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R7QgS58XOeXq2uvVmPG5wQ+7d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2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ickets.kadsoftwareusa.com/"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wordunscrambler.me/" TargetMode="External"/><Relationship Id="rId10" Type="http://schemas.openxmlformats.org/officeDocument/2006/relationships/image" Target="../media/image7.png"/><Relationship Id="rId4" Type="http://schemas.openxmlformats.org/officeDocument/2006/relationships/hyperlink" Target="https://thewordsearch.com/maker/" TargetMode="External"/><Relationship Id="rId9" Type="http://schemas.openxmlformats.org/officeDocument/2006/relationships/image" Target="../media/image6.jpg"/></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8786121">
            <a:off x="-3910051" y="-638849"/>
            <a:ext cx="9753141" cy="5803119"/>
          </a:xfrm>
          <a:prstGeom prst="rect">
            <a:avLst/>
          </a:prstGeom>
          <a:noFill/>
          <a:ln>
            <a:noFill/>
          </a:ln>
        </p:spPr>
      </p:pic>
      <p:sp>
        <p:nvSpPr>
          <p:cNvPr id="85" name="Google Shape;85;p1"/>
          <p:cNvSpPr/>
          <p:nvPr/>
        </p:nvSpPr>
        <p:spPr>
          <a:xfrm>
            <a:off x="1524000" y="3686691"/>
            <a:ext cx="9144000" cy="3490146"/>
          </a:xfrm>
          <a:prstGeom prst="rect">
            <a:avLst/>
          </a:prstGeom>
          <a:noFill/>
          <a:ln>
            <a:noFill/>
          </a:ln>
        </p:spPr>
        <p:txBody>
          <a:bodyPr spcFirstLastPara="1" wrap="square" lIns="91425" tIns="45700" rIns="91425" bIns="45700" anchor="t" anchorCtr="0">
            <a:spAutoFit/>
          </a:bodyPr>
          <a:lstStyle/>
          <a:p>
            <a:pPr lvl="0">
              <a:lnSpc>
                <a:spcPct val="114583"/>
              </a:lnSpc>
            </a:pPr>
            <a:r>
              <a:rPr lang="en-IE" sz="9600" b="0" i="0" u="none" strike="noStrike" cap="none" dirty="0" err="1" smtClean="0">
                <a:solidFill>
                  <a:srgbClr val="FF2870"/>
                </a:solidFill>
                <a:latin typeface="Arial"/>
                <a:ea typeface="Arial"/>
                <a:cs typeface="Arial"/>
                <a:sym typeface="Arial"/>
              </a:rPr>
              <a:t>Digitale</a:t>
            </a:r>
            <a:r>
              <a:rPr lang="en-IE" sz="9600" dirty="0">
                <a:solidFill>
                  <a:srgbClr val="FF2870"/>
                </a:solidFill>
              </a:rPr>
              <a:t> </a:t>
            </a:r>
            <a:endParaRPr lang="en-IE" sz="9600" dirty="0" smtClean="0">
              <a:solidFill>
                <a:srgbClr val="FF2870"/>
              </a:solidFill>
            </a:endParaRPr>
          </a:p>
          <a:p>
            <a:pPr lvl="0">
              <a:lnSpc>
                <a:spcPct val="114583"/>
              </a:lnSpc>
            </a:pPr>
            <a:r>
              <a:rPr lang="en-IE" sz="9600" dirty="0" err="1" smtClean="0">
                <a:solidFill>
                  <a:srgbClr val="FF2870"/>
                </a:solidFill>
              </a:rPr>
              <a:t>Udbrud</a:t>
            </a:r>
            <a:endParaRPr sz="9600" b="0" i="0" u="none" strike="noStrike" cap="none" dirty="0">
              <a:solidFill>
                <a:srgbClr val="FF2870"/>
              </a:solidFill>
              <a:latin typeface="Arial"/>
              <a:ea typeface="Arial"/>
              <a:cs typeface="Arial"/>
              <a:sym typeface="Arial"/>
            </a:endParaRPr>
          </a:p>
        </p:txBody>
      </p:sp>
      <p:pic>
        <p:nvPicPr>
          <p:cNvPr id="86" name="Google Shape;86;p1" descr="A picture containing food, drawing&#10;&#10;Description automatically generated"/>
          <p:cNvPicPr preferRelativeResize="0"/>
          <p:nvPr/>
        </p:nvPicPr>
        <p:blipFill rotWithShape="1">
          <a:blip r:embed="rId4">
            <a:alphaModFix/>
          </a:blip>
          <a:srcRect/>
          <a:stretch/>
        </p:blipFill>
        <p:spPr>
          <a:xfrm>
            <a:off x="9942238" y="2240652"/>
            <a:ext cx="6962945" cy="58052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p:nvPr/>
        </p:nvSpPr>
        <p:spPr>
          <a:xfrm>
            <a:off x="1295400" y="1523043"/>
            <a:ext cx="11145608" cy="140038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IE" sz="7000" dirty="0">
                <a:solidFill>
                  <a:srgbClr val="FF2870"/>
                </a:solidFill>
                <a:latin typeface="Arial"/>
                <a:ea typeface="Arial"/>
                <a:cs typeface="Arial"/>
                <a:sym typeface="Arial"/>
              </a:rPr>
              <a:t>DB </a:t>
            </a:r>
            <a:r>
              <a:rPr lang="en-IE" sz="7000" dirty="0" err="1" smtClean="0">
                <a:solidFill>
                  <a:srgbClr val="FF2870"/>
                </a:solidFill>
                <a:latin typeface="Arial"/>
                <a:ea typeface="Arial"/>
                <a:cs typeface="Arial"/>
                <a:sym typeface="Arial"/>
              </a:rPr>
              <a:t>trin</a:t>
            </a:r>
            <a:r>
              <a:rPr lang="en-IE" sz="7000" dirty="0" smtClean="0">
                <a:solidFill>
                  <a:srgbClr val="FF2870"/>
                </a:solidFill>
                <a:latin typeface="Arial"/>
                <a:ea typeface="Arial"/>
                <a:cs typeface="Arial"/>
                <a:sym typeface="Arial"/>
              </a:rPr>
              <a:t> for </a:t>
            </a:r>
            <a:r>
              <a:rPr lang="en-IE" sz="7000" dirty="0" err="1" smtClean="0">
                <a:solidFill>
                  <a:srgbClr val="FF2870"/>
                </a:solidFill>
                <a:latin typeface="Arial"/>
                <a:ea typeface="Arial"/>
                <a:cs typeface="Arial"/>
                <a:sym typeface="Arial"/>
              </a:rPr>
              <a:t>trin</a:t>
            </a:r>
            <a:endParaRPr sz="7000" dirty="0">
              <a:solidFill>
                <a:srgbClr val="FF2870"/>
              </a:solidFill>
              <a:latin typeface="Arial"/>
              <a:ea typeface="Arial"/>
              <a:cs typeface="Arial"/>
              <a:sym typeface="Arial"/>
            </a:endParaRPr>
          </a:p>
        </p:txBody>
      </p:sp>
      <p:sp>
        <p:nvSpPr>
          <p:cNvPr id="208" name="Google Shape;208;p10"/>
          <p:cNvSpPr/>
          <p:nvPr/>
        </p:nvSpPr>
        <p:spPr>
          <a:xfrm>
            <a:off x="1429529"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09" name="Google Shape;209;p10"/>
          <p:cNvSpPr txBox="1"/>
          <p:nvPr/>
        </p:nvSpPr>
        <p:spPr>
          <a:xfrm>
            <a:off x="1776135" y="5089216"/>
            <a:ext cx="3018233" cy="673261"/>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IE" sz="3500" dirty="0" smtClean="0">
                <a:solidFill>
                  <a:srgbClr val="FFFFFF"/>
                </a:solidFill>
              </a:rPr>
              <a:t>Trin</a:t>
            </a:r>
            <a:r>
              <a:rPr lang="en-IE" sz="3500" dirty="0" smtClean="0">
                <a:solidFill>
                  <a:srgbClr val="FFFFFF"/>
                </a:solidFill>
                <a:latin typeface="Arial"/>
                <a:ea typeface="Arial"/>
                <a:cs typeface="Arial"/>
                <a:sym typeface="Arial"/>
              </a:rPr>
              <a:t> </a:t>
            </a:r>
            <a:r>
              <a:rPr lang="en-IE" sz="3500" dirty="0">
                <a:solidFill>
                  <a:srgbClr val="FFFFFF"/>
                </a:solidFill>
                <a:latin typeface="Arial"/>
                <a:ea typeface="Arial"/>
                <a:cs typeface="Arial"/>
                <a:sym typeface="Arial"/>
              </a:rPr>
              <a:t>1</a:t>
            </a:r>
            <a:endParaRPr sz="3500" dirty="0">
              <a:solidFill>
                <a:srgbClr val="FFFFFF"/>
              </a:solidFill>
              <a:latin typeface="Arial"/>
              <a:ea typeface="Arial"/>
              <a:cs typeface="Arial"/>
              <a:sym typeface="Arial"/>
            </a:endParaRPr>
          </a:p>
        </p:txBody>
      </p:sp>
      <p:sp>
        <p:nvSpPr>
          <p:cNvPr id="210" name="Google Shape;210;p10"/>
          <p:cNvSpPr txBox="1"/>
          <p:nvPr/>
        </p:nvSpPr>
        <p:spPr>
          <a:xfrm>
            <a:off x="1776134" y="6037367"/>
            <a:ext cx="3018233"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2400" dirty="0" err="1" smtClean="0">
                <a:solidFill>
                  <a:srgbClr val="FFFFFF"/>
                </a:solidFill>
                <a:latin typeface="Arial"/>
                <a:ea typeface="Arial"/>
                <a:cs typeface="Arial"/>
                <a:sym typeface="Arial"/>
              </a:rPr>
              <a:t>Tilgå</a:t>
            </a:r>
            <a:r>
              <a:rPr lang="en-IE" sz="2400" dirty="0" smtClean="0">
                <a:solidFill>
                  <a:srgbClr val="FFFFFF"/>
                </a:solidFill>
                <a:latin typeface="Arial"/>
                <a:ea typeface="Arial"/>
                <a:cs typeface="Arial"/>
                <a:sym typeface="Arial"/>
              </a:rPr>
              <a:t> Google </a:t>
            </a:r>
            <a:r>
              <a:rPr lang="en-IE" sz="2400" dirty="0">
                <a:solidFill>
                  <a:srgbClr val="FFFFFF"/>
                </a:solidFill>
                <a:latin typeface="Arial"/>
                <a:ea typeface="Arial"/>
                <a:cs typeface="Arial"/>
                <a:sym typeface="Arial"/>
              </a:rPr>
              <a:t>Form </a:t>
            </a:r>
            <a:r>
              <a:rPr lang="en-IE" sz="2400" dirty="0" err="1" smtClean="0">
                <a:solidFill>
                  <a:srgbClr val="FFFFFF"/>
                </a:solidFill>
                <a:latin typeface="Arial"/>
                <a:ea typeface="Arial"/>
                <a:cs typeface="Arial"/>
                <a:sym typeface="Arial"/>
              </a:rPr>
              <a:t>Platformen</a:t>
            </a:r>
            <a:r>
              <a:rPr lang="en-IE" sz="2400" dirty="0" smtClean="0">
                <a:solidFill>
                  <a:srgbClr val="FFFFFF"/>
                </a:solidFill>
                <a:latin typeface="Arial"/>
                <a:ea typeface="Arial"/>
                <a:cs typeface="Arial"/>
                <a:sym typeface="Arial"/>
              </a:rPr>
              <a:t> </a:t>
            </a:r>
            <a:endParaRPr sz="2400" dirty="0">
              <a:solidFill>
                <a:srgbClr val="FFFFFF"/>
              </a:solidFill>
              <a:latin typeface="Arial"/>
              <a:ea typeface="Arial"/>
              <a:cs typeface="Arial"/>
              <a:sym typeface="Arial"/>
            </a:endParaRPr>
          </a:p>
          <a:p>
            <a:pPr marL="0" marR="0" lvl="0" indent="0" algn="l" rtl="0">
              <a:spcBef>
                <a:spcPts val="0"/>
              </a:spcBef>
              <a:spcAft>
                <a:spcPts val="0"/>
              </a:spcAft>
              <a:buNone/>
            </a:pPr>
            <a:r>
              <a:rPr lang="en-IE"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https://www.google.com/forms/about/</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IE"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
        <p:nvSpPr>
          <p:cNvPr id="211" name="Google Shape;211;p10"/>
          <p:cNvSpPr/>
          <p:nvPr/>
        </p:nvSpPr>
        <p:spPr>
          <a:xfrm>
            <a:off x="5335362"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12" name="Google Shape;212;p10"/>
          <p:cNvSpPr txBox="1"/>
          <p:nvPr/>
        </p:nvSpPr>
        <p:spPr>
          <a:xfrm>
            <a:off x="5681967" y="5089216"/>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a:solidFill>
                  <a:srgbClr val="FFFFFF"/>
                </a:solidFill>
              </a:rPr>
              <a:t>Trin </a:t>
            </a:r>
            <a:r>
              <a:rPr lang="en-IE" sz="3500" dirty="0">
                <a:solidFill>
                  <a:srgbClr val="FFFFFF"/>
                </a:solidFill>
                <a:latin typeface="Arial"/>
                <a:ea typeface="Arial"/>
                <a:cs typeface="Arial"/>
                <a:sym typeface="Arial"/>
              </a:rPr>
              <a:t>2</a:t>
            </a:r>
            <a:endParaRPr sz="3500" dirty="0">
              <a:solidFill>
                <a:srgbClr val="FFFFFF"/>
              </a:solidFill>
              <a:latin typeface="Arial"/>
              <a:ea typeface="Arial"/>
              <a:cs typeface="Arial"/>
              <a:sym typeface="Arial"/>
            </a:endParaRPr>
          </a:p>
        </p:txBody>
      </p:sp>
      <p:sp>
        <p:nvSpPr>
          <p:cNvPr id="213" name="Google Shape;213;p10"/>
          <p:cNvSpPr txBox="1"/>
          <p:nvPr/>
        </p:nvSpPr>
        <p:spPr>
          <a:xfrm>
            <a:off x="5712447" y="5982028"/>
            <a:ext cx="3018233" cy="1846659"/>
          </a:xfrm>
          <a:prstGeom prst="rect">
            <a:avLst/>
          </a:prstGeom>
          <a:noFill/>
          <a:ln>
            <a:noFill/>
          </a:ln>
        </p:spPr>
        <p:txBody>
          <a:bodyPr spcFirstLastPara="1" wrap="square" lIns="0" tIns="0" rIns="0" bIns="0" anchor="t" anchorCtr="0">
            <a:spAutoFit/>
          </a:bodyPr>
          <a:lstStyle/>
          <a:p>
            <a:pPr lvl="0"/>
            <a:r>
              <a:rPr lang="da-DK" sz="2400" dirty="0">
                <a:solidFill>
                  <a:srgbClr val="FFFFFF"/>
                </a:solidFill>
              </a:rPr>
              <a:t>Hvad skal Digital </a:t>
            </a:r>
            <a:r>
              <a:rPr lang="da-DK" sz="2400" dirty="0" err="1">
                <a:solidFill>
                  <a:srgbClr val="FFFFFF"/>
                </a:solidFill>
              </a:rPr>
              <a:t>Breakout</a:t>
            </a:r>
            <a:r>
              <a:rPr lang="da-DK" sz="2400" dirty="0">
                <a:solidFill>
                  <a:srgbClr val="FFFFFF"/>
                </a:solidFill>
              </a:rPr>
              <a:t> lære</a:t>
            </a:r>
            <a:r>
              <a:rPr lang="da-DK" sz="2400" dirty="0" smtClean="0">
                <a:solidFill>
                  <a:srgbClr val="FFFFFF"/>
                </a:solidFill>
              </a:rPr>
              <a:t>?</a:t>
            </a:r>
          </a:p>
          <a:p>
            <a:pPr lvl="0"/>
            <a:r>
              <a:rPr lang="da-DK" sz="2400" dirty="0" smtClean="0">
                <a:solidFill>
                  <a:srgbClr val="FFFFFF"/>
                </a:solidFill>
              </a:rPr>
              <a:t>Undersøg</a:t>
            </a:r>
            <a:r>
              <a:rPr lang="da-DK" sz="2400" dirty="0">
                <a:solidFill>
                  <a:srgbClr val="FFFFFF"/>
                </a:solidFill>
              </a:rPr>
              <a:t>, hvad Digital </a:t>
            </a:r>
            <a:r>
              <a:rPr lang="da-DK" sz="2400" dirty="0" err="1">
                <a:solidFill>
                  <a:srgbClr val="FFFFFF"/>
                </a:solidFill>
              </a:rPr>
              <a:t>Breakout</a:t>
            </a:r>
            <a:r>
              <a:rPr lang="da-DK" sz="2400" dirty="0">
                <a:solidFill>
                  <a:srgbClr val="FFFFFF"/>
                </a:solidFill>
              </a:rPr>
              <a:t> skal lære</a:t>
            </a:r>
            <a:endParaRPr sz="2400" dirty="0">
              <a:solidFill>
                <a:srgbClr val="FFFFFF"/>
              </a:solidFill>
              <a:latin typeface="Arial"/>
              <a:ea typeface="Arial"/>
              <a:cs typeface="Arial"/>
              <a:sym typeface="Arial"/>
            </a:endParaRPr>
          </a:p>
        </p:txBody>
      </p:sp>
      <p:sp>
        <p:nvSpPr>
          <p:cNvPr id="214" name="Google Shape;214;p10"/>
          <p:cNvSpPr/>
          <p:nvPr/>
        </p:nvSpPr>
        <p:spPr>
          <a:xfrm>
            <a:off x="9241194"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15" name="Google Shape;215;p10"/>
          <p:cNvSpPr txBox="1"/>
          <p:nvPr/>
        </p:nvSpPr>
        <p:spPr>
          <a:xfrm>
            <a:off x="9587799" y="5089337"/>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smtClean="0">
                <a:solidFill>
                  <a:srgbClr val="FFFFFF"/>
                </a:solidFill>
              </a:rPr>
              <a:t>Trin 3</a:t>
            </a:r>
            <a:endParaRPr sz="3500" dirty="0">
              <a:solidFill>
                <a:srgbClr val="FFFFFF"/>
              </a:solidFill>
              <a:latin typeface="Arial"/>
              <a:ea typeface="Arial"/>
              <a:cs typeface="Arial"/>
              <a:sym typeface="Arial"/>
            </a:endParaRPr>
          </a:p>
        </p:txBody>
      </p:sp>
      <p:sp>
        <p:nvSpPr>
          <p:cNvPr id="216" name="Google Shape;216;p10"/>
          <p:cNvSpPr txBox="1"/>
          <p:nvPr/>
        </p:nvSpPr>
        <p:spPr>
          <a:xfrm>
            <a:off x="9587798" y="6022369"/>
            <a:ext cx="3018233" cy="1477328"/>
          </a:xfrm>
          <a:prstGeom prst="rect">
            <a:avLst/>
          </a:prstGeom>
          <a:noFill/>
          <a:ln>
            <a:noFill/>
          </a:ln>
        </p:spPr>
        <p:txBody>
          <a:bodyPr spcFirstLastPara="1" wrap="square" lIns="0" tIns="0" rIns="0" bIns="0" anchor="t" anchorCtr="0">
            <a:spAutoFit/>
          </a:bodyPr>
          <a:lstStyle/>
          <a:p>
            <a:pPr lvl="0"/>
            <a:r>
              <a:rPr lang="da-DK" sz="2400" dirty="0" smtClean="0">
                <a:solidFill>
                  <a:srgbClr val="FFFFFF"/>
                </a:solidFill>
              </a:rPr>
              <a:t>Opret </a:t>
            </a:r>
            <a:r>
              <a:rPr lang="da-DK" sz="2400" dirty="0">
                <a:solidFill>
                  <a:srgbClr val="FFFFFF"/>
                </a:solidFill>
              </a:rPr>
              <a:t>en historie baseret på den fortælling, du vil undervise i </a:t>
            </a:r>
            <a:r>
              <a:rPr lang="da-DK" sz="2400" dirty="0" err="1">
                <a:solidFill>
                  <a:srgbClr val="FFFFFF"/>
                </a:solidFill>
              </a:rPr>
              <a:t>i</a:t>
            </a:r>
            <a:r>
              <a:rPr lang="da-DK" sz="2400" dirty="0">
                <a:solidFill>
                  <a:srgbClr val="FFFFFF"/>
                </a:solidFill>
              </a:rPr>
              <a:t> trin 2. </a:t>
            </a:r>
            <a:endParaRPr dirty="0"/>
          </a:p>
        </p:txBody>
      </p:sp>
      <p:sp>
        <p:nvSpPr>
          <p:cNvPr id="217" name="Google Shape;217;p10"/>
          <p:cNvSpPr/>
          <p:nvPr/>
        </p:nvSpPr>
        <p:spPr>
          <a:xfrm>
            <a:off x="13147027"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18" name="Google Shape;218;p10"/>
          <p:cNvSpPr txBox="1"/>
          <p:nvPr/>
        </p:nvSpPr>
        <p:spPr>
          <a:xfrm>
            <a:off x="13493631" y="5100449"/>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a:solidFill>
                  <a:srgbClr val="FFFFFF"/>
                </a:solidFill>
              </a:rPr>
              <a:t>Trin </a:t>
            </a:r>
            <a:r>
              <a:rPr lang="en-IE" sz="3500" dirty="0">
                <a:solidFill>
                  <a:srgbClr val="FFFFFF"/>
                </a:solidFill>
                <a:latin typeface="Arial"/>
                <a:ea typeface="Arial"/>
                <a:cs typeface="Arial"/>
                <a:sym typeface="Arial"/>
              </a:rPr>
              <a:t>4</a:t>
            </a:r>
            <a:endParaRPr sz="3500" dirty="0">
              <a:solidFill>
                <a:srgbClr val="FFFFFF"/>
              </a:solidFill>
              <a:latin typeface="Arial"/>
              <a:ea typeface="Arial"/>
              <a:cs typeface="Arial"/>
              <a:sym typeface="Arial"/>
            </a:endParaRPr>
          </a:p>
        </p:txBody>
      </p:sp>
      <p:sp>
        <p:nvSpPr>
          <p:cNvPr id="219" name="Google Shape;219;p10"/>
          <p:cNvSpPr txBox="1"/>
          <p:nvPr/>
        </p:nvSpPr>
        <p:spPr>
          <a:xfrm>
            <a:off x="13639800" y="6041170"/>
            <a:ext cx="3018233" cy="1846659"/>
          </a:xfrm>
          <a:prstGeom prst="rect">
            <a:avLst/>
          </a:prstGeom>
          <a:noFill/>
          <a:ln>
            <a:noFill/>
          </a:ln>
        </p:spPr>
        <p:txBody>
          <a:bodyPr spcFirstLastPara="1" wrap="square" lIns="0" tIns="0" rIns="0" bIns="0" anchor="t" anchorCtr="0">
            <a:spAutoFit/>
          </a:bodyPr>
          <a:lstStyle/>
          <a:p>
            <a:pPr lvl="0"/>
            <a:r>
              <a:rPr lang="da-DK" sz="2400" dirty="0" smtClean="0">
                <a:solidFill>
                  <a:srgbClr val="FFFFFF"/>
                </a:solidFill>
              </a:rPr>
              <a:t>Lav </a:t>
            </a:r>
            <a:r>
              <a:rPr lang="da-DK" sz="2400" dirty="0">
                <a:solidFill>
                  <a:srgbClr val="FFFFFF"/>
                </a:solidFill>
              </a:rPr>
              <a:t>dine gåder og udfordringer. Hver udfordring skal have et puslespil. Sigt efter 4-5 udfordringer. </a:t>
            </a:r>
            <a:endParaRPr sz="2400" dirty="0">
              <a:solidFill>
                <a:srgbClr val="FFFFFF"/>
              </a:solidFill>
              <a:latin typeface="Arial"/>
              <a:ea typeface="Arial"/>
              <a:cs typeface="Arial"/>
              <a:sym typeface="Arial"/>
            </a:endParaRPr>
          </a:p>
        </p:txBody>
      </p:sp>
      <p:pic>
        <p:nvPicPr>
          <p:cNvPr id="220" name="Google Shape;220;p10"/>
          <p:cNvPicPr preferRelativeResize="0"/>
          <p:nvPr/>
        </p:nvPicPr>
        <p:blipFill rotWithShape="1">
          <a:blip r:embed="rId4">
            <a:alphaModFix/>
          </a:blip>
          <a:srcRect/>
          <a:stretch/>
        </p:blipFill>
        <p:spPr>
          <a:xfrm rot="1296475">
            <a:off x="13769967" y="-2018882"/>
            <a:ext cx="6177008" cy="4540101"/>
          </a:xfrm>
          <a:prstGeom prst="rect">
            <a:avLst/>
          </a:prstGeom>
          <a:noFill/>
          <a:ln>
            <a:noFill/>
          </a:ln>
        </p:spPr>
      </p:pic>
      <p:pic>
        <p:nvPicPr>
          <p:cNvPr id="221" name="Google Shape;221;p10"/>
          <p:cNvPicPr preferRelativeResize="0"/>
          <p:nvPr/>
        </p:nvPicPr>
        <p:blipFill rotWithShape="1">
          <a:blip r:embed="rId5">
            <a:alphaModFix/>
          </a:blip>
          <a:srcRect/>
          <a:stretch/>
        </p:blipFill>
        <p:spPr>
          <a:xfrm rot="-1656853">
            <a:off x="15611358" y="2180527"/>
            <a:ext cx="596103" cy="596103"/>
          </a:xfrm>
          <a:prstGeom prst="rect">
            <a:avLst/>
          </a:prstGeom>
          <a:noFill/>
          <a:ln>
            <a:noFill/>
          </a:ln>
        </p:spPr>
      </p:pic>
      <p:pic>
        <p:nvPicPr>
          <p:cNvPr id="222" name="Google Shape;222;p10" descr="A picture containing drawing&#10;&#10;Description automatically generated"/>
          <p:cNvPicPr preferRelativeResize="0"/>
          <p:nvPr/>
        </p:nvPicPr>
        <p:blipFill rotWithShape="1">
          <a:blip r:embed="rId6">
            <a:alphaModFix/>
          </a:blip>
          <a:srcRect/>
          <a:stretch/>
        </p:blipFill>
        <p:spPr>
          <a:xfrm>
            <a:off x="228600" y="9410700"/>
            <a:ext cx="1593850" cy="454458"/>
          </a:xfrm>
          <a:prstGeom prst="rect">
            <a:avLst/>
          </a:prstGeom>
          <a:noFill/>
          <a:ln>
            <a:noFill/>
          </a:ln>
        </p:spPr>
      </p:pic>
      <p:pic>
        <p:nvPicPr>
          <p:cNvPr id="223" name="Google Shape;223;p10" descr="A close up of a logo&#10;&#10;Description automatically generated"/>
          <p:cNvPicPr preferRelativeResize="0"/>
          <p:nvPr/>
        </p:nvPicPr>
        <p:blipFill rotWithShape="1">
          <a:blip r:embed="rId7">
            <a:alphaModFix/>
          </a:blip>
          <a:srcRect/>
          <a:stretch/>
        </p:blipFill>
        <p:spPr>
          <a:xfrm>
            <a:off x="381000" y="351207"/>
            <a:ext cx="2165350" cy="773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p:nvPr/>
        </p:nvSpPr>
        <p:spPr>
          <a:xfrm>
            <a:off x="1295400" y="1523043"/>
            <a:ext cx="11145608" cy="140038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IE" sz="7000" dirty="0">
                <a:solidFill>
                  <a:srgbClr val="FF2870"/>
                </a:solidFill>
                <a:latin typeface="Arial"/>
                <a:ea typeface="Arial"/>
                <a:cs typeface="Arial"/>
                <a:sym typeface="Arial"/>
              </a:rPr>
              <a:t>DB </a:t>
            </a:r>
            <a:r>
              <a:rPr lang="en-IE" sz="7000" dirty="0" err="1" smtClean="0">
                <a:solidFill>
                  <a:srgbClr val="FF2870"/>
                </a:solidFill>
                <a:latin typeface="Arial"/>
                <a:ea typeface="Arial"/>
                <a:cs typeface="Arial"/>
                <a:sym typeface="Arial"/>
              </a:rPr>
              <a:t>trin</a:t>
            </a:r>
            <a:r>
              <a:rPr lang="en-IE" sz="7000" dirty="0" smtClean="0">
                <a:solidFill>
                  <a:srgbClr val="FF2870"/>
                </a:solidFill>
                <a:latin typeface="Arial"/>
                <a:ea typeface="Arial"/>
                <a:cs typeface="Arial"/>
                <a:sym typeface="Arial"/>
              </a:rPr>
              <a:t> for </a:t>
            </a:r>
            <a:r>
              <a:rPr lang="en-IE" sz="7000" dirty="0" err="1" smtClean="0">
                <a:solidFill>
                  <a:srgbClr val="FF2870"/>
                </a:solidFill>
                <a:latin typeface="Arial"/>
                <a:ea typeface="Arial"/>
                <a:cs typeface="Arial"/>
                <a:sym typeface="Arial"/>
              </a:rPr>
              <a:t>trin</a:t>
            </a:r>
            <a:r>
              <a:rPr lang="en-IE" sz="7000" dirty="0" smtClean="0">
                <a:solidFill>
                  <a:srgbClr val="FF2870"/>
                </a:solidFill>
                <a:latin typeface="Arial"/>
                <a:ea typeface="Arial"/>
                <a:cs typeface="Arial"/>
                <a:sym typeface="Arial"/>
              </a:rPr>
              <a:t> </a:t>
            </a:r>
            <a:endParaRPr sz="7000" dirty="0">
              <a:solidFill>
                <a:srgbClr val="FF2870"/>
              </a:solidFill>
              <a:latin typeface="Arial"/>
              <a:ea typeface="Arial"/>
              <a:cs typeface="Arial"/>
              <a:sym typeface="Arial"/>
            </a:endParaRPr>
          </a:p>
        </p:txBody>
      </p:sp>
      <p:sp>
        <p:nvSpPr>
          <p:cNvPr id="229" name="Google Shape;229;p11"/>
          <p:cNvSpPr/>
          <p:nvPr/>
        </p:nvSpPr>
        <p:spPr>
          <a:xfrm>
            <a:off x="1429529"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30" name="Google Shape;230;p11"/>
          <p:cNvSpPr txBox="1"/>
          <p:nvPr/>
        </p:nvSpPr>
        <p:spPr>
          <a:xfrm>
            <a:off x="1776135" y="5089216"/>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a:solidFill>
                  <a:srgbClr val="FFFFFF"/>
                </a:solidFill>
              </a:rPr>
              <a:t>Trin </a:t>
            </a:r>
            <a:r>
              <a:rPr lang="en-IE" sz="3500" dirty="0">
                <a:solidFill>
                  <a:srgbClr val="FFFFFF"/>
                </a:solidFill>
                <a:latin typeface="Arial"/>
                <a:ea typeface="Arial"/>
                <a:cs typeface="Arial"/>
                <a:sym typeface="Arial"/>
              </a:rPr>
              <a:t>5</a:t>
            </a:r>
            <a:endParaRPr sz="3500" dirty="0">
              <a:solidFill>
                <a:srgbClr val="FFFFFF"/>
              </a:solidFill>
              <a:latin typeface="Arial"/>
              <a:ea typeface="Arial"/>
              <a:cs typeface="Arial"/>
              <a:sym typeface="Arial"/>
            </a:endParaRPr>
          </a:p>
        </p:txBody>
      </p:sp>
      <p:sp>
        <p:nvSpPr>
          <p:cNvPr id="231" name="Google Shape;231;p11"/>
          <p:cNvSpPr txBox="1"/>
          <p:nvPr/>
        </p:nvSpPr>
        <p:spPr>
          <a:xfrm>
            <a:off x="1776134" y="6037367"/>
            <a:ext cx="3018233" cy="2154436"/>
          </a:xfrm>
          <a:prstGeom prst="rect">
            <a:avLst/>
          </a:prstGeom>
          <a:noFill/>
          <a:ln>
            <a:noFill/>
          </a:ln>
        </p:spPr>
        <p:txBody>
          <a:bodyPr spcFirstLastPara="1" wrap="square" lIns="0" tIns="0" rIns="0" bIns="0" anchor="t" anchorCtr="0">
            <a:spAutoFit/>
          </a:bodyPr>
          <a:lstStyle/>
          <a:p>
            <a:pPr lvl="0"/>
            <a:r>
              <a:rPr lang="da-DK" sz="2000" dirty="0" smtClean="0">
                <a:solidFill>
                  <a:srgbClr val="FFFFFF"/>
                </a:solidFill>
              </a:rPr>
              <a:t>Opdater </a:t>
            </a:r>
            <a:r>
              <a:rPr lang="da-DK" sz="2000" dirty="0">
                <a:solidFill>
                  <a:srgbClr val="FFFFFF"/>
                </a:solidFill>
              </a:rPr>
              <a:t>Google-formularen.</a:t>
            </a:r>
          </a:p>
          <a:p>
            <a:pPr lvl="0"/>
            <a:r>
              <a:rPr lang="da-DK" sz="2000" dirty="0">
                <a:solidFill>
                  <a:srgbClr val="FFFFFF"/>
                </a:solidFill>
              </a:rPr>
              <a:t>Brug ophavsretsfrie billeder og videoer til at gøre dit Digital </a:t>
            </a:r>
            <a:r>
              <a:rPr lang="da-DK" sz="2000" dirty="0" err="1">
                <a:solidFill>
                  <a:srgbClr val="FFFFFF"/>
                </a:solidFill>
              </a:rPr>
              <a:t>Breakout</a:t>
            </a:r>
            <a:r>
              <a:rPr lang="da-DK" sz="2000" dirty="0">
                <a:solidFill>
                  <a:srgbClr val="FFFFFF"/>
                </a:solidFill>
              </a:rPr>
              <a:t> visuelt tiltalende for brugerne. </a:t>
            </a:r>
            <a:endParaRPr dirty="0"/>
          </a:p>
        </p:txBody>
      </p:sp>
      <p:sp>
        <p:nvSpPr>
          <p:cNvPr id="232" name="Google Shape;232;p11"/>
          <p:cNvSpPr/>
          <p:nvPr/>
        </p:nvSpPr>
        <p:spPr>
          <a:xfrm>
            <a:off x="5335362"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33" name="Google Shape;233;p11"/>
          <p:cNvSpPr txBox="1"/>
          <p:nvPr/>
        </p:nvSpPr>
        <p:spPr>
          <a:xfrm>
            <a:off x="5681967" y="5089216"/>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a:solidFill>
                  <a:srgbClr val="FFFFFF"/>
                </a:solidFill>
              </a:rPr>
              <a:t>Trin </a:t>
            </a:r>
            <a:r>
              <a:rPr lang="en-IE" sz="3500" dirty="0">
                <a:solidFill>
                  <a:srgbClr val="FFFFFF"/>
                </a:solidFill>
                <a:latin typeface="Arial"/>
                <a:ea typeface="Arial"/>
                <a:cs typeface="Arial"/>
                <a:sym typeface="Arial"/>
              </a:rPr>
              <a:t>6</a:t>
            </a:r>
            <a:endParaRPr sz="3500" dirty="0">
              <a:solidFill>
                <a:srgbClr val="FFFFFF"/>
              </a:solidFill>
              <a:latin typeface="Arial"/>
              <a:ea typeface="Arial"/>
              <a:cs typeface="Arial"/>
              <a:sym typeface="Arial"/>
            </a:endParaRPr>
          </a:p>
        </p:txBody>
      </p:sp>
      <p:sp>
        <p:nvSpPr>
          <p:cNvPr id="234" name="Google Shape;234;p11"/>
          <p:cNvSpPr txBox="1"/>
          <p:nvPr/>
        </p:nvSpPr>
        <p:spPr>
          <a:xfrm>
            <a:off x="5681967" y="6002930"/>
            <a:ext cx="3018233" cy="2154436"/>
          </a:xfrm>
          <a:prstGeom prst="rect">
            <a:avLst/>
          </a:prstGeom>
          <a:noFill/>
          <a:ln>
            <a:noFill/>
          </a:ln>
        </p:spPr>
        <p:txBody>
          <a:bodyPr spcFirstLastPara="1" wrap="square" lIns="0" tIns="0" rIns="0" bIns="0" anchor="t" anchorCtr="0">
            <a:spAutoFit/>
          </a:bodyPr>
          <a:lstStyle/>
          <a:p>
            <a:pPr lvl="0"/>
            <a:r>
              <a:rPr lang="da-DK" sz="2000" dirty="0">
                <a:solidFill>
                  <a:srgbClr val="FFFFFF"/>
                </a:solidFill>
              </a:rPr>
              <a:t>Formater Google-</a:t>
            </a:r>
            <a:r>
              <a:rPr lang="da-DK" sz="2000" dirty="0" err="1">
                <a:solidFill>
                  <a:srgbClr val="FFFFFF"/>
                </a:solidFill>
              </a:rPr>
              <a:t>formularen.Hver</a:t>
            </a:r>
            <a:r>
              <a:rPr lang="da-DK" sz="2000" dirty="0">
                <a:solidFill>
                  <a:srgbClr val="FFFFFF"/>
                </a:solidFill>
              </a:rPr>
              <a:t> udfordring skal have en titel, et forsidebillede, en fortælling, en udfordring og et lykønskningsbudskab.</a:t>
            </a:r>
            <a:endParaRPr sz="2000" dirty="0">
              <a:solidFill>
                <a:schemeClr val="dk1"/>
              </a:solidFill>
              <a:latin typeface="Calibri"/>
              <a:ea typeface="Calibri"/>
              <a:cs typeface="Calibri"/>
              <a:sym typeface="Calibri"/>
            </a:endParaRPr>
          </a:p>
        </p:txBody>
      </p:sp>
      <p:sp>
        <p:nvSpPr>
          <p:cNvPr id="235" name="Google Shape;235;p11"/>
          <p:cNvSpPr/>
          <p:nvPr/>
        </p:nvSpPr>
        <p:spPr>
          <a:xfrm>
            <a:off x="9241194" y="4717509"/>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36" name="Google Shape;236;p11"/>
          <p:cNvSpPr txBox="1"/>
          <p:nvPr/>
        </p:nvSpPr>
        <p:spPr>
          <a:xfrm>
            <a:off x="9587799" y="5089337"/>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smtClean="0">
                <a:solidFill>
                  <a:srgbClr val="FFFFFF"/>
                </a:solidFill>
              </a:rPr>
              <a:t>Trin 7</a:t>
            </a:r>
            <a:endParaRPr sz="3500" dirty="0">
              <a:solidFill>
                <a:srgbClr val="FFFFFF"/>
              </a:solidFill>
              <a:latin typeface="Arial"/>
              <a:ea typeface="Arial"/>
              <a:cs typeface="Arial"/>
              <a:sym typeface="Arial"/>
            </a:endParaRPr>
          </a:p>
        </p:txBody>
      </p:sp>
      <p:sp>
        <p:nvSpPr>
          <p:cNvPr id="237" name="Google Shape;237;p11"/>
          <p:cNvSpPr txBox="1"/>
          <p:nvPr/>
        </p:nvSpPr>
        <p:spPr>
          <a:xfrm>
            <a:off x="9587798" y="6022369"/>
            <a:ext cx="3018233" cy="1107996"/>
          </a:xfrm>
          <a:prstGeom prst="rect">
            <a:avLst/>
          </a:prstGeom>
          <a:noFill/>
          <a:ln>
            <a:noFill/>
          </a:ln>
        </p:spPr>
        <p:txBody>
          <a:bodyPr spcFirstLastPara="1" wrap="square" lIns="0" tIns="0" rIns="0" bIns="0" anchor="t" anchorCtr="0">
            <a:spAutoFit/>
          </a:bodyPr>
          <a:lstStyle/>
          <a:p>
            <a:pPr lvl="0"/>
            <a:r>
              <a:rPr lang="en-IE" sz="2400" dirty="0" smtClean="0">
                <a:solidFill>
                  <a:srgbClr val="FFFFFF"/>
                </a:solidFill>
              </a:rPr>
              <a:t>Test </a:t>
            </a:r>
            <a:r>
              <a:rPr lang="en-IE" sz="2400" dirty="0">
                <a:solidFill>
                  <a:srgbClr val="FFFFFF"/>
                </a:solidFill>
              </a:rPr>
              <a:t>Digital Breakout for </a:t>
            </a:r>
            <a:r>
              <a:rPr lang="en-IE" sz="2400" dirty="0" err="1">
                <a:solidFill>
                  <a:srgbClr val="FFFFFF"/>
                </a:solidFill>
              </a:rPr>
              <a:t>eventuelle</a:t>
            </a:r>
            <a:r>
              <a:rPr lang="en-IE" sz="2400" dirty="0">
                <a:solidFill>
                  <a:srgbClr val="FFFFFF"/>
                </a:solidFill>
              </a:rPr>
              <a:t> </a:t>
            </a:r>
            <a:r>
              <a:rPr lang="en-IE" sz="2400" dirty="0" err="1">
                <a:solidFill>
                  <a:srgbClr val="FFFFFF"/>
                </a:solidFill>
              </a:rPr>
              <a:t>mindre</a:t>
            </a:r>
            <a:r>
              <a:rPr lang="en-IE" sz="2400" dirty="0">
                <a:solidFill>
                  <a:srgbClr val="FFFFFF"/>
                </a:solidFill>
              </a:rPr>
              <a:t> </a:t>
            </a:r>
            <a:r>
              <a:rPr lang="en-IE" sz="2400" dirty="0" err="1">
                <a:solidFill>
                  <a:srgbClr val="FFFFFF"/>
                </a:solidFill>
              </a:rPr>
              <a:t>problemer</a:t>
            </a:r>
            <a:r>
              <a:rPr lang="en-IE" sz="2400" dirty="0">
                <a:solidFill>
                  <a:srgbClr val="FFFFFF"/>
                </a:solidFill>
              </a:rPr>
              <a:t>. </a:t>
            </a:r>
            <a:endParaRPr sz="2400" dirty="0">
              <a:solidFill>
                <a:srgbClr val="FFFFFF"/>
              </a:solidFill>
              <a:latin typeface="Arial"/>
              <a:ea typeface="Arial"/>
              <a:cs typeface="Arial"/>
              <a:sym typeface="Arial"/>
            </a:endParaRPr>
          </a:p>
        </p:txBody>
      </p:sp>
      <p:sp>
        <p:nvSpPr>
          <p:cNvPr id="238" name="Google Shape;238;p11"/>
          <p:cNvSpPr/>
          <p:nvPr/>
        </p:nvSpPr>
        <p:spPr>
          <a:xfrm>
            <a:off x="13147027" y="4691903"/>
            <a:ext cx="3711445" cy="4152015"/>
          </a:xfrm>
          <a:custGeom>
            <a:avLst/>
            <a:gdLst/>
            <a:ahLst/>
            <a:cxnLst/>
            <a:rect l="l" t="t" r="r" b="b"/>
            <a:pathLst>
              <a:path w="863140" h="965600" extrusionOk="0">
                <a:moveTo>
                  <a:pt x="0" y="0"/>
                </a:moveTo>
                <a:lnTo>
                  <a:pt x="863140" y="0"/>
                </a:lnTo>
                <a:lnTo>
                  <a:pt x="863140" y="965600"/>
                </a:lnTo>
                <a:lnTo>
                  <a:pt x="0" y="965600"/>
                </a:lnTo>
                <a:close/>
              </a:path>
            </a:pathLst>
          </a:custGeom>
          <a:solidFill>
            <a:srgbClr val="FF2870"/>
          </a:solidFill>
          <a:ln>
            <a:noFill/>
          </a:ln>
        </p:spPr>
      </p:sp>
      <p:sp>
        <p:nvSpPr>
          <p:cNvPr id="239" name="Google Shape;239;p11"/>
          <p:cNvSpPr txBox="1"/>
          <p:nvPr/>
        </p:nvSpPr>
        <p:spPr>
          <a:xfrm>
            <a:off x="13493631" y="5100449"/>
            <a:ext cx="3018233" cy="673261"/>
          </a:xfrm>
          <a:prstGeom prst="rect">
            <a:avLst/>
          </a:prstGeom>
          <a:noFill/>
          <a:ln>
            <a:noFill/>
          </a:ln>
        </p:spPr>
        <p:txBody>
          <a:bodyPr spcFirstLastPara="1" wrap="square" lIns="0" tIns="0" rIns="0" bIns="0" anchor="t" anchorCtr="0">
            <a:spAutoFit/>
          </a:bodyPr>
          <a:lstStyle/>
          <a:p>
            <a:pPr lvl="0">
              <a:lnSpc>
                <a:spcPct val="125000"/>
              </a:lnSpc>
            </a:pPr>
            <a:r>
              <a:rPr lang="en-IE" sz="3500" dirty="0">
                <a:solidFill>
                  <a:srgbClr val="FFFFFF"/>
                </a:solidFill>
              </a:rPr>
              <a:t>Trin </a:t>
            </a:r>
            <a:r>
              <a:rPr lang="en-IE" sz="3500" dirty="0">
                <a:solidFill>
                  <a:srgbClr val="FFFFFF"/>
                </a:solidFill>
                <a:latin typeface="Arial"/>
                <a:ea typeface="Arial"/>
                <a:cs typeface="Arial"/>
                <a:sym typeface="Arial"/>
              </a:rPr>
              <a:t>8</a:t>
            </a:r>
            <a:endParaRPr sz="3500" dirty="0">
              <a:solidFill>
                <a:srgbClr val="FFFFFF"/>
              </a:solidFill>
              <a:latin typeface="Arial"/>
              <a:ea typeface="Arial"/>
              <a:cs typeface="Arial"/>
              <a:sym typeface="Arial"/>
            </a:endParaRPr>
          </a:p>
        </p:txBody>
      </p:sp>
      <p:sp>
        <p:nvSpPr>
          <p:cNvPr id="240" name="Google Shape;240;p11"/>
          <p:cNvSpPr txBox="1"/>
          <p:nvPr/>
        </p:nvSpPr>
        <p:spPr>
          <a:xfrm>
            <a:off x="13639800" y="6041170"/>
            <a:ext cx="3018233" cy="2049792"/>
          </a:xfrm>
          <a:prstGeom prst="rect">
            <a:avLst/>
          </a:prstGeom>
          <a:noFill/>
          <a:ln>
            <a:noFill/>
          </a:ln>
        </p:spPr>
        <p:txBody>
          <a:bodyPr spcFirstLastPara="1" wrap="square" lIns="0" tIns="0" rIns="0" bIns="0" anchor="t" anchorCtr="0">
            <a:spAutoFit/>
          </a:bodyPr>
          <a:lstStyle/>
          <a:p>
            <a:pPr lvl="0"/>
            <a:r>
              <a:rPr lang="en-IE" sz="2400" dirty="0" err="1">
                <a:solidFill>
                  <a:srgbClr val="FFFFFF"/>
                </a:solidFill>
              </a:rPr>
              <a:t>Udfordr</a:t>
            </a:r>
            <a:r>
              <a:rPr lang="en-IE" sz="2400" dirty="0">
                <a:solidFill>
                  <a:srgbClr val="FFFFFF"/>
                </a:solidFill>
              </a:rPr>
              <a:t> dine </a:t>
            </a:r>
            <a:r>
              <a:rPr lang="en-IE" sz="2400" dirty="0" err="1">
                <a:solidFill>
                  <a:srgbClr val="FFFFFF"/>
                </a:solidFill>
              </a:rPr>
              <a:t>jævnaldrende</a:t>
            </a:r>
            <a:r>
              <a:rPr lang="en-IE" sz="2400" dirty="0">
                <a:solidFill>
                  <a:srgbClr val="FFFFFF"/>
                </a:solidFill>
              </a:rPr>
              <a:t> </a:t>
            </a:r>
            <a:r>
              <a:rPr lang="en-IE" sz="2400" dirty="0" err="1">
                <a:solidFill>
                  <a:srgbClr val="FFFFFF"/>
                </a:solidFill>
              </a:rPr>
              <a:t>til</a:t>
            </a:r>
            <a:r>
              <a:rPr lang="en-IE" sz="2400" dirty="0">
                <a:solidFill>
                  <a:srgbClr val="FFFFFF"/>
                </a:solidFill>
              </a:rPr>
              <a:t> at </a:t>
            </a:r>
            <a:r>
              <a:rPr lang="en-IE" sz="2400" dirty="0" err="1">
                <a:solidFill>
                  <a:srgbClr val="FFFFFF"/>
                </a:solidFill>
              </a:rPr>
              <a:t>fuldføre</a:t>
            </a:r>
            <a:r>
              <a:rPr lang="en-IE" sz="2400" dirty="0">
                <a:solidFill>
                  <a:srgbClr val="FFFFFF"/>
                </a:solidFill>
              </a:rPr>
              <a:t> </a:t>
            </a:r>
            <a:r>
              <a:rPr lang="en-IE" sz="2400" dirty="0" err="1">
                <a:solidFill>
                  <a:srgbClr val="FFFFFF"/>
                </a:solidFill>
              </a:rPr>
              <a:t>det</a:t>
            </a:r>
            <a:r>
              <a:rPr lang="en-IE" sz="2400" dirty="0">
                <a:solidFill>
                  <a:srgbClr val="FFFFFF"/>
                </a:solidFill>
              </a:rPr>
              <a:t> </a:t>
            </a:r>
            <a:r>
              <a:rPr lang="en-IE" sz="2400" dirty="0" err="1">
                <a:solidFill>
                  <a:srgbClr val="FFFFFF"/>
                </a:solidFill>
              </a:rPr>
              <a:t>digitale</a:t>
            </a:r>
            <a:r>
              <a:rPr lang="en-IE" sz="2400" dirty="0">
                <a:solidFill>
                  <a:srgbClr val="FFFFFF"/>
                </a:solidFill>
              </a:rPr>
              <a:t> breakout.</a:t>
            </a:r>
            <a:r>
              <a:rPr lang="en-IE" sz="2400" dirty="0" smtClean="0">
                <a:solidFill>
                  <a:schemeClr val="dk1"/>
                </a:solidFill>
                <a:latin typeface="Calibri"/>
                <a:ea typeface="Calibri"/>
                <a:cs typeface="Calibri"/>
                <a:sym typeface="Calibri"/>
              </a:rPr>
              <a:t>. </a:t>
            </a:r>
            <a:endParaRPr dirty="0"/>
          </a:p>
          <a:p>
            <a:pPr marL="0" marR="0" lvl="0" indent="0" algn="l" rtl="0">
              <a:lnSpc>
                <a:spcPct val="155000"/>
              </a:lnSpc>
              <a:spcBef>
                <a:spcPts val="0"/>
              </a:spcBef>
              <a:spcAft>
                <a:spcPts val="0"/>
              </a:spcAft>
              <a:buNone/>
            </a:pPr>
            <a:endParaRPr sz="2400" dirty="0">
              <a:solidFill>
                <a:srgbClr val="FFFFFF"/>
              </a:solidFill>
              <a:latin typeface="Arial"/>
              <a:ea typeface="Arial"/>
              <a:cs typeface="Arial"/>
              <a:sym typeface="Arial"/>
            </a:endParaRPr>
          </a:p>
        </p:txBody>
      </p:sp>
      <p:pic>
        <p:nvPicPr>
          <p:cNvPr id="241" name="Google Shape;241;p11"/>
          <p:cNvPicPr preferRelativeResize="0"/>
          <p:nvPr/>
        </p:nvPicPr>
        <p:blipFill rotWithShape="1">
          <a:blip r:embed="rId3">
            <a:alphaModFix/>
          </a:blip>
          <a:srcRect/>
          <a:stretch/>
        </p:blipFill>
        <p:spPr>
          <a:xfrm rot="1296475">
            <a:off x="13769967" y="-2018882"/>
            <a:ext cx="6177008" cy="4540101"/>
          </a:xfrm>
          <a:prstGeom prst="rect">
            <a:avLst/>
          </a:prstGeom>
          <a:noFill/>
          <a:ln>
            <a:noFill/>
          </a:ln>
        </p:spPr>
      </p:pic>
      <p:pic>
        <p:nvPicPr>
          <p:cNvPr id="242" name="Google Shape;242;p11"/>
          <p:cNvPicPr preferRelativeResize="0"/>
          <p:nvPr/>
        </p:nvPicPr>
        <p:blipFill rotWithShape="1">
          <a:blip r:embed="rId4">
            <a:alphaModFix/>
          </a:blip>
          <a:srcRect/>
          <a:stretch/>
        </p:blipFill>
        <p:spPr>
          <a:xfrm rot="-1656853">
            <a:off x="15611358" y="2180527"/>
            <a:ext cx="596103" cy="596103"/>
          </a:xfrm>
          <a:prstGeom prst="rect">
            <a:avLst/>
          </a:prstGeom>
          <a:noFill/>
          <a:ln>
            <a:noFill/>
          </a:ln>
        </p:spPr>
      </p:pic>
      <p:pic>
        <p:nvPicPr>
          <p:cNvPr id="243" name="Google Shape;243;p11" descr="A picture containing drawing&#10;&#10;Description automatically generated"/>
          <p:cNvPicPr preferRelativeResize="0"/>
          <p:nvPr/>
        </p:nvPicPr>
        <p:blipFill rotWithShape="1">
          <a:blip r:embed="rId5">
            <a:alphaModFix/>
          </a:blip>
          <a:srcRect/>
          <a:stretch/>
        </p:blipFill>
        <p:spPr>
          <a:xfrm>
            <a:off x="228600" y="9410700"/>
            <a:ext cx="1593850" cy="454458"/>
          </a:xfrm>
          <a:prstGeom prst="rect">
            <a:avLst/>
          </a:prstGeom>
          <a:noFill/>
          <a:ln>
            <a:noFill/>
          </a:ln>
        </p:spPr>
      </p:pic>
      <p:pic>
        <p:nvPicPr>
          <p:cNvPr id="244" name="Google Shape;244;p11"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p12"/>
          <p:cNvGrpSpPr/>
          <p:nvPr/>
        </p:nvGrpSpPr>
        <p:grpSpPr>
          <a:xfrm>
            <a:off x="1974441" y="1125053"/>
            <a:ext cx="7550559" cy="7374910"/>
            <a:chOff x="0" y="57150"/>
            <a:chExt cx="10067411" cy="9833208"/>
          </a:xfrm>
        </p:grpSpPr>
        <p:sp>
          <p:nvSpPr>
            <p:cNvPr id="250" name="Google Shape;250;p12"/>
            <p:cNvSpPr txBox="1"/>
            <p:nvPr/>
          </p:nvSpPr>
          <p:spPr>
            <a:xfrm>
              <a:off x="0" y="57150"/>
              <a:ext cx="9372670" cy="2462211"/>
            </a:xfrm>
            <a:prstGeom prst="rect">
              <a:avLst/>
            </a:prstGeom>
            <a:noFill/>
            <a:ln>
              <a:noFill/>
            </a:ln>
          </p:spPr>
          <p:txBody>
            <a:bodyPr spcFirstLastPara="1" wrap="square" lIns="0" tIns="0" rIns="0" bIns="0" anchor="t" anchorCtr="0">
              <a:spAutoFit/>
            </a:bodyPr>
            <a:lstStyle/>
            <a:p>
              <a:pPr lvl="0"/>
              <a:r>
                <a:rPr lang="da-DK" sz="4000" dirty="0" smtClean="0">
                  <a:solidFill>
                    <a:srgbClr val="FF2870"/>
                  </a:solidFill>
                </a:rPr>
                <a:t>Ressourcer</a:t>
              </a:r>
              <a:r>
                <a:rPr lang="da-DK" sz="4000" dirty="0">
                  <a:solidFill>
                    <a:srgbClr val="FF2870"/>
                  </a:solidFill>
                </a:rPr>
                <a:t>, der hjælper dig med at bygge de digitale </a:t>
              </a:r>
              <a:r>
                <a:rPr lang="da-DK" sz="4000" dirty="0" err="1">
                  <a:solidFill>
                    <a:srgbClr val="FF2870"/>
                  </a:solidFill>
                </a:rPr>
                <a:t>breakouts</a:t>
              </a:r>
              <a:r>
                <a:rPr lang="da-DK" sz="4000" dirty="0">
                  <a:solidFill>
                    <a:srgbClr val="FF2870"/>
                  </a:solidFill>
                </a:rPr>
                <a:t> </a:t>
              </a:r>
              <a:endParaRPr sz="4000" dirty="0">
                <a:solidFill>
                  <a:srgbClr val="FF2870"/>
                </a:solidFill>
                <a:latin typeface="Arial"/>
                <a:ea typeface="Arial"/>
                <a:cs typeface="Arial"/>
                <a:sym typeface="Arial"/>
              </a:endParaRPr>
            </a:p>
          </p:txBody>
        </p:sp>
        <p:sp>
          <p:nvSpPr>
            <p:cNvPr id="251" name="Google Shape;251;p12"/>
            <p:cNvSpPr txBox="1"/>
            <p:nvPr/>
          </p:nvSpPr>
          <p:spPr>
            <a:xfrm>
              <a:off x="0" y="4473493"/>
              <a:ext cx="10067411" cy="54168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3600" dirty="0" err="1" smtClean="0">
                  <a:solidFill>
                    <a:schemeClr val="dk1"/>
                  </a:solidFill>
                  <a:latin typeface="Calibri"/>
                  <a:ea typeface="Calibri"/>
                  <a:cs typeface="Calibri"/>
                  <a:sym typeface="Calibri"/>
                </a:rPr>
                <a:t>Falske</a:t>
              </a:r>
              <a:r>
                <a:rPr lang="en-IE" sz="3600" dirty="0" smtClean="0">
                  <a:solidFill>
                    <a:schemeClr val="dk1"/>
                  </a:solidFill>
                  <a:latin typeface="Calibri"/>
                  <a:ea typeface="Calibri"/>
                  <a:cs typeface="Calibri"/>
                  <a:sym typeface="Calibri"/>
                </a:rPr>
                <a:t> concert </a:t>
              </a:r>
              <a:r>
                <a:rPr lang="en-IE" sz="3600" dirty="0" err="1" smtClean="0">
                  <a:solidFill>
                    <a:schemeClr val="dk1"/>
                  </a:solidFill>
                  <a:latin typeface="Calibri"/>
                  <a:ea typeface="Calibri"/>
                  <a:cs typeface="Calibri"/>
                  <a:sym typeface="Calibri"/>
                </a:rPr>
                <a:t>billetter</a:t>
              </a:r>
              <a:r>
                <a:rPr lang="en-IE" sz="3600" dirty="0" smtClean="0">
                  <a:solidFill>
                    <a:schemeClr val="dk1"/>
                  </a:solidFill>
                  <a:latin typeface="Calibri"/>
                  <a:ea typeface="Calibri"/>
                  <a:cs typeface="Calibri"/>
                  <a:sym typeface="Calibri"/>
                </a:rPr>
                <a:t>:</a:t>
              </a:r>
              <a:endParaRPr dirty="0" smtClean="0"/>
            </a:p>
            <a:p>
              <a:pPr marL="457200" marR="0" lvl="1" indent="0" algn="l" rtl="0">
                <a:spcBef>
                  <a:spcPts val="0"/>
                </a:spcBef>
                <a:spcAft>
                  <a:spcPts val="0"/>
                </a:spcAft>
                <a:buNone/>
              </a:pPr>
              <a:r>
                <a:rPr lang="en-IE" sz="3600" b="0" i="0" u="sng" strike="noStrike" cap="none" dirty="0" smtClean="0">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https://tickets.kadsoftwareusa.com/</a:t>
              </a:r>
              <a:r>
                <a:rPr lang="en-IE" sz="3600" b="0" i="0" u="none" strike="noStrike" cap="none" dirty="0" smtClean="0">
                  <a:solidFill>
                    <a:schemeClr val="dk1"/>
                  </a:solidFill>
                  <a:latin typeface="Calibri"/>
                  <a:ea typeface="Calibri"/>
                  <a:cs typeface="Calibri"/>
                  <a:sym typeface="Calibri"/>
                </a:rPr>
                <a:t> </a:t>
              </a:r>
              <a:endParaRPr dirty="0" smtClean="0"/>
            </a:p>
            <a:p>
              <a:pPr marL="0" marR="0" lvl="0" indent="0" algn="l" rtl="0">
                <a:spcBef>
                  <a:spcPts val="0"/>
                </a:spcBef>
                <a:spcAft>
                  <a:spcPts val="0"/>
                </a:spcAft>
                <a:buNone/>
              </a:pPr>
              <a:r>
                <a:rPr lang="en-IE" sz="3600" dirty="0" err="1" smtClean="0">
                  <a:solidFill>
                    <a:schemeClr val="dk1"/>
                  </a:solidFill>
                  <a:latin typeface="Calibri"/>
                  <a:ea typeface="Calibri"/>
                  <a:cs typeface="Calibri"/>
                  <a:sym typeface="Calibri"/>
                </a:rPr>
                <a:t>Ordsøgning</a:t>
              </a:r>
              <a:r>
                <a:rPr lang="en-IE" sz="3600">
                  <a:solidFill>
                    <a:schemeClr val="dk1"/>
                  </a:solidFill>
                  <a:latin typeface="Calibri"/>
                  <a:ea typeface="Calibri"/>
                  <a:cs typeface="Calibri"/>
                  <a:sym typeface="Calibri"/>
                </a:rPr>
                <a:t>:</a:t>
              </a:r>
              <a:endParaRPr dirty="0" smtClean="0"/>
            </a:p>
            <a:p>
              <a:pPr marL="457200" marR="0" lvl="1" indent="0" algn="l" rtl="0">
                <a:spcBef>
                  <a:spcPts val="0"/>
                </a:spcBef>
                <a:spcAft>
                  <a:spcPts val="0"/>
                </a:spcAft>
                <a:buNone/>
              </a:pPr>
              <a:r>
                <a:rPr lang="en-IE" sz="3600" b="0" i="0" u="sng" strike="noStrike" cap="none" dirty="0" smtClean="0">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https://thewordsearch.com/maker/</a:t>
              </a:r>
              <a:r>
                <a:rPr lang="en-IE" sz="3600" b="0" i="0" u="none" strike="noStrike" cap="none" dirty="0" smtClean="0">
                  <a:solidFill>
                    <a:schemeClr val="dk1"/>
                  </a:solidFill>
                  <a:latin typeface="Calibri"/>
                  <a:ea typeface="Calibri"/>
                  <a:cs typeface="Calibri"/>
                  <a:sym typeface="Calibri"/>
                </a:rPr>
                <a:t> </a:t>
              </a:r>
              <a:endParaRPr dirty="0" smtClean="0"/>
            </a:p>
            <a:p>
              <a:pPr marL="0" marR="0" lvl="0" indent="0" algn="l" rtl="0">
                <a:spcBef>
                  <a:spcPts val="0"/>
                </a:spcBef>
                <a:spcAft>
                  <a:spcPts val="0"/>
                </a:spcAft>
                <a:buNone/>
              </a:pPr>
              <a:r>
                <a:rPr lang="en-IE" sz="3600" dirty="0" smtClean="0">
                  <a:solidFill>
                    <a:schemeClr val="dk1"/>
                  </a:solidFill>
                  <a:latin typeface="Calibri"/>
                  <a:ea typeface="Calibri"/>
                  <a:cs typeface="Calibri"/>
                  <a:sym typeface="Calibri"/>
                </a:rPr>
                <a:t>Word Scrambler:</a:t>
              </a:r>
              <a:endParaRPr dirty="0" smtClean="0"/>
            </a:p>
            <a:p>
              <a:pPr marL="457200" marR="0" lvl="1" indent="0" algn="l" rtl="0">
                <a:spcBef>
                  <a:spcPts val="0"/>
                </a:spcBef>
                <a:spcAft>
                  <a:spcPts val="0"/>
                </a:spcAft>
                <a:buNone/>
              </a:pPr>
              <a:r>
                <a:rPr lang="en-IE" sz="3600" b="0" i="0" u="sng" strike="noStrike" cap="none" dirty="0" smtClean="0">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https://wordunscrambler.me</a:t>
              </a:r>
              <a:r>
                <a:rPr lang="en-IE" sz="3600" b="0" i="0" u="none" strike="noStrike" cap="none" dirty="0" smtClean="0">
                  <a:solidFill>
                    <a:schemeClr val="dk1"/>
                  </a:solidFill>
                  <a:latin typeface="Calibri"/>
                  <a:ea typeface="Calibri"/>
                  <a:cs typeface="Calibri"/>
                  <a:sym typeface="Calibri"/>
                </a:rPr>
                <a:t> </a:t>
              </a:r>
              <a:endParaRPr dirty="0" smtClean="0"/>
            </a:p>
            <a:p>
              <a:pPr marL="0" marR="0" lvl="0" indent="0" algn="l" rtl="0">
                <a:lnSpc>
                  <a:spcPct val="120000"/>
                </a:lnSpc>
                <a:spcBef>
                  <a:spcPts val="0"/>
                </a:spcBef>
                <a:spcAft>
                  <a:spcPts val="0"/>
                </a:spcAft>
                <a:buNone/>
              </a:pPr>
              <a:endParaRPr sz="4000" dirty="0">
                <a:solidFill>
                  <a:srgbClr val="222222"/>
                </a:solidFill>
                <a:latin typeface="Arial"/>
                <a:ea typeface="Arial"/>
                <a:cs typeface="Arial"/>
                <a:sym typeface="Arial"/>
              </a:endParaRPr>
            </a:p>
          </p:txBody>
        </p:sp>
        <p:sp>
          <p:nvSpPr>
            <p:cNvPr id="252" name="Google Shape;252;p12"/>
            <p:cNvSpPr txBox="1"/>
            <p:nvPr/>
          </p:nvSpPr>
          <p:spPr>
            <a:xfrm>
              <a:off x="0" y="5657007"/>
              <a:ext cx="9372670" cy="328295"/>
            </a:xfrm>
            <a:prstGeom prst="rect">
              <a:avLst/>
            </a:prstGeom>
            <a:noFill/>
            <a:ln>
              <a:noFill/>
            </a:ln>
          </p:spPr>
          <p:txBody>
            <a:bodyPr spcFirstLastPara="1" wrap="square" lIns="0" tIns="0" rIns="0" bIns="0" anchor="t" anchorCtr="0">
              <a:spAutoFit/>
            </a:bodyPr>
            <a:lstStyle/>
            <a:p>
              <a:pPr marL="457200" marR="0" lvl="1"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253" name="Google Shape;253;p12"/>
            <p:cNvSpPr/>
            <p:nvPr/>
          </p:nvSpPr>
          <p:spPr>
            <a:xfrm>
              <a:off x="0" y="3616443"/>
              <a:ext cx="9372670" cy="114100"/>
            </a:xfrm>
            <a:prstGeom prst="rect">
              <a:avLst/>
            </a:prstGeom>
            <a:solidFill>
              <a:srgbClr val="FFE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4" name="Google Shape;254;p12"/>
          <p:cNvPicPr preferRelativeResize="0"/>
          <p:nvPr/>
        </p:nvPicPr>
        <p:blipFill rotWithShape="1">
          <a:blip r:embed="rId6">
            <a:alphaModFix/>
          </a:blip>
          <a:srcRect l="10034" r="40125"/>
          <a:stretch/>
        </p:blipFill>
        <p:spPr>
          <a:xfrm>
            <a:off x="10454740" y="-302861"/>
            <a:ext cx="8163720" cy="10892720"/>
          </a:xfrm>
          <a:prstGeom prst="rect">
            <a:avLst/>
          </a:prstGeom>
          <a:noFill/>
          <a:ln>
            <a:noFill/>
          </a:ln>
        </p:spPr>
      </p:pic>
      <p:pic>
        <p:nvPicPr>
          <p:cNvPr id="255" name="Google Shape;255;p12"/>
          <p:cNvPicPr preferRelativeResize="0"/>
          <p:nvPr/>
        </p:nvPicPr>
        <p:blipFill rotWithShape="1">
          <a:blip r:embed="rId7">
            <a:alphaModFix/>
          </a:blip>
          <a:srcRect/>
          <a:stretch/>
        </p:blipFill>
        <p:spPr>
          <a:xfrm rot="-1247691">
            <a:off x="8694822" y="9001496"/>
            <a:ext cx="11604014" cy="4409525"/>
          </a:xfrm>
          <a:prstGeom prst="rect">
            <a:avLst/>
          </a:prstGeom>
          <a:noFill/>
          <a:ln>
            <a:noFill/>
          </a:ln>
        </p:spPr>
      </p:pic>
      <p:pic>
        <p:nvPicPr>
          <p:cNvPr id="256" name="Google Shape;256;p12"/>
          <p:cNvPicPr preferRelativeResize="0"/>
          <p:nvPr/>
        </p:nvPicPr>
        <p:blipFill rotWithShape="1">
          <a:blip r:embed="rId8">
            <a:alphaModFix/>
          </a:blip>
          <a:srcRect/>
          <a:stretch/>
        </p:blipFill>
        <p:spPr>
          <a:xfrm rot="9476854">
            <a:off x="15969032" y="7399941"/>
            <a:ext cx="596103" cy="596103"/>
          </a:xfrm>
          <a:prstGeom prst="rect">
            <a:avLst/>
          </a:prstGeom>
          <a:noFill/>
          <a:ln>
            <a:noFill/>
          </a:ln>
        </p:spPr>
      </p:pic>
      <p:pic>
        <p:nvPicPr>
          <p:cNvPr id="257" name="Google Shape;257;p12" descr="A picture containing drawing&#10;&#10;Description automatically generated"/>
          <p:cNvPicPr preferRelativeResize="0"/>
          <p:nvPr/>
        </p:nvPicPr>
        <p:blipFill rotWithShape="1">
          <a:blip r:embed="rId9">
            <a:alphaModFix/>
          </a:blip>
          <a:srcRect/>
          <a:stretch/>
        </p:blipFill>
        <p:spPr>
          <a:xfrm>
            <a:off x="228600" y="9410700"/>
            <a:ext cx="1593850" cy="454458"/>
          </a:xfrm>
          <a:prstGeom prst="rect">
            <a:avLst/>
          </a:prstGeom>
          <a:noFill/>
          <a:ln>
            <a:noFill/>
          </a:ln>
        </p:spPr>
      </p:pic>
      <p:pic>
        <p:nvPicPr>
          <p:cNvPr id="258" name="Google Shape;258;p12" descr="A close up of a logo&#10;&#10;Description automatically generated"/>
          <p:cNvPicPr preferRelativeResize="0"/>
          <p:nvPr/>
        </p:nvPicPr>
        <p:blipFill rotWithShape="1">
          <a:blip r:embed="rId10">
            <a:alphaModFix/>
          </a:blip>
          <a:srcRect/>
          <a:stretch/>
        </p:blipFill>
        <p:spPr>
          <a:xfrm>
            <a:off x="381000" y="351207"/>
            <a:ext cx="2165350" cy="7738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3"/>
          <p:cNvPicPr preferRelativeResize="0"/>
          <p:nvPr/>
        </p:nvPicPr>
        <p:blipFill rotWithShape="1">
          <a:blip r:embed="rId3">
            <a:alphaModFix/>
          </a:blip>
          <a:srcRect/>
          <a:stretch/>
        </p:blipFill>
        <p:spPr>
          <a:xfrm rot="-1049447">
            <a:off x="11939434" y="5818666"/>
            <a:ext cx="8926640" cy="6025482"/>
          </a:xfrm>
          <a:prstGeom prst="rect">
            <a:avLst/>
          </a:prstGeom>
          <a:noFill/>
          <a:ln>
            <a:noFill/>
          </a:ln>
        </p:spPr>
      </p:pic>
      <p:pic>
        <p:nvPicPr>
          <p:cNvPr id="264" name="Google Shape;264;p13"/>
          <p:cNvPicPr preferRelativeResize="0"/>
          <p:nvPr/>
        </p:nvPicPr>
        <p:blipFill rotWithShape="1">
          <a:blip r:embed="rId4">
            <a:alphaModFix/>
          </a:blip>
          <a:srcRect/>
          <a:stretch/>
        </p:blipFill>
        <p:spPr>
          <a:xfrm rot="9058896">
            <a:off x="-3837354" y="-2137071"/>
            <a:ext cx="5987024" cy="4550138"/>
          </a:xfrm>
          <a:prstGeom prst="rect">
            <a:avLst/>
          </a:prstGeom>
          <a:noFill/>
          <a:ln>
            <a:noFill/>
          </a:ln>
        </p:spPr>
      </p:pic>
      <p:pic>
        <p:nvPicPr>
          <p:cNvPr id="265" name="Google Shape;265;p13"/>
          <p:cNvPicPr preferRelativeResize="0"/>
          <p:nvPr/>
        </p:nvPicPr>
        <p:blipFill rotWithShape="1">
          <a:blip r:embed="rId5">
            <a:alphaModFix/>
          </a:blip>
          <a:srcRect/>
          <a:stretch/>
        </p:blipFill>
        <p:spPr>
          <a:xfrm>
            <a:off x="99079" y="7786323"/>
            <a:ext cx="7660504" cy="2193357"/>
          </a:xfrm>
          <a:prstGeom prst="rect">
            <a:avLst/>
          </a:prstGeom>
          <a:noFill/>
          <a:ln>
            <a:noFill/>
          </a:ln>
        </p:spPr>
      </p:pic>
      <p:sp>
        <p:nvSpPr>
          <p:cNvPr id="266" name="Google Shape;266;p13"/>
          <p:cNvSpPr txBox="1"/>
          <p:nvPr/>
        </p:nvSpPr>
        <p:spPr>
          <a:xfrm>
            <a:off x="7543365" y="8021226"/>
            <a:ext cx="5390687" cy="19697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marL="0" marR="0" lvl="0" indent="0" algn="l" rtl="0">
              <a:spcBef>
                <a:spcPts val="0"/>
              </a:spcBef>
              <a:spcAft>
                <a:spcPts val="0"/>
              </a:spcAft>
              <a:buNone/>
            </a:pPr>
            <a:r>
              <a:rPr lang="en-IE" sz="1600">
                <a:solidFill>
                  <a:srgbClr val="222222"/>
                </a:solidFill>
                <a:latin typeface="Arial"/>
                <a:ea typeface="Arial"/>
                <a:cs typeface="Arial"/>
                <a:sym typeface="Arial"/>
              </a:rPr>
              <a:t>2020-1-DK01-KA205-074945</a:t>
            </a:r>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pic>
        <p:nvPicPr>
          <p:cNvPr id="267" name="Google Shape;267;p13" descr="A picture containing drawing&#10;&#10;Description automatically generated"/>
          <p:cNvPicPr preferRelativeResize="0"/>
          <p:nvPr/>
        </p:nvPicPr>
        <p:blipFill rotWithShape="1">
          <a:blip r:embed="rId6">
            <a:alphaModFix/>
          </a:blip>
          <a:srcRect/>
          <a:stretch/>
        </p:blipFill>
        <p:spPr>
          <a:xfrm>
            <a:off x="361110" y="5439410"/>
            <a:ext cx="4111256" cy="1524000"/>
          </a:xfrm>
          <a:prstGeom prst="rect">
            <a:avLst/>
          </a:prstGeom>
          <a:noFill/>
          <a:ln>
            <a:noFill/>
          </a:ln>
        </p:spPr>
      </p:pic>
      <p:pic>
        <p:nvPicPr>
          <p:cNvPr id="268" name="Google Shape;268;p13" descr="A picture containing drawing&#10;&#10;Description automatically generated"/>
          <p:cNvPicPr preferRelativeResize="0"/>
          <p:nvPr/>
        </p:nvPicPr>
        <p:blipFill rotWithShape="1">
          <a:blip r:embed="rId7">
            <a:alphaModFix/>
          </a:blip>
          <a:srcRect/>
          <a:stretch/>
        </p:blipFill>
        <p:spPr>
          <a:xfrm>
            <a:off x="4766145" y="1949497"/>
            <a:ext cx="3784600" cy="2667000"/>
          </a:xfrm>
          <a:prstGeom prst="rect">
            <a:avLst/>
          </a:prstGeom>
          <a:noFill/>
          <a:ln>
            <a:noFill/>
          </a:ln>
        </p:spPr>
      </p:pic>
      <p:pic>
        <p:nvPicPr>
          <p:cNvPr id="269" name="Google Shape;269;p13" descr="A close up of a sign&#10;&#10;Description automatically generated"/>
          <p:cNvPicPr preferRelativeResize="0"/>
          <p:nvPr/>
        </p:nvPicPr>
        <p:blipFill rotWithShape="1">
          <a:blip r:embed="rId8">
            <a:alphaModFix/>
          </a:blip>
          <a:srcRect/>
          <a:stretch/>
        </p:blipFill>
        <p:spPr>
          <a:xfrm>
            <a:off x="1947726" y="1613144"/>
            <a:ext cx="1615565" cy="2900232"/>
          </a:xfrm>
          <a:prstGeom prst="rect">
            <a:avLst/>
          </a:prstGeom>
          <a:noFill/>
          <a:ln>
            <a:noFill/>
          </a:ln>
        </p:spPr>
      </p:pic>
      <p:pic>
        <p:nvPicPr>
          <p:cNvPr id="270" name="Google Shape;270;p13" descr="A close up of a sign&#10;&#10;Description automatically generated"/>
          <p:cNvPicPr preferRelativeResize="0"/>
          <p:nvPr/>
        </p:nvPicPr>
        <p:blipFill rotWithShape="1">
          <a:blip r:embed="rId9">
            <a:alphaModFix/>
          </a:blip>
          <a:srcRect/>
          <a:stretch/>
        </p:blipFill>
        <p:spPr>
          <a:xfrm>
            <a:off x="5288744" y="5836262"/>
            <a:ext cx="3517900" cy="914400"/>
          </a:xfrm>
          <a:prstGeom prst="rect">
            <a:avLst/>
          </a:prstGeom>
          <a:noFill/>
          <a:ln>
            <a:noFill/>
          </a:ln>
        </p:spPr>
      </p:pic>
      <p:pic>
        <p:nvPicPr>
          <p:cNvPr id="271" name="Google Shape;271;p13" descr="A picture containing food, drawing&#10;&#10;Description automatically generated"/>
          <p:cNvPicPr preferRelativeResize="0"/>
          <p:nvPr/>
        </p:nvPicPr>
        <p:blipFill rotWithShape="1">
          <a:blip r:embed="rId10">
            <a:alphaModFix/>
          </a:blip>
          <a:srcRect/>
          <a:stretch/>
        </p:blipFill>
        <p:spPr>
          <a:xfrm>
            <a:off x="10050792" y="876300"/>
            <a:ext cx="6962945" cy="5805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2"/>
          <p:cNvGrpSpPr/>
          <p:nvPr/>
        </p:nvGrpSpPr>
        <p:grpSpPr>
          <a:xfrm>
            <a:off x="1610169" y="2707176"/>
            <a:ext cx="14820900" cy="6444379"/>
            <a:chOff x="0" y="-19050"/>
            <a:chExt cx="17552140" cy="8592507"/>
          </a:xfrm>
        </p:grpSpPr>
        <p:sp>
          <p:nvSpPr>
            <p:cNvPr id="92" name="Google Shape;92;p2"/>
            <p:cNvSpPr txBox="1"/>
            <p:nvPr/>
          </p:nvSpPr>
          <p:spPr>
            <a:xfrm>
              <a:off x="0" y="1485901"/>
              <a:ext cx="17552140" cy="5909311"/>
            </a:xfrm>
            <a:prstGeom prst="rect">
              <a:avLst/>
            </a:prstGeom>
            <a:noFill/>
            <a:ln>
              <a:noFill/>
            </a:ln>
          </p:spPr>
          <p:txBody>
            <a:bodyPr spcFirstLastPara="1" wrap="square" lIns="0" tIns="0" rIns="0" bIns="0" anchor="t" anchorCtr="0">
              <a:spAutoFit/>
            </a:bodyPr>
            <a:lstStyle/>
            <a:p>
              <a:pPr marL="685800" lvl="0" indent="-685800" algn="just">
                <a:buClr>
                  <a:schemeClr val="dk1"/>
                </a:buClr>
                <a:buSzPts val="4800"/>
                <a:buFont typeface="Arial"/>
                <a:buChar char="•"/>
              </a:pPr>
              <a:r>
                <a:rPr lang="da-DK" sz="4800" dirty="0" smtClean="0">
                  <a:solidFill>
                    <a:schemeClr val="dk1"/>
                  </a:solidFill>
                  <a:latin typeface="Calibri"/>
                  <a:ea typeface="Calibri"/>
                  <a:cs typeface="Calibri"/>
                  <a:sym typeface="Calibri"/>
                </a:rPr>
                <a:t>Et Digitalt Udbrud </a:t>
              </a:r>
              <a:r>
                <a:rPr lang="da-DK" sz="4800" dirty="0">
                  <a:solidFill>
                    <a:schemeClr val="dk1"/>
                  </a:solidFill>
                  <a:latin typeface="Calibri"/>
                  <a:ea typeface="Calibri"/>
                  <a:cs typeface="Calibri"/>
                  <a:sym typeface="Calibri"/>
                </a:rPr>
                <a:t>(DB) er en fordybende online oplevelse, der giver brugerne mulighed for at udfordre sig selv og deres jævnaldrende til at løse gåder og </a:t>
              </a:r>
              <a:r>
                <a:rPr lang="da-DK" sz="4800" dirty="0" smtClean="0">
                  <a:solidFill>
                    <a:schemeClr val="dk1"/>
                  </a:solidFill>
                  <a:latin typeface="Calibri"/>
                  <a:ea typeface="Calibri"/>
                  <a:cs typeface="Calibri"/>
                  <a:sym typeface="Calibri"/>
                </a:rPr>
                <a:t>opgaver </a:t>
              </a:r>
              <a:r>
                <a:rPr lang="da-DK" sz="4800" dirty="0">
                  <a:solidFill>
                    <a:schemeClr val="dk1"/>
                  </a:solidFill>
                  <a:latin typeface="Calibri"/>
                  <a:ea typeface="Calibri"/>
                  <a:cs typeface="Calibri"/>
                  <a:sym typeface="Calibri"/>
                </a:rPr>
                <a:t>for at 'undslippe' fra udbruddet</a:t>
              </a:r>
              <a:r>
                <a:rPr lang="da-DK" sz="4800" dirty="0" smtClean="0">
                  <a:solidFill>
                    <a:schemeClr val="dk1"/>
                  </a:solidFill>
                  <a:latin typeface="Calibri"/>
                  <a:ea typeface="Calibri"/>
                  <a:cs typeface="Calibri"/>
                  <a:sym typeface="Calibri"/>
                </a:rPr>
                <a:t>.</a:t>
              </a:r>
            </a:p>
            <a:p>
              <a:pPr marL="685800" lvl="0" indent="-685800" algn="just">
                <a:buClr>
                  <a:schemeClr val="dk1"/>
                </a:buClr>
                <a:buSzPts val="4800"/>
                <a:buFont typeface="Arial"/>
                <a:buChar char="•"/>
              </a:pPr>
              <a:r>
                <a:rPr lang="da-DK" sz="4800" dirty="0" smtClean="0">
                  <a:solidFill>
                    <a:schemeClr val="dk1"/>
                  </a:solidFill>
                  <a:latin typeface="Calibri"/>
                  <a:ea typeface="Calibri"/>
                  <a:cs typeface="Calibri"/>
                  <a:sym typeface="Calibri"/>
                </a:rPr>
                <a:t>Et </a:t>
              </a:r>
              <a:r>
                <a:rPr lang="da-DK" sz="4800" dirty="0">
                  <a:solidFill>
                    <a:schemeClr val="dk1"/>
                  </a:solidFill>
                  <a:latin typeface="Calibri"/>
                  <a:ea typeface="Calibri"/>
                  <a:cs typeface="Calibri"/>
                  <a:sym typeface="Calibri"/>
                </a:rPr>
                <a:t>digitalt udbrud involverer at bruge en række spor og gåder for at låse op for en række låse.</a:t>
              </a:r>
              <a:endParaRPr sz="4800" b="0" i="0" u="none" strike="noStrike" cap="none" dirty="0">
                <a:solidFill>
                  <a:srgbClr val="222222"/>
                </a:solidFill>
                <a:latin typeface="Arial"/>
                <a:ea typeface="Arial"/>
                <a:cs typeface="Arial"/>
                <a:sym typeface="Arial"/>
              </a:endParaRPr>
            </a:p>
          </p:txBody>
        </p:sp>
        <p:sp>
          <p:nvSpPr>
            <p:cNvPr id="93" name="Google Shape;93;p2"/>
            <p:cNvSpPr txBox="1"/>
            <p:nvPr/>
          </p:nvSpPr>
          <p:spPr>
            <a:xfrm>
              <a:off x="3919863" y="8081014"/>
              <a:ext cx="13632277" cy="492443"/>
            </a:xfrm>
            <a:prstGeom prst="rect">
              <a:avLst/>
            </a:prstGeom>
            <a:noFill/>
            <a:ln>
              <a:noFill/>
            </a:ln>
          </p:spPr>
          <p:txBody>
            <a:bodyPr spcFirstLastPara="1" wrap="square" lIns="0" tIns="0" rIns="0" bIns="0" anchor="t" anchorCtr="0">
              <a:spAutoFit/>
            </a:bodyPr>
            <a:lstStyle/>
            <a:p>
              <a:pPr marL="139700" marR="0" lvl="0" indent="0" algn="l" rtl="0">
                <a:spcBef>
                  <a:spcPts val="0"/>
                </a:spcBef>
                <a:spcAft>
                  <a:spcPts val="0"/>
                </a:spcAft>
                <a:buClr>
                  <a:schemeClr val="dk1"/>
                </a:buClr>
                <a:buSzPts val="2400"/>
                <a:buFont typeface="Calibri"/>
                <a:buNone/>
              </a:pPr>
              <a:r>
                <a:rPr lang="en-IE" sz="2400" b="0" i="0" u="none" strike="noStrike" cap="none">
                  <a:solidFill>
                    <a:schemeClr val="dk1"/>
                  </a:solidFill>
                  <a:latin typeface="Calibri"/>
                  <a:ea typeface="Calibri"/>
                  <a:cs typeface="Calibri"/>
                  <a:sym typeface="Calibri"/>
                </a:rPr>
                <a:t>Source: https://journals.ala.org/index.php/ltr/article/view/7315/10036</a:t>
              </a:r>
              <a:endParaRPr sz="2400" b="0" i="0" u="none" strike="noStrike" cap="none">
                <a:solidFill>
                  <a:schemeClr val="dk1"/>
                </a:solidFill>
                <a:latin typeface="Calibri"/>
                <a:ea typeface="Calibri"/>
                <a:cs typeface="Calibri"/>
                <a:sym typeface="Calibri"/>
              </a:endParaRPr>
            </a:p>
          </p:txBody>
        </p:sp>
        <p:sp>
          <p:nvSpPr>
            <p:cNvPr id="94" name="Google Shape;94;p2"/>
            <p:cNvSpPr txBox="1"/>
            <p:nvPr/>
          </p:nvSpPr>
          <p:spPr>
            <a:xfrm>
              <a:off x="0" y="-19050"/>
              <a:ext cx="13632277" cy="984886"/>
            </a:xfrm>
            <a:prstGeom prst="rect">
              <a:avLst/>
            </a:prstGeom>
            <a:noFill/>
            <a:ln>
              <a:noFill/>
            </a:ln>
          </p:spPr>
          <p:txBody>
            <a:bodyPr spcFirstLastPara="1" wrap="square" lIns="0" tIns="0" rIns="0" bIns="0" anchor="t" anchorCtr="0">
              <a:spAutoFit/>
            </a:bodyPr>
            <a:lstStyle/>
            <a:p>
              <a:pPr lvl="0" algn="just">
                <a:lnSpc>
                  <a:spcPct val="120000"/>
                </a:lnSpc>
              </a:pPr>
              <a:r>
                <a:rPr lang="en-IE" sz="4000" dirty="0" err="1">
                  <a:solidFill>
                    <a:srgbClr val="FF2870"/>
                  </a:solidFill>
                </a:rPr>
                <a:t>Hvad</a:t>
              </a:r>
              <a:r>
                <a:rPr lang="en-IE" sz="4000" dirty="0">
                  <a:solidFill>
                    <a:srgbClr val="FF2870"/>
                  </a:solidFill>
                </a:rPr>
                <a:t> </a:t>
              </a:r>
              <a:r>
                <a:rPr lang="en-IE" sz="4000" dirty="0" err="1">
                  <a:solidFill>
                    <a:srgbClr val="FF2870"/>
                  </a:solidFill>
                </a:rPr>
                <a:t>er</a:t>
              </a:r>
              <a:r>
                <a:rPr lang="en-IE" sz="4000" dirty="0">
                  <a:solidFill>
                    <a:srgbClr val="FF2870"/>
                  </a:solidFill>
                </a:rPr>
                <a:t> et </a:t>
              </a:r>
              <a:r>
                <a:rPr lang="en-IE" sz="4000" dirty="0" err="1">
                  <a:solidFill>
                    <a:srgbClr val="FF2870"/>
                  </a:solidFill>
                </a:rPr>
                <a:t>digitalt</a:t>
              </a:r>
              <a:r>
                <a:rPr lang="en-IE" sz="4000" dirty="0">
                  <a:solidFill>
                    <a:srgbClr val="FF2870"/>
                  </a:solidFill>
                </a:rPr>
                <a:t> </a:t>
              </a:r>
              <a:r>
                <a:rPr lang="en-IE" sz="4000" dirty="0" err="1" smtClean="0">
                  <a:solidFill>
                    <a:srgbClr val="FF2870"/>
                  </a:solidFill>
                </a:rPr>
                <a:t>udbrud</a:t>
              </a:r>
              <a:r>
                <a:rPr lang="en-IE" sz="4000" dirty="0" smtClean="0">
                  <a:solidFill>
                    <a:srgbClr val="FF2870"/>
                  </a:solidFill>
                </a:rPr>
                <a:t>?</a:t>
              </a:r>
              <a:endParaRPr sz="4000" b="0" i="0" u="none" strike="noStrike" cap="none" dirty="0">
                <a:solidFill>
                  <a:srgbClr val="FF2870"/>
                </a:solidFill>
                <a:latin typeface="Arial"/>
                <a:ea typeface="Arial"/>
                <a:cs typeface="Arial"/>
                <a:sym typeface="Arial"/>
              </a:endParaRPr>
            </a:p>
          </p:txBody>
        </p:sp>
      </p:grpSp>
      <p:pic>
        <p:nvPicPr>
          <p:cNvPr id="95" name="Google Shape;95;p2"/>
          <p:cNvPicPr preferRelativeResize="0"/>
          <p:nvPr/>
        </p:nvPicPr>
        <p:blipFill rotWithShape="1">
          <a:blip r:embed="rId3">
            <a:alphaModFix/>
          </a:blip>
          <a:srcRect/>
          <a:stretch/>
        </p:blipFill>
        <p:spPr>
          <a:xfrm rot="2917778">
            <a:off x="13872956" y="-1273020"/>
            <a:ext cx="6710076" cy="4529301"/>
          </a:xfrm>
          <a:prstGeom prst="rect">
            <a:avLst/>
          </a:prstGeom>
          <a:noFill/>
          <a:ln>
            <a:noFill/>
          </a:ln>
        </p:spPr>
      </p:pic>
      <p:pic>
        <p:nvPicPr>
          <p:cNvPr id="96" name="Google Shape;96;p2"/>
          <p:cNvPicPr preferRelativeResize="0"/>
          <p:nvPr/>
        </p:nvPicPr>
        <p:blipFill rotWithShape="1">
          <a:blip r:embed="rId4">
            <a:alphaModFix/>
          </a:blip>
          <a:srcRect/>
          <a:stretch/>
        </p:blipFill>
        <p:spPr>
          <a:xfrm rot="10800000">
            <a:off x="14656753" y="2111073"/>
            <a:ext cx="596103" cy="596103"/>
          </a:xfrm>
          <a:prstGeom prst="rect">
            <a:avLst/>
          </a:prstGeom>
          <a:noFill/>
          <a:ln>
            <a:noFill/>
          </a:ln>
        </p:spPr>
      </p:pic>
      <p:pic>
        <p:nvPicPr>
          <p:cNvPr id="97" name="Google Shape;97;p2"/>
          <p:cNvPicPr preferRelativeResize="0"/>
          <p:nvPr/>
        </p:nvPicPr>
        <p:blipFill rotWithShape="1">
          <a:blip r:embed="rId5">
            <a:alphaModFix/>
          </a:blip>
          <a:srcRect/>
          <a:stretch/>
        </p:blipFill>
        <p:spPr>
          <a:xfrm rot="-8730587">
            <a:off x="-2897838" y="7966230"/>
            <a:ext cx="6710076" cy="4529301"/>
          </a:xfrm>
          <a:prstGeom prst="rect">
            <a:avLst/>
          </a:prstGeom>
          <a:noFill/>
          <a:ln>
            <a:noFill/>
          </a:ln>
        </p:spPr>
      </p:pic>
      <p:pic>
        <p:nvPicPr>
          <p:cNvPr id="98" name="Google Shape;98;p2" descr="A picture containing drawing&#10;&#10;Description automatically generated"/>
          <p:cNvPicPr preferRelativeResize="0"/>
          <p:nvPr/>
        </p:nvPicPr>
        <p:blipFill rotWithShape="1">
          <a:blip r:embed="rId6">
            <a:alphaModFix/>
          </a:blip>
          <a:srcRect/>
          <a:stretch/>
        </p:blipFill>
        <p:spPr>
          <a:xfrm>
            <a:off x="16431069" y="9486900"/>
            <a:ext cx="1593850" cy="454458"/>
          </a:xfrm>
          <a:prstGeom prst="rect">
            <a:avLst/>
          </a:prstGeom>
          <a:noFill/>
          <a:ln>
            <a:noFill/>
          </a:ln>
        </p:spPr>
      </p:pic>
      <p:pic>
        <p:nvPicPr>
          <p:cNvPr id="99" name="Google Shape;99;p2" descr="A close up of a logo&#10;&#10;Description automatically generated"/>
          <p:cNvPicPr preferRelativeResize="0"/>
          <p:nvPr/>
        </p:nvPicPr>
        <p:blipFill rotWithShape="1">
          <a:blip r:embed="rId7">
            <a:alphaModFix/>
          </a:blip>
          <a:srcRect/>
          <a:stretch/>
        </p:blipFill>
        <p:spPr>
          <a:xfrm>
            <a:off x="381000" y="351207"/>
            <a:ext cx="2165350" cy="7738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3"/>
          <p:cNvGrpSpPr/>
          <p:nvPr/>
        </p:nvGrpSpPr>
        <p:grpSpPr>
          <a:xfrm>
            <a:off x="1695123" y="1851026"/>
            <a:ext cx="7477476" cy="7036279"/>
            <a:chOff x="-127436" y="57150"/>
            <a:chExt cx="9969968" cy="9381703"/>
          </a:xfrm>
        </p:grpSpPr>
        <p:sp>
          <p:nvSpPr>
            <p:cNvPr id="105" name="Google Shape;105;p3"/>
            <p:cNvSpPr txBox="1"/>
            <p:nvPr/>
          </p:nvSpPr>
          <p:spPr>
            <a:xfrm>
              <a:off x="0" y="57150"/>
              <a:ext cx="9842532" cy="1805622"/>
            </a:xfrm>
            <a:prstGeom prst="rect">
              <a:avLst/>
            </a:prstGeom>
            <a:noFill/>
            <a:ln>
              <a:noFill/>
            </a:ln>
          </p:spPr>
          <p:txBody>
            <a:bodyPr spcFirstLastPara="1" wrap="square" lIns="0" tIns="0" rIns="0" bIns="0" anchor="t" anchorCtr="0">
              <a:spAutoFit/>
            </a:bodyPr>
            <a:lstStyle/>
            <a:p>
              <a:pPr lvl="0">
                <a:lnSpc>
                  <a:spcPct val="110000"/>
                </a:lnSpc>
              </a:pPr>
              <a:r>
                <a:rPr lang="en-IE" sz="8000" dirty="0" err="1">
                  <a:solidFill>
                    <a:srgbClr val="FF2870"/>
                  </a:solidFill>
                </a:rPr>
                <a:t>Fordele</a:t>
              </a:r>
              <a:r>
                <a:rPr lang="en-IE" sz="8000" dirty="0">
                  <a:solidFill>
                    <a:srgbClr val="FF2870"/>
                  </a:solidFill>
                </a:rPr>
                <a:t> </a:t>
              </a:r>
              <a:r>
                <a:rPr lang="en-IE" sz="8000" dirty="0" err="1" smtClean="0">
                  <a:solidFill>
                    <a:srgbClr val="FF2870"/>
                  </a:solidFill>
                </a:rPr>
                <a:t>ved</a:t>
              </a:r>
              <a:r>
                <a:rPr lang="en-IE" sz="8000" dirty="0" smtClean="0">
                  <a:solidFill>
                    <a:srgbClr val="FF2870"/>
                  </a:solidFill>
                </a:rPr>
                <a:t> DB</a:t>
              </a:r>
              <a:endParaRPr sz="8000" b="0" i="0" u="none" strike="noStrike" cap="none" dirty="0">
                <a:solidFill>
                  <a:srgbClr val="FF2870"/>
                </a:solidFill>
                <a:latin typeface="Arial"/>
                <a:ea typeface="Arial"/>
                <a:cs typeface="Arial"/>
                <a:sym typeface="Arial"/>
              </a:endParaRPr>
            </a:p>
          </p:txBody>
        </p:sp>
        <p:sp>
          <p:nvSpPr>
            <p:cNvPr id="106" name="Google Shape;106;p3"/>
            <p:cNvSpPr txBox="1"/>
            <p:nvPr/>
          </p:nvSpPr>
          <p:spPr>
            <a:xfrm>
              <a:off x="-127436" y="2790882"/>
              <a:ext cx="9842532" cy="6647971"/>
            </a:xfrm>
            <a:prstGeom prst="rect">
              <a:avLst/>
            </a:prstGeom>
            <a:noFill/>
            <a:ln>
              <a:noFill/>
            </a:ln>
          </p:spPr>
          <p:txBody>
            <a:bodyPr spcFirstLastPara="1" wrap="square" lIns="0" tIns="0" rIns="0" bIns="0" anchor="t" anchorCtr="0">
              <a:spAutoFit/>
            </a:bodyPr>
            <a:lstStyle/>
            <a:p>
              <a:pPr lvl="0"/>
              <a:r>
                <a:rPr lang="da-DK" sz="3600" dirty="0" smtClean="0">
                  <a:solidFill>
                    <a:schemeClr val="dk1"/>
                  </a:solidFill>
                  <a:latin typeface="Calibri"/>
                  <a:ea typeface="Calibri"/>
                  <a:cs typeface="Calibri"/>
                  <a:sym typeface="Calibri"/>
                </a:rPr>
                <a:t>Digitale udbrud:</a:t>
              </a:r>
            </a:p>
            <a:p>
              <a:pPr marL="571500" lvl="0" indent="-571500">
                <a:buFont typeface="Arial" panose="020B0604020202020204" pitchFamily="34" charset="0"/>
                <a:buChar char="•"/>
              </a:pPr>
              <a:r>
                <a:rPr lang="da-DK" sz="3600" dirty="0" smtClean="0">
                  <a:solidFill>
                    <a:schemeClr val="dk1"/>
                  </a:solidFill>
                  <a:latin typeface="Calibri"/>
                  <a:ea typeface="Calibri"/>
                  <a:cs typeface="Calibri"/>
                  <a:sym typeface="Calibri"/>
                </a:rPr>
                <a:t>Udvikle </a:t>
              </a:r>
              <a:r>
                <a:rPr lang="da-DK" sz="3600" dirty="0">
                  <a:solidFill>
                    <a:schemeClr val="dk1"/>
                  </a:solidFill>
                  <a:latin typeface="Calibri"/>
                  <a:ea typeface="Calibri"/>
                  <a:cs typeface="Calibri"/>
                  <a:sym typeface="Calibri"/>
                </a:rPr>
                <a:t>kritiske og kreative </a:t>
              </a:r>
              <a:r>
                <a:rPr lang="da-DK" sz="3600" dirty="0" smtClean="0">
                  <a:solidFill>
                    <a:schemeClr val="dk1"/>
                  </a:solidFill>
                  <a:latin typeface="Calibri"/>
                  <a:ea typeface="Calibri"/>
                  <a:cs typeface="Calibri"/>
                  <a:sym typeface="Calibri"/>
                </a:rPr>
                <a:t>tænkeevner</a:t>
              </a:r>
            </a:p>
            <a:p>
              <a:pPr marL="571500" lvl="0" indent="-571500">
                <a:buFont typeface="Arial" panose="020B0604020202020204" pitchFamily="34" charset="0"/>
                <a:buChar char="•"/>
              </a:pPr>
              <a:r>
                <a:rPr lang="da-DK" sz="3600" dirty="0" smtClean="0">
                  <a:solidFill>
                    <a:schemeClr val="dk1"/>
                  </a:solidFill>
                  <a:latin typeface="Calibri"/>
                  <a:ea typeface="Calibri"/>
                  <a:cs typeface="Calibri"/>
                  <a:sym typeface="Calibri"/>
                </a:rPr>
                <a:t>Uddyber </a:t>
              </a:r>
              <a:r>
                <a:rPr lang="da-DK" sz="3600" dirty="0">
                  <a:solidFill>
                    <a:schemeClr val="dk1"/>
                  </a:solidFill>
                  <a:latin typeface="Calibri"/>
                  <a:ea typeface="Calibri"/>
                  <a:cs typeface="Calibri"/>
                  <a:sym typeface="Calibri"/>
                </a:rPr>
                <a:t>brugernes </a:t>
              </a:r>
              <a:r>
                <a:rPr lang="da-DK" sz="3600" dirty="0" smtClean="0">
                  <a:solidFill>
                    <a:schemeClr val="dk1"/>
                  </a:solidFill>
                  <a:latin typeface="Calibri"/>
                  <a:ea typeface="Calibri"/>
                  <a:cs typeface="Calibri"/>
                  <a:sym typeface="Calibri"/>
                </a:rPr>
                <a:t>læringsmuligheder</a:t>
              </a:r>
            </a:p>
            <a:p>
              <a:pPr marL="571500" lvl="0" indent="-571500">
                <a:buFont typeface="Arial" panose="020B0604020202020204" pitchFamily="34" charset="0"/>
                <a:buChar char="•"/>
              </a:pPr>
              <a:r>
                <a:rPr lang="da-DK" sz="3600" dirty="0" smtClean="0">
                  <a:solidFill>
                    <a:schemeClr val="dk1"/>
                  </a:solidFill>
                  <a:latin typeface="Calibri"/>
                  <a:ea typeface="Calibri"/>
                  <a:cs typeface="Calibri"/>
                  <a:sym typeface="Calibri"/>
                </a:rPr>
                <a:t>Giver </a:t>
              </a:r>
              <a:r>
                <a:rPr lang="da-DK" sz="3600" dirty="0">
                  <a:solidFill>
                    <a:schemeClr val="dk1"/>
                  </a:solidFill>
                  <a:latin typeface="Calibri"/>
                  <a:ea typeface="Calibri"/>
                  <a:cs typeface="Calibri"/>
                  <a:sym typeface="Calibri"/>
                </a:rPr>
                <a:t>mulighed for at arbejde kollektivt og i fællesskab</a:t>
              </a:r>
              <a:r>
                <a:rPr lang="da-DK" sz="3600" dirty="0" smtClean="0">
                  <a:solidFill>
                    <a:schemeClr val="dk1"/>
                  </a:solidFill>
                  <a:latin typeface="Calibri"/>
                  <a:ea typeface="Calibri"/>
                  <a:cs typeface="Calibri"/>
                  <a:sym typeface="Calibri"/>
                </a:rPr>
                <a:t>.</a:t>
              </a:r>
            </a:p>
            <a:p>
              <a:pPr marL="571500" lvl="0" indent="-571500">
                <a:buFont typeface="Arial" panose="020B0604020202020204" pitchFamily="34" charset="0"/>
                <a:buChar char="•"/>
              </a:pPr>
              <a:r>
                <a:rPr lang="da-DK" sz="3600" dirty="0" smtClean="0">
                  <a:solidFill>
                    <a:schemeClr val="dk1"/>
                  </a:solidFill>
                  <a:latin typeface="Calibri"/>
                  <a:ea typeface="Calibri"/>
                  <a:cs typeface="Calibri"/>
                  <a:sym typeface="Calibri"/>
                </a:rPr>
                <a:t>Forbedrer </a:t>
              </a:r>
              <a:r>
                <a:rPr lang="da-DK" sz="3600" dirty="0">
                  <a:solidFill>
                    <a:schemeClr val="dk1"/>
                  </a:solidFill>
                  <a:latin typeface="Calibri"/>
                  <a:ea typeface="Calibri"/>
                  <a:cs typeface="Calibri"/>
                  <a:sym typeface="Calibri"/>
                </a:rPr>
                <a:t>teambuilding af </a:t>
              </a:r>
              <a:r>
                <a:rPr lang="da-DK" sz="3600" dirty="0" smtClean="0">
                  <a:solidFill>
                    <a:schemeClr val="dk1"/>
                  </a:solidFill>
                  <a:latin typeface="Calibri"/>
                  <a:ea typeface="Calibri"/>
                  <a:cs typeface="Calibri"/>
                  <a:sym typeface="Calibri"/>
                </a:rPr>
                <a:t>deltagere</a:t>
              </a:r>
            </a:p>
            <a:p>
              <a:pPr marL="571500" lvl="0" indent="-571500">
                <a:buFont typeface="Arial" panose="020B0604020202020204" pitchFamily="34" charset="0"/>
                <a:buChar char="•"/>
              </a:pPr>
              <a:r>
                <a:rPr lang="da-DK" sz="3600" dirty="0" smtClean="0">
                  <a:solidFill>
                    <a:schemeClr val="dk1"/>
                  </a:solidFill>
                  <a:latin typeface="Calibri"/>
                  <a:ea typeface="Calibri"/>
                  <a:cs typeface="Calibri"/>
                  <a:sym typeface="Calibri"/>
                </a:rPr>
                <a:t>Forbedrer </a:t>
              </a:r>
              <a:r>
                <a:rPr lang="da-DK" sz="3600" dirty="0">
                  <a:solidFill>
                    <a:schemeClr val="dk1"/>
                  </a:solidFill>
                  <a:latin typeface="Calibri"/>
                  <a:ea typeface="Calibri"/>
                  <a:cs typeface="Calibri"/>
                  <a:sym typeface="Calibri"/>
                </a:rPr>
                <a:t>forskningsfærdigheder</a:t>
              </a:r>
              <a:endParaRPr sz="3600" b="0" i="0" u="none" strike="noStrike" cap="none" dirty="0">
                <a:solidFill>
                  <a:schemeClr val="dk1"/>
                </a:solidFill>
                <a:latin typeface="Calibri"/>
                <a:ea typeface="Calibri"/>
                <a:cs typeface="Calibri"/>
                <a:sym typeface="Calibri"/>
              </a:endParaRPr>
            </a:p>
          </p:txBody>
        </p:sp>
        <p:sp>
          <p:nvSpPr>
            <p:cNvPr id="107" name="Google Shape;107;p3"/>
            <p:cNvSpPr/>
            <p:nvPr/>
          </p:nvSpPr>
          <p:spPr>
            <a:xfrm>
              <a:off x="0" y="2129367"/>
              <a:ext cx="9842532" cy="110067"/>
            </a:xfrm>
            <a:prstGeom prst="rect">
              <a:avLst/>
            </a:prstGeom>
            <a:solidFill>
              <a:srgbClr val="FFE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3"/>
          <p:cNvPicPr preferRelativeResize="0"/>
          <p:nvPr/>
        </p:nvPicPr>
        <p:blipFill rotWithShape="1">
          <a:blip r:embed="rId3">
            <a:alphaModFix/>
          </a:blip>
          <a:srcRect/>
          <a:stretch/>
        </p:blipFill>
        <p:spPr>
          <a:xfrm rot="2983526">
            <a:off x="14304312" y="-1517844"/>
            <a:ext cx="6710076" cy="4529301"/>
          </a:xfrm>
          <a:prstGeom prst="rect">
            <a:avLst/>
          </a:prstGeom>
          <a:noFill/>
          <a:ln>
            <a:noFill/>
          </a:ln>
        </p:spPr>
      </p:pic>
      <p:pic>
        <p:nvPicPr>
          <p:cNvPr id="109" name="Google Shape;109;p3"/>
          <p:cNvPicPr preferRelativeResize="0"/>
          <p:nvPr/>
        </p:nvPicPr>
        <p:blipFill rotWithShape="1">
          <a:blip r:embed="rId4">
            <a:alphaModFix/>
          </a:blip>
          <a:srcRect/>
          <a:stretch/>
        </p:blipFill>
        <p:spPr>
          <a:xfrm rot="10800000">
            <a:off x="13464603" y="8180786"/>
            <a:ext cx="596103" cy="596103"/>
          </a:xfrm>
          <a:prstGeom prst="rect">
            <a:avLst/>
          </a:prstGeom>
          <a:noFill/>
          <a:ln>
            <a:noFill/>
          </a:ln>
        </p:spPr>
      </p:pic>
      <p:pic>
        <p:nvPicPr>
          <p:cNvPr id="110" name="Google Shape;110;p3" descr="A picture containing drawing&#10;&#10;Description automatically generated"/>
          <p:cNvPicPr preferRelativeResize="0"/>
          <p:nvPr/>
        </p:nvPicPr>
        <p:blipFill rotWithShape="1">
          <a:blip r:embed="rId5">
            <a:alphaModFix/>
          </a:blip>
          <a:srcRect/>
          <a:stretch/>
        </p:blipFill>
        <p:spPr>
          <a:xfrm>
            <a:off x="228600" y="9410700"/>
            <a:ext cx="1593850" cy="454458"/>
          </a:xfrm>
          <a:prstGeom prst="rect">
            <a:avLst/>
          </a:prstGeom>
          <a:noFill/>
          <a:ln>
            <a:noFill/>
          </a:ln>
        </p:spPr>
      </p:pic>
      <p:pic>
        <p:nvPicPr>
          <p:cNvPr id="111" name="Google Shape;111;p3"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pic>
        <p:nvPicPr>
          <p:cNvPr id="112" name="Google Shape;112;p3"/>
          <p:cNvPicPr preferRelativeResize="0"/>
          <p:nvPr/>
        </p:nvPicPr>
        <p:blipFill rotWithShape="1">
          <a:blip r:embed="rId7">
            <a:alphaModFix/>
          </a:blip>
          <a:srcRect/>
          <a:stretch/>
        </p:blipFill>
        <p:spPr>
          <a:xfrm>
            <a:off x="9512684" y="3893206"/>
            <a:ext cx="8499939" cy="5666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13017238" y="-1977893"/>
            <a:ext cx="8484124" cy="8229600"/>
          </a:xfrm>
          <a:prstGeom prst="rect">
            <a:avLst/>
          </a:prstGeom>
          <a:noFill/>
          <a:ln>
            <a:noFill/>
          </a:ln>
        </p:spPr>
      </p:pic>
      <p:pic>
        <p:nvPicPr>
          <p:cNvPr id="118" name="Google Shape;118;p4"/>
          <p:cNvPicPr preferRelativeResize="0"/>
          <p:nvPr/>
        </p:nvPicPr>
        <p:blipFill rotWithShape="1">
          <a:blip r:embed="rId4">
            <a:alphaModFix/>
          </a:blip>
          <a:srcRect/>
          <a:stretch/>
        </p:blipFill>
        <p:spPr>
          <a:xfrm rot="1745510">
            <a:off x="-4437506" y="7234722"/>
            <a:ext cx="9797143" cy="8229600"/>
          </a:xfrm>
          <a:prstGeom prst="rect">
            <a:avLst/>
          </a:prstGeom>
          <a:noFill/>
          <a:ln>
            <a:noFill/>
          </a:ln>
        </p:spPr>
      </p:pic>
      <p:sp>
        <p:nvSpPr>
          <p:cNvPr id="119" name="Google Shape;119;p4"/>
          <p:cNvSpPr txBox="1"/>
          <p:nvPr/>
        </p:nvSpPr>
        <p:spPr>
          <a:xfrm>
            <a:off x="1790700" y="1333500"/>
            <a:ext cx="7442483" cy="140038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IE" sz="7000" dirty="0" err="1" smtClean="0">
                <a:solidFill>
                  <a:srgbClr val="FF2870"/>
                </a:solidFill>
                <a:latin typeface="Arial"/>
                <a:ea typeface="Arial"/>
                <a:cs typeface="Arial"/>
                <a:sym typeface="Arial"/>
              </a:rPr>
              <a:t>Elementer</a:t>
            </a:r>
            <a:r>
              <a:rPr lang="en-IE" sz="7000" dirty="0" smtClean="0">
                <a:solidFill>
                  <a:srgbClr val="FF2870"/>
                </a:solidFill>
                <a:latin typeface="Arial"/>
                <a:ea typeface="Arial"/>
                <a:cs typeface="Arial"/>
                <a:sym typeface="Arial"/>
              </a:rPr>
              <a:t> </a:t>
            </a:r>
            <a:r>
              <a:rPr lang="en-IE" sz="7000" dirty="0" err="1" smtClean="0">
                <a:solidFill>
                  <a:srgbClr val="FF2870"/>
                </a:solidFill>
                <a:latin typeface="Arial"/>
                <a:ea typeface="Arial"/>
                <a:cs typeface="Arial"/>
                <a:sym typeface="Arial"/>
              </a:rPr>
              <a:t>ved</a:t>
            </a:r>
            <a:r>
              <a:rPr lang="en-IE" sz="7000" dirty="0" smtClean="0">
                <a:solidFill>
                  <a:srgbClr val="FF2870"/>
                </a:solidFill>
                <a:latin typeface="Arial"/>
                <a:ea typeface="Arial"/>
                <a:cs typeface="Arial"/>
                <a:sym typeface="Arial"/>
              </a:rPr>
              <a:t> DB</a:t>
            </a:r>
            <a:endParaRPr sz="7000" dirty="0">
              <a:solidFill>
                <a:srgbClr val="FF2870"/>
              </a:solidFill>
              <a:latin typeface="Arial"/>
              <a:ea typeface="Arial"/>
              <a:cs typeface="Arial"/>
              <a:sym typeface="Arial"/>
            </a:endParaRPr>
          </a:p>
        </p:txBody>
      </p:sp>
      <p:sp>
        <p:nvSpPr>
          <p:cNvPr id="120" name="Google Shape;120;p4"/>
          <p:cNvSpPr txBox="1"/>
          <p:nvPr/>
        </p:nvSpPr>
        <p:spPr>
          <a:xfrm>
            <a:off x="960490" y="3567791"/>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1</a:t>
            </a:r>
            <a:endParaRPr/>
          </a:p>
        </p:txBody>
      </p:sp>
      <p:grpSp>
        <p:nvGrpSpPr>
          <p:cNvPr id="121" name="Google Shape;121;p4"/>
          <p:cNvGrpSpPr/>
          <p:nvPr/>
        </p:nvGrpSpPr>
        <p:grpSpPr>
          <a:xfrm>
            <a:off x="2057400" y="3775736"/>
            <a:ext cx="5455226" cy="2565215"/>
            <a:chOff x="0" y="-19050"/>
            <a:chExt cx="5896527" cy="3420283"/>
          </a:xfrm>
        </p:grpSpPr>
        <p:sp>
          <p:nvSpPr>
            <p:cNvPr id="122" name="Google Shape;122;p4"/>
            <p:cNvSpPr txBox="1"/>
            <p:nvPr/>
          </p:nvSpPr>
          <p:spPr>
            <a:xfrm>
              <a:off x="0" y="-19050"/>
              <a:ext cx="5896527" cy="98488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IE" sz="4000" dirty="0" err="1" smtClean="0">
                  <a:solidFill>
                    <a:srgbClr val="222222"/>
                  </a:solidFill>
                  <a:latin typeface="Arial"/>
                  <a:ea typeface="Arial"/>
                  <a:cs typeface="Arial"/>
                  <a:sym typeface="Arial"/>
                </a:rPr>
                <a:t>Fortælling</a:t>
              </a:r>
              <a:endParaRPr sz="4000" dirty="0">
                <a:solidFill>
                  <a:srgbClr val="222222"/>
                </a:solidFill>
                <a:latin typeface="Arial"/>
                <a:ea typeface="Arial"/>
                <a:cs typeface="Arial"/>
                <a:sym typeface="Arial"/>
              </a:endParaRPr>
            </a:p>
          </p:txBody>
        </p:sp>
        <p:sp>
          <p:nvSpPr>
            <p:cNvPr id="123" name="Google Shape;123;p4"/>
            <p:cNvSpPr txBox="1"/>
            <p:nvPr/>
          </p:nvSpPr>
          <p:spPr>
            <a:xfrm>
              <a:off x="0" y="1103170"/>
              <a:ext cx="5896527" cy="2298063"/>
            </a:xfrm>
            <a:prstGeom prst="rect">
              <a:avLst/>
            </a:prstGeom>
            <a:noFill/>
            <a:ln>
              <a:noFill/>
            </a:ln>
          </p:spPr>
          <p:txBody>
            <a:bodyPr spcFirstLastPara="1" wrap="square" lIns="0" tIns="0" rIns="0" bIns="0" anchor="t" anchorCtr="0">
              <a:spAutoFit/>
            </a:bodyPr>
            <a:lstStyle/>
            <a:p>
              <a:pPr marL="457200" lvl="1" algn="just"/>
              <a:r>
                <a:rPr lang="da-DK" sz="2800" dirty="0">
                  <a:solidFill>
                    <a:schemeClr val="dk1"/>
                  </a:solidFill>
                  <a:latin typeface="Calibri"/>
                  <a:ea typeface="Calibri"/>
                  <a:cs typeface="Calibri"/>
                  <a:sym typeface="Calibri"/>
                </a:rPr>
                <a:t>En overbevisende historie vil hjælpe med at tiltrække brugere og opmuntre dem til at deltage i det digitale </a:t>
              </a:r>
              <a:r>
                <a:rPr lang="da-DK" sz="2800" dirty="0" err="1">
                  <a:solidFill>
                    <a:schemeClr val="dk1"/>
                  </a:solidFill>
                  <a:latin typeface="Calibri"/>
                  <a:ea typeface="Calibri"/>
                  <a:cs typeface="Calibri"/>
                  <a:sym typeface="Calibri"/>
                </a:rPr>
                <a:t>breakout</a:t>
              </a:r>
              <a:r>
                <a:rPr lang="da-DK" sz="2800" dirty="0">
                  <a:solidFill>
                    <a:schemeClr val="dk1"/>
                  </a:solidFill>
                  <a:latin typeface="Calibri"/>
                  <a:ea typeface="Calibri"/>
                  <a:cs typeface="Calibri"/>
                  <a:sym typeface="Calibri"/>
                </a:rPr>
                <a:t>.</a:t>
              </a:r>
              <a:endParaRPr dirty="0"/>
            </a:p>
          </p:txBody>
        </p:sp>
      </p:grpSp>
      <p:sp>
        <p:nvSpPr>
          <p:cNvPr id="124" name="Google Shape;124;p4"/>
          <p:cNvSpPr txBox="1"/>
          <p:nvPr/>
        </p:nvSpPr>
        <p:spPr>
          <a:xfrm>
            <a:off x="8686800" y="3567791"/>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3</a:t>
            </a:r>
            <a:endParaRPr/>
          </a:p>
        </p:txBody>
      </p:sp>
      <p:grpSp>
        <p:nvGrpSpPr>
          <p:cNvPr id="125" name="Google Shape;125;p4"/>
          <p:cNvGrpSpPr/>
          <p:nvPr/>
        </p:nvGrpSpPr>
        <p:grpSpPr>
          <a:xfrm>
            <a:off x="9822847" y="3894535"/>
            <a:ext cx="5567350" cy="2134328"/>
            <a:chOff x="0" y="-19051"/>
            <a:chExt cx="7423134" cy="2845770"/>
          </a:xfrm>
        </p:grpSpPr>
        <p:sp>
          <p:nvSpPr>
            <p:cNvPr id="126" name="Google Shape;126;p4"/>
            <p:cNvSpPr txBox="1"/>
            <p:nvPr/>
          </p:nvSpPr>
          <p:spPr>
            <a:xfrm>
              <a:off x="0" y="-19051"/>
              <a:ext cx="7423134" cy="984885"/>
            </a:xfrm>
            <a:prstGeom prst="rect">
              <a:avLst/>
            </a:prstGeom>
            <a:noFill/>
            <a:ln>
              <a:noFill/>
            </a:ln>
          </p:spPr>
          <p:txBody>
            <a:bodyPr spcFirstLastPara="1" wrap="square" lIns="0" tIns="0" rIns="0" bIns="0" anchor="t" anchorCtr="0">
              <a:spAutoFit/>
            </a:bodyPr>
            <a:lstStyle/>
            <a:p>
              <a:pPr lvl="0">
                <a:lnSpc>
                  <a:spcPct val="120000"/>
                </a:lnSpc>
              </a:pPr>
              <a:r>
                <a:rPr lang="en-IE" sz="4000" dirty="0" err="1">
                  <a:solidFill>
                    <a:srgbClr val="222222"/>
                  </a:solidFill>
                </a:rPr>
                <a:t>Læringsmål</a:t>
              </a:r>
              <a:endParaRPr sz="4000" dirty="0">
                <a:solidFill>
                  <a:srgbClr val="222222"/>
                </a:solidFill>
                <a:latin typeface="Arial"/>
                <a:ea typeface="Arial"/>
                <a:cs typeface="Arial"/>
                <a:sym typeface="Arial"/>
              </a:endParaRPr>
            </a:p>
          </p:txBody>
        </p:sp>
        <p:sp>
          <p:nvSpPr>
            <p:cNvPr id="127" name="Google Shape;127;p4"/>
            <p:cNvSpPr txBox="1"/>
            <p:nvPr/>
          </p:nvSpPr>
          <p:spPr>
            <a:xfrm>
              <a:off x="415751" y="1103170"/>
              <a:ext cx="5896527" cy="1723549"/>
            </a:xfrm>
            <a:prstGeom prst="rect">
              <a:avLst/>
            </a:prstGeom>
            <a:noFill/>
            <a:ln>
              <a:noFill/>
            </a:ln>
          </p:spPr>
          <p:txBody>
            <a:bodyPr spcFirstLastPara="1" wrap="square" lIns="0" tIns="0" rIns="0" bIns="0" anchor="t" anchorCtr="0">
              <a:spAutoFit/>
            </a:bodyPr>
            <a:lstStyle/>
            <a:p>
              <a:pPr lvl="0" algn="just"/>
              <a:r>
                <a:rPr lang="en-IE" sz="2800" dirty="0" err="1" smtClean="0">
                  <a:solidFill>
                    <a:schemeClr val="dk1"/>
                  </a:solidFill>
                  <a:latin typeface="Calibri"/>
                  <a:ea typeface="Calibri"/>
                  <a:cs typeface="Calibri"/>
                  <a:sym typeface="Calibri"/>
                </a:rPr>
                <a:t>Forskning</a:t>
              </a:r>
              <a:r>
                <a:rPr lang="en-IE" sz="2800" dirty="0" smtClean="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er</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afgørende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i</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denne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fase</a:t>
              </a:r>
              <a:r>
                <a:rPr lang="en-IE" sz="2800" dirty="0">
                  <a:solidFill>
                    <a:schemeClr val="dk1"/>
                  </a:solidFill>
                  <a:latin typeface="Calibri"/>
                  <a:ea typeface="Calibri"/>
                  <a:cs typeface="Calibri"/>
                  <a:sym typeface="Calibri"/>
                </a:rPr>
                <a:t> for at </a:t>
              </a:r>
              <a:r>
                <a:rPr lang="en-IE" sz="2800" dirty="0" err="1">
                  <a:solidFill>
                    <a:schemeClr val="dk1"/>
                  </a:solidFill>
                  <a:latin typeface="Calibri"/>
                  <a:ea typeface="Calibri"/>
                  <a:cs typeface="Calibri"/>
                  <a:sym typeface="Calibri"/>
                </a:rPr>
                <a:t>sikre</a:t>
              </a:r>
              <a:r>
                <a:rPr lang="en-IE" sz="2800" dirty="0">
                  <a:solidFill>
                    <a:schemeClr val="dk1"/>
                  </a:solidFill>
                  <a:latin typeface="Calibri"/>
                  <a:ea typeface="Calibri"/>
                  <a:cs typeface="Calibri"/>
                  <a:sym typeface="Calibri"/>
                </a:rPr>
                <a:t>, at du </a:t>
              </a:r>
              <a:r>
                <a:rPr lang="en-IE" sz="2800" dirty="0" err="1">
                  <a:solidFill>
                    <a:schemeClr val="dk1"/>
                  </a:solidFill>
                  <a:latin typeface="Calibri"/>
                  <a:ea typeface="Calibri"/>
                  <a:cs typeface="Calibri"/>
                  <a:sym typeface="Calibri"/>
                </a:rPr>
                <a:t>kan</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nå</a:t>
              </a:r>
              <a:r>
                <a:rPr lang="en-IE" sz="2800" dirty="0">
                  <a:solidFill>
                    <a:schemeClr val="dk1"/>
                  </a:solidFill>
                  <a:latin typeface="Calibri"/>
                  <a:ea typeface="Calibri"/>
                  <a:cs typeface="Calibri"/>
                  <a:sym typeface="Calibri"/>
                </a:rPr>
                <a:t> dine </a:t>
              </a:r>
              <a:r>
                <a:rPr lang="en-IE" sz="2800" dirty="0" err="1">
                  <a:solidFill>
                    <a:schemeClr val="dk1"/>
                  </a:solidFill>
                  <a:latin typeface="Calibri"/>
                  <a:ea typeface="Calibri"/>
                  <a:cs typeface="Calibri"/>
                  <a:sym typeface="Calibri"/>
                </a:rPr>
                <a:t>læringsmål</a:t>
              </a:r>
              <a:r>
                <a:rPr lang="en-IE" sz="2800" dirty="0">
                  <a:solidFill>
                    <a:schemeClr val="dk1"/>
                  </a:solidFill>
                  <a:latin typeface="Calibri"/>
                  <a:ea typeface="Calibri"/>
                  <a:cs typeface="Calibri"/>
                  <a:sym typeface="Calibri"/>
                </a:rPr>
                <a:t> </a:t>
              </a:r>
              <a:endParaRPr sz="2679" dirty="0">
                <a:solidFill>
                  <a:srgbClr val="222222"/>
                </a:solidFill>
                <a:latin typeface="Arial"/>
                <a:ea typeface="Arial"/>
                <a:cs typeface="Arial"/>
                <a:sym typeface="Arial"/>
              </a:endParaRPr>
            </a:p>
          </p:txBody>
        </p:sp>
      </p:grpSp>
      <p:sp>
        <p:nvSpPr>
          <p:cNvPr id="128" name="Google Shape;128;p4"/>
          <p:cNvSpPr txBox="1"/>
          <p:nvPr/>
        </p:nvSpPr>
        <p:spPr>
          <a:xfrm>
            <a:off x="4313290" y="6896100"/>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2</a:t>
            </a:r>
            <a:endParaRPr/>
          </a:p>
        </p:txBody>
      </p:sp>
      <p:grpSp>
        <p:nvGrpSpPr>
          <p:cNvPr id="129" name="Google Shape;129;p4"/>
          <p:cNvGrpSpPr/>
          <p:nvPr/>
        </p:nvGrpSpPr>
        <p:grpSpPr>
          <a:xfrm>
            <a:off x="5270987" y="7200900"/>
            <a:ext cx="9054612" cy="2339577"/>
            <a:chOff x="-179293" y="-19051"/>
            <a:chExt cx="6737523" cy="3119435"/>
          </a:xfrm>
        </p:grpSpPr>
        <p:sp>
          <p:nvSpPr>
            <p:cNvPr id="130" name="Google Shape;130;p4"/>
            <p:cNvSpPr txBox="1"/>
            <p:nvPr/>
          </p:nvSpPr>
          <p:spPr>
            <a:xfrm>
              <a:off x="0" y="-19051"/>
              <a:ext cx="6558230" cy="984885"/>
            </a:xfrm>
            <a:prstGeom prst="rect">
              <a:avLst/>
            </a:prstGeom>
            <a:noFill/>
            <a:ln>
              <a:noFill/>
            </a:ln>
          </p:spPr>
          <p:txBody>
            <a:bodyPr spcFirstLastPara="1" wrap="square" lIns="0" tIns="0" rIns="0" bIns="0" anchor="t" anchorCtr="0">
              <a:spAutoFit/>
            </a:bodyPr>
            <a:lstStyle/>
            <a:p>
              <a:pPr lvl="0">
                <a:lnSpc>
                  <a:spcPct val="120000"/>
                </a:lnSpc>
              </a:pPr>
              <a:r>
                <a:rPr lang="en-IE" sz="4000" dirty="0" err="1">
                  <a:solidFill>
                    <a:srgbClr val="222222"/>
                  </a:solidFill>
                </a:rPr>
                <a:t>Låse</a:t>
              </a:r>
              <a:r>
                <a:rPr lang="en-IE" sz="4000" dirty="0">
                  <a:solidFill>
                    <a:srgbClr val="222222"/>
                  </a:solidFill>
                </a:rPr>
                <a:t> </a:t>
              </a:r>
              <a:r>
                <a:rPr lang="en-IE" sz="4000" dirty="0" err="1">
                  <a:solidFill>
                    <a:srgbClr val="222222"/>
                  </a:solidFill>
                </a:rPr>
                <a:t>og</a:t>
              </a:r>
              <a:r>
                <a:rPr lang="en-IE" sz="4000" dirty="0">
                  <a:solidFill>
                    <a:srgbClr val="222222"/>
                  </a:solidFill>
                </a:rPr>
                <a:t> </a:t>
              </a:r>
              <a:r>
                <a:rPr lang="en-IE" sz="4000" dirty="0" err="1">
                  <a:solidFill>
                    <a:srgbClr val="222222"/>
                  </a:solidFill>
                </a:rPr>
                <a:t>puslespil</a:t>
              </a:r>
              <a:endParaRPr sz="4000" dirty="0">
                <a:solidFill>
                  <a:srgbClr val="222222"/>
                </a:solidFill>
                <a:latin typeface="Arial"/>
                <a:ea typeface="Arial"/>
                <a:cs typeface="Arial"/>
                <a:sym typeface="Arial"/>
              </a:endParaRPr>
            </a:p>
          </p:txBody>
        </p:sp>
        <p:sp>
          <p:nvSpPr>
            <p:cNvPr id="131" name="Google Shape;131;p4"/>
            <p:cNvSpPr txBox="1"/>
            <p:nvPr/>
          </p:nvSpPr>
          <p:spPr>
            <a:xfrm>
              <a:off x="-179293" y="1376835"/>
              <a:ext cx="5896527" cy="1723549"/>
            </a:xfrm>
            <a:prstGeom prst="rect">
              <a:avLst/>
            </a:prstGeom>
            <a:noFill/>
            <a:ln>
              <a:noFill/>
            </a:ln>
          </p:spPr>
          <p:txBody>
            <a:bodyPr spcFirstLastPara="1" wrap="square" lIns="0" tIns="0" rIns="0" bIns="0" anchor="t" anchorCtr="0">
              <a:spAutoFit/>
            </a:bodyPr>
            <a:lstStyle/>
            <a:p>
              <a:pPr marL="457200" lvl="1" algn="just"/>
              <a:r>
                <a:rPr lang="en-IE" sz="2800" dirty="0" err="1">
                  <a:solidFill>
                    <a:schemeClr val="dk1"/>
                  </a:solidFill>
                  <a:latin typeface="Calibri"/>
                  <a:ea typeface="Calibri"/>
                  <a:cs typeface="Calibri"/>
                  <a:sym typeface="Calibri"/>
                </a:rPr>
                <a:t>Brugere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skal</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være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i</a:t>
              </a:r>
              <a:r>
                <a:rPr lang="en-IE" sz="2800" dirty="0">
                  <a:solidFill>
                    <a:schemeClr val="dk1"/>
                  </a:solidFill>
                  <a:latin typeface="Calibri"/>
                  <a:ea typeface="Calibri"/>
                  <a:cs typeface="Calibri"/>
                  <a:sym typeface="Calibri"/>
                </a:rPr>
                <a:t> stand </a:t>
              </a:r>
              <a:r>
                <a:rPr lang="en-IE" sz="2800" dirty="0" err="1">
                  <a:solidFill>
                    <a:schemeClr val="dk1"/>
                  </a:solidFill>
                  <a:latin typeface="Calibri"/>
                  <a:ea typeface="Calibri"/>
                  <a:cs typeface="Calibri"/>
                  <a:sym typeface="Calibri"/>
                </a:rPr>
                <a:t>til</a:t>
              </a:r>
              <a:r>
                <a:rPr lang="en-IE" sz="2800" dirty="0">
                  <a:solidFill>
                    <a:schemeClr val="dk1"/>
                  </a:solidFill>
                  <a:latin typeface="Calibri"/>
                  <a:ea typeface="Calibri"/>
                  <a:cs typeface="Calibri"/>
                  <a:sym typeface="Calibri"/>
                </a:rPr>
                <a:t> at </a:t>
              </a:r>
              <a:r>
                <a:rPr lang="en-IE" sz="2800" dirty="0" err="1">
                  <a:solidFill>
                    <a:schemeClr val="dk1"/>
                  </a:solidFill>
                  <a:latin typeface="Calibri"/>
                  <a:ea typeface="Calibri"/>
                  <a:cs typeface="Calibri"/>
                  <a:sym typeface="Calibri"/>
                </a:rPr>
                <a:t>løse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problemer</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Numeriske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verbale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og</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endda</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fotografiske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billeder</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kan</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bruges</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som</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eksempler</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på</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låse</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og</a:t>
              </a:r>
              <a:r>
                <a:rPr lang="en-IE" sz="2800" dirty="0">
                  <a:solidFill>
                    <a:schemeClr val="dk1"/>
                  </a:solidFill>
                  <a:latin typeface="Calibri"/>
                  <a:ea typeface="Calibri"/>
                  <a:cs typeface="Calibri"/>
                  <a:sym typeface="Calibri"/>
                </a:rPr>
                <a:t> </a:t>
              </a:r>
              <a:r>
                <a:rPr lang="en-IE" sz="2800" dirty="0" err="1">
                  <a:solidFill>
                    <a:schemeClr val="dk1"/>
                  </a:solidFill>
                  <a:latin typeface="Calibri"/>
                  <a:ea typeface="Calibri"/>
                  <a:cs typeface="Calibri"/>
                  <a:sym typeface="Calibri"/>
                </a:rPr>
                <a:t>puslespil</a:t>
              </a:r>
              <a:r>
                <a:rPr lang="en-IE" sz="2800" dirty="0">
                  <a:solidFill>
                    <a:schemeClr val="dk1"/>
                  </a:solidFill>
                  <a:latin typeface="Calibri"/>
                  <a:ea typeface="Calibri"/>
                  <a:cs typeface="Calibri"/>
                  <a:sym typeface="Calibri"/>
                </a:rPr>
                <a:t>.</a:t>
              </a:r>
              <a:endParaRPr dirty="0"/>
            </a:p>
          </p:txBody>
        </p:sp>
      </p:grpSp>
      <p:pic>
        <p:nvPicPr>
          <p:cNvPr id="132" name="Google Shape;132;p4" descr="A picture containing drawing&#10;&#10;Description automatically generated"/>
          <p:cNvPicPr preferRelativeResize="0"/>
          <p:nvPr/>
        </p:nvPicPr>
        <p:blipFill rotWithShape="1">
          <a:blip r:embed="rId5">
            <a:alphaModFix/>
          </a:blip>
          <a:srcRect/>
          <a:stretch/>
        </p:blipFill>
        <p:spPr>
          <a:xfrm>
            <a:off x="16462375" y="9486900"/>
            <a:ext cx="1593850" cy="454458"/>
          </a:xfrm>
          <a:prstGeom prst="rect">
            <a:avLst/>
          </a:prstGeom>
          <a:noFill/>
          <a:ln>
            <a:noFill/>
          </a:ln>
        </p:spPr>
      </p:pic>
      <p:pic>
        <p:nvPicPr>
          <p:cNvPr id="133" name="Google Shape;133;p4"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a:stretch/>
        </p:blipFill>
        <p:spPr>
          <a:xfrm>
            <a:off x="13017238" y="-1977893"/>
            <a:ext cx="8484124" cy="8229600"/>
          </a:xfrm>
          <a:prstGeom prst="rect">
            <a:avLst/>
          </a:prstGeom>
          <a:noFill/>
          <a:ln>
            <a:noFill/>
          </a:ln>
        </p:spPr>
      </p:pic>
      <p:pic>
        <p:nvPicPr>
          <p:cNvPr id="139" name="Google Shape;139;p5"/>
          <p:cNvPicPr preferRelativeResize="0"/>
          <p:nvPr/>
        </p:nvPicPr>
        <p:blipFill rotWithShape="1">
          <a:blip r:embed="rId4">
            <a:alphaModFix/>
          </a:blip>
          <a:srcRect/>
          <a:stretch/>
        </p:blipFill>
        <p:spPr>
          <a:xfrm rot="1745510">
            <a:off x="-4437506" y="7234722"/>
            <a:ext cx="9797143" cy="8229600"/>
          </a:xfrm>
          <a:prstGeom prst="rect">
            <a:avLst/>
          </a:prstGeom>
          <a:noFill/>
          <a:ln>
            <a:noFill/>
          </a:ln>
        </p:spPr>
      </p:pic>
      <p:sp>
        <p:nvSpPr>
          <p:cNvPr id="140" name="Google Shape;140;p5"/>
          <p:cNvSpPr txBox="1"/>
          <p:nvPr/>
        </p:nvSpPr>
        <p:spPr>
          <a:xfrm>
            <a:off x="1790700" y="1333500"/>
            <a:ext cx="7442483" cy="1400383"/>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IE" sz="7000" dirty="0" err="1" smtClean="0">
                <a:solidFill>
                  <a:srgbClr val="FF2870"/>
                </a:solidFill>
                <a:latin typeface="Arial"/>
                <a:ea typeface="Arial"/>
                <a:cs typeface="Arial"/>
                <a:sym typeface="Arial"/>
              </a:rPr>
              <a:t>Elementer</a:t>
            </a:r>
            <a:r>
              <a:rPr lang="en-IE" sz="7000" dirty="0" smtClean="0">
                <a:solidFill>
                  <a:srgbClr val="FF2870"/>
                </a:solidFill>
                <a:latin typeface="Arial"/>
                <a:ea typeface="Arial"/>
                <a:cs typeface="Arial"/>
                <a:sym typeface="Arial"/>
              </a:rPr>
              <a:t> </a:t>
            </a:r>
            <a:r>
              <a:rPr lang="en-IE" sz="7000" dirty="0" err="1" smtClean="0">
                <a:solidFill>
                  <a:srgbClr val="FF2870"/>
                </a:solidFill>
                <a:latin typeface="Arial"/>
                <a:ea typeface="Arial"/>
                <a:cs typeface="Arial"/>
                <a:sym typeface="Arial"/>
              </a:rPr>
              <a:t>ved</a:t>
            </a:r>
            <a:r>
              <a:rPr lang="en-IE" sz="7000" dirty="0" smtClean="0">
                <a:solidFill>
                  <a:srgbClr val="FF2870"/>
                </a:solidFill>
                <a:latin typeface="Arial"/>
                <a:ea typeface="Arial"/>
                <a:cs typeface="Arial"/>
                <a:sym typeface="Arial"/>
              </a:rPr>
              <a:t> </a:t>
            </a:r>
            <a:r>
              <a:rPr lang="en-IE" sz="7000" dirty="0">
                <a:solidFill>
                  <a:srgbClr val="FF2870"/>
                </a:solidFill>
                <a:latin typeface="Arial"/>
                <a:ea typeface="Arial"/>
                <a:cs typeface="Arial"/>
                <a:sym typeface="Arial"/>
              </a:rPr>
              <a:t>DB</a:t>
            </a:r>
            <a:endParaRPr sz="7000" dirty="0">
              <a:solidFill>
                <a:srgbClr val="FF2870"/>
              </a:solidFill>
              <a:latin typeface="Arial"/>
              <a:ea typeface="Arial"/>
              <a:cs typeface="Arial"/>
              <a:sym typeface="Arial"/>
            </a:endParaRPr>
          </a:p>
        </p:txBody>
      </p:sp>
      <p:sp>
        <p:nvSpPr>
          <p:cNvPr id="141" name="Google Shape;141;p5"/>
          <p:cNvSpPr txBox="1"/>
          <p:nvPr/>
        </p:nvSpPr>
        <p:spPr>
          <a:xfrm>
            <a:off x="960490" y="3567791"/>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4</a:t>
            </a:r>
            <a:endParaRPr sz="7000">
              <a:solidFill>
                <a:srgbClr val="FF2870"/>
              </a:solidFill>
              <a:latin typeface="Arial"/>
              <a:ea typeface="Arial"/>
              <a:cs typeface="Arial"/>
              <a:sym typeface="Arial"/>
            </a:endParaRPr>
          </a:p>
        </p:txBody>
      </p:sp>
      <p:grpSp>
        <p:nvGrpSpPr>
          <p:cNvPr id="142" name="Google Shape;142;p5"/>
          <p:cNvGrpSpPr/>
          <p:nvPr/>
        </p:nvGrpSpPr>
        <p:grpSpPr>
          <a:xfrm>
            <a:off x="2057400" y="3775736"/>
            <a:ext cx="5455226" cy="2996101"/>
            <a:chOff x="0" y="-19050"/>
            <a:chExt cx="5896527" cy="3994798"/>
          </a:xfrm>
        </p:grpSpPr>
        <p:sp>
          <p:nvSpPr>
            <p:cNvPr id="143" name="Google Shape;143;p5"/>
            <p:cNvSpPr txBox="1"/>
            <p:nvPr/>
          </p:nvSpPr>
          <p:spPr>
            <a:xfrm>
              <a:off x="0" y="-19050"/>
              <a:ext cx="5896527" cy="98488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IE" sz="4000" dirty="0" err="1" smtClean="0">
                  <a:solidFill>
                    <a:srgbClr val="222222"/>
                  </a:solidFill>
                  <a:latin typeface="Arial"/>
                  <a:ea typeface="Arial"/>
                  <a:cs typeface="Arial"/>
                  <a:sym typeface="Arial"/>
                </a:rPr>
                <a:t>Mål</a:t>
              </a:r>
              <a:endParaRPr sz="4000" dirty="0">
                <a:solidFill>
                  <a:srgbClr val="222222"/>
                </a:solidFill>
                <a:latin typeface="Arial"/>
                <a:ea typeface="Arial"/>
                <a:cs typeface="Arial"/>
                <a:sym typeface="Arial"/>
              </a:endParaRPr>
            </a:p>
          </p:txBody>
        </p:sp>
        <p:sp>
          <p:nvSpPr>
            <p:cNvPr id="144" name="Google Shape;144;p5"/>
            <p:cNvSpPr txBox="1"/>
            <p:nvPr/>
          </p:nvSpPr>
          <p:spPr>
            <a:xfrm>
              <a:off x="0" y="1103169"/>
              <a:ext cx="5896527" cy="2872579"/>
            </a:xfrm>
            <a:prstGeom prst="rect">
              <a:avLst/>
            </a:prstGeom>
            <a:noFill/>
            <a:ln>
              <a:noFill/>
            </a:ln>
          </p:spPr>
          <p:txBody>
            <a:bodyPr spcFirstLastPara="1" wrap="square" lIns="0" tIns="0" rIns="0" bIns="0" anchor="t" anchorCtr="0">
              <a:spAutoFit/>
            </a:bodyPr>
            <a:lstStyle/>
            <a:p>
              <a:pPr marL="457200" lvl="1" algn="just"/>
              <a:r>
                <a:rPr lang="da-DK" sz="2800" dirty="0">
                  <a:solidFill>
                    <a:schemeClr val="dk1"/>
                  </a:solidFill>
                  <a:latin typeface="Calibri"/>
                  <a:ea typeface="Calibri"/>
                  <a:cs typeface="Calibri"/>
                  <a:sym typeface="Calibri"/>
                </a:rPr>
                <a:t>Efter at have gennemført det digitale </a:t>
              </a:r>
              <a:r>
                <a:rPr lang="da-DK" sz="2800" dirty="0" err="1">
                  <a:solidFill>
                    <a:schemeClr val="dk1"/>
                  </a:solidFill>
                  <a:latin typeface="Calibri"/>
                  <a:ea typeface="Calibri"/>
                  <a:cs typeface="Calibri"/>
                  <a:sym typeface="Calibri"/>
                </a:rPr>
                <a:t>breakout</a:t>
              </a:r>
              <a:r>
                <a:rPr lang="da-DK" sz="2800" dirty="0">
                  <a:solidFill>
                    <a:schemeClr val="dk1"/>
                  </a:solidFill>
                  <a:latin typeface="Calibri"/>
                  <a:ea typeface="Calibri"/>
                  <a:cs typeface="Calibri"/>
                  <a:sym typeface="Calibri"/>
                </a:rPr>
                <a:t>, skulle brugerne have lært fakta relateret til emnet. Sørg for, at de er gennemsigtige.</a:t>
              </a:r>
              <a:endParaRPr sz="2800" b="0" i="0" u="none" strike="noStrike" cap="none" dirty="0">
                <a:solidFill>
                  <a:schemeClr val="dk1"/>
                </a:solidFill>
                <a:latin typeface="Calibri"/>
                <a:ea typeface="Calibri"/>
                <a:cs typeface="Calibri"/>
                <a:sym typeface="Calibri"/>
              </a:endParaRPr>
            </a:p>
          </p:txBody>
        </p:sp>
      </p:grpSp>
      <p:sp>
        <p:nvSpPr>
          <p:cNvPr id="145" name="Google Shape;145;p5"/>
          <p:cNvSpPr txBox="1"/>
          <p:nvPr/>
        </p:nvSpPr>
        <p:spPr>
          <a:xfrm>
            <a:off x="8686800" y="3567791"/>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6</a:t>
            </a:r>
            <a:endParaRPr sz="7000">
              <a:solidFill>
                <a:srgbClr val="FF2870"/>
              </a:solidFill>
              <a:latin typeface="Arial"/>
              <a:ea typeface="Arial"/>
              <a:cs typeface="Arial"/>
              <a:sym typeface="Arial"/>
            </a:endParaRPr>
          </a:p>
        </p:txBody>
      </p:sp>
      <p:grpSp>
        <p:nvGrpSpPr>
          <p:cNvPr id="146" name="Google Shape;146;p5"/>
          <p:cNvGrpSpPr/>
          <p:nvPr/>
        </p:nvGrpSpPr>
        <p:grpSpPr>
          <a:xfrm>
            <a:off x="9753600" y="3775736"/>
            <a:ext cx="6096000" cy="2565215"/>
            <a:chOff x="0" y="-19051"/>
            <a:chExt cx="7423134" cy="3420286"/>
          </a:xfrm>
        </p:grpSpPr>
        <p:sp>
          <p:nvSpPr>
            <p:cNvPr id="147" name="Google Shape;147;p5"/>
            <p:cNvSpPr txBox="1"/>
            <p:nvPr/>
          </p:nvSpPr>
          <p:spPr>
            <a:xfrm>
              <a:off x="0" y="-19051"/>
              <a:ext cx="7423134" cy="98488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IE" sz="4000" dirty="0" err="1" smtClean="0">
                  <a:solidFill>
                    <a:srgbClr val="222222"/>
                  </a:solidFill>
                  <a:latin typeface="Arial"/>
                  <a:ea typeface="Arial"/>
                  <a:cs typeface="Arial"/>
                  <a:sym typeface="Arial"/>
                </a:rPr>
                <a:t>Udfordringer</a:t>
              </a:r>
              <a:endParaRPr sz="4000" dirty="0">
                <a:solidFill>
                  <a:srgbClr val="222222"/>
                </a:solidFill>
                <a:latin typeface="Arial"/>
                <a:ea typeface="Arial"/>
                <a:cs typeface="Arial"/>
                <a:sym typeface="Arial"/>
              </a:endParaRPr>
            </a:p>
          </p:txBody>
        </p:sp>
        <p:sp>
          <p:nvSpPr>
            <p:cNvPr id="148" name="Google Shape;148;p5"/>
            <p:cNvSpPr txBox="1"/>
            <p:nvPr/>
          </p:nvSpPr>
          <p:spPr>
            <a:xfrm>
              <a:off x="415752" y="1103170"/>
              <a:ext cx="6636226" cy="2298065"/>
            </a:xfrm>
            <a:prstGeom prst="rect">
              <a:avLst/>
            </a:prstGeom>
            <a:noFill/>
            <a:ln>
              <a:noFill/>
            </a:ln>
          </p:spPr>
          <p:txBody>
            <a:bodyPr spcFirstLastPara="1" wrap="square" lIns="0" tIns="0" rIns="0" bIns="0" anchor="t" anchorCtr="0">
              <a:spAutoFit/>
            </a:bodyPr>
            <a:lstStyle/>
            <a:p>
              <a:pPr marL="457200" lvl="1" algn="just"/>
              <a:r>
                <a:rPr lang="da-DK" sz="2800" dirty="0">
                  <a:solidFill>
                    <a:schemeClr val="dk1"/>
                  </a:solidFill>
                  <a:latin typeface="Calibri"/>
                  <a:ea typeface="Calibri"/>
                  <a:cs typeface="Calibri"/>
                  <a:sym typeface="Calibri"/>
                </a:rPr>
                <a:t>Afhængigt af sværhedsgraden bør der præsenteres mellem 2 – 6 separate udfordringer for brugerne.</a:t>
              </a:r>
              <a:endParaRPr dirty="0"/>
            </a:p>
          </p:txBody>
        </p:sp>
      </p:grpSp>
      <p:sp>
        <p:nvSpPr>
          <p:cNvPr id="149" name="Google Shape;149;p5"/>
          <p:cNvSpPr txBox="1"/>
          <p:nvPr/>
        </p:nvSpPr>
        <p:spPr>
          <a:xfrm>
            <a:off x="4313290" y="6896100"/>
            <a:ext cx="1096910" cy="113571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IE" sz="7000">
                <a:solidFill>
                  <a:srgbClr val="FF2870"/>
                </a:solidFill>
                <a:latin typeface="Arial"/>
                <a:ea typeface="Arial"/>
                <a:cs typeface="Arial"/>
                <a:sym typeface="Arial"/>
              </a:rPr>
              <a:t>5</a:t>
            </a:r>
            <a:endParaRPr sz="7000">
              <a:solidFill>
                <a:srgbClr val="FF2870"/>
              </a:solidFill>
              <a:latin typeface="Arial"/>
              <a:ea typeface="Arial"/>
              <a:cs typeface="Arial"/>
              <a:sym typeface="Arial"/>
            </a:endParaRPr>
          </a:p>
        </p:txBody>
      </p:sp>
      <p:grpSp>
        <p:nvGrpSpPr>
          <p:cNvPr id="150" name="Google Shape;150;p5"/>
          <p:cNvGrpSpPr/>
          <p:nvPr/>
        </p:nvGrpSpPr>
        <p:grpSpPr>
          <a:xfrm>
            <a:off x="5511940" y="7200900"/>
            <a:ext cx="8813659" cy="1703440"/>
            <a:chOff x="0" y="-19051"/>
            <a:chExt cx="6558230" cy="2271253"/>
          </a:xfrm>
        </p:grpSpPr>
        <p:sp>
          <p:nvSpPr>
            <p:cNvPr id="151" name="Google Shape;151;p5"/>
            <p:cNvSpPr txBox="1"/>
            <p:nvPr/>
          </p:nvSpPr>
          <p:spPr>
            <a:xfrm>
              <a:off x="0" y="-19051"/>
              <a:ext cx="6558230" cy="984885"/>
            </a:xfrm>
            <a:prstGeom prst="rect">
              <a:avLst/>
            </a:prstGeom>
            <a:noFill/>
            <a:ln>
              <a:noFill/>
            </a:ln>
          </p:spPr>
          <p:txBody>
            <a:bodyPr spcFirstLastPara="1" wrap="square" lIns="0" tIns="0" rIns="0" bIns="0" anchor="t" anchorCtr="0">
              <a:spAutoFit/>
            </a:bodyPr>
            <a:lstStyle/>
            <a:p>
              <a:pPr lvl="0">
                <a:lnSpc>
                  <a:spcPct val="120000"/>
                </a:lnSpc>
              </a:pPr>
              <a:r>
                <a:rPr lang="en-IE" sz="4000" dirty="0" err="1">
                  <a:solidFill>
                    <a:srgbClr val="222222"/>
                  </a:solidFill>
                </a:rPr>
                <a:t>Løsning</a:t>
              </a:r>
              <a:endParaRPr sz="4000" dirty="0">
                <a:solidFill>
                  <a:srgbClr val="222222"/>
                </a:solidFill>
                <a:latin typeface="Arial"/>
                <a:ea typeface="Arial"/>
                <a:cs typeface="Arial"/>
                <a:sym typeface="Arial"/>
              </a:endParaRPr>
            </a:p>
          </p:txBody>
        </p:sp>
        <p:sp>
          <p:nvSpPr>
            <p:cNvPr id="152" name="Google Shape;152;p5"/>
            <p:cNvSpPr txBox="1"/>
            <p:nvPr/>
          </p:nvSpPr>
          <p:spPr>
            <a:xfrm>
              <a:off x="1" y="1103170"/>
              <a:ext cx="5084023" cy="1149032"/>
            </a:xfrm>
            <a:prstGeom prst="rect">
              <a:avLst/>
            </a:prstGeom>
            <a:noFill/>
            <a:ln>
              <a:noFill/>
            </a:ln>
          </p:spPr>
          <p:txBody>
            <a:bodyPr spcFirstLastPara="1" wrap="square" lIns="0" tIns="0" rIns="0" bIns="0" anchor="t" anchorCtr="0">
              <a:spAutoFit/>
            </a:bodyPr>
            <a:lstStyle/>
            <a:p>
              <a:pPr marL="457200" lvl="1" algn="just"/>
              <a:r>
                <a:rPr lang="da-DK" sz="2800" dirty="0">
                  <a:solidFill>
                    <a:schemeClr val="dk1"/>
                  </a:solidFill>
                  <a:latin typeface="Calibri"/>
                  <a:ea typeface="Calibri"/>
                  <a:cs typeface="Calibri"/>
                  <a:sym typeface="Calibri"/>
                </a:rPr>
                <a:t>Den indledende fortælling skulle være slut ved udfordringens afslutning.</a:t>
              </a:r>
              <a:endParaRPr sz="2800" b="0" i="0" u="none" strike="noStrike" cap="none" dirty="0">
                <a:solidFill>
                  <a:schemeClr val="dk1"/>
                </a:solidFill>
                <a:latin typeface="Calibri"/>
                <a:ea typeface="Calibri"/>
                <a:cs typeface="Calibri"/>
                <a:sym typeface="Calibri"/>
              </a:endParaRPr>
            </a:p>
          </p:txBody>
        </p:sp>
      </p:grpSp>
      <p:pic>
        <p:nvPicPr>
          <p:cNvPr id="153" name="Google Shape;153;p5" descr="A picture containing drawing&#10;&#10;Description automatically generated"/>
          <p:cNvPicPr preferRelativeResize="0"/>
          <p:nvPr/>
        </p:nvPicPr>
        <p:blipFill rotWithShape="1">
          <a:blip r:embed="rId5">
            <a:alphaModFix/>
          </a:blip>
          <a:srcRect/>
          <a:stretch/>
        </p:blipFill>
        <p:spPr>
          <a:xfrm>
            <a:off x="16462375" y="9486900"/>
            <a:ext cx="1593850" cy="454458"/>
          </a:xfrm>
          <a:prstGeom prst="rect">
            <a:avLst/>
          </a:prstGeom>
          <a:noFill/>
          <a:ln>
            <a:noFill/>
          </a:ln>
        </p:spPr>
      </p:pic>
      <p:pic>
        <p:nvPicPr>
          <p:cNvPr id="154" name="Google Shape;154;p5"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p:cNvPicPr preferRelativeResize="0"/>
          <p:nvPr/>
        </p:nvPicPr>
        <p:blipFill rotWithShape="1">
          <a:blip r:embed="rId3">
            <a:alphaModFix/>
          </a:blip>
          <a:srcRect/>
          <a:stretch/>
        </p:blipFill>
        <p:spPr>
          <a:xfrm rot="-1510185">
            <a:off x="4689183" y="3843768"/>
            <a:ext cx="19690789" cy="14472730"/>
          </a:xfrm>
          <a:prstGeom prst="rect">
            <a:avLst/>
          </a:prstGeom>
          <a:noFill/>
          <a:ln>
            <a:noFill/>
          </a:ln>
        </p:spPr>
      </p:pic>
      <p:grpSp>
        <p:nvGrpSpPr>
          <p:cNvPr id="160" name="Google Shape;160;p6"/>
          <p:cNvGrpSpPr/>
          <p:nvPr/>
        </p:nvGrpSpPr>
        <p:grpSpPr>
          <a:xfrm>
            <a:off x="1790700" y="1347986"/>
            <a:ext cx="11620500" cy="7049492"/>
            <a:chOff x="0" y="-82286"/>
            <a:chExt cx="11339014" cy="9399325"/>
          </a:xfrm>
        </p:grpSpPr>
        <p:sp>
          <p:nvSpPr>
            <p:cNvPr id="161" name="Google Shape;161;p6"/>
            <p:cNvSpPr txBox="1"/>
            <p:nvPr/>
          </p:nvSpPr>
          <p:spPr>
            <a:xfrm>
              <a:off x="0" y="-82286"/>
              <a:ext cx="11339014" cy="1805623"/>
            </a:xfrm>
            <a:prstGeom prst="rect">
              <a:avLst/>
            </a:prstGeom>
            <a:noFill/>
            <a:ln>
              <a:noFill/>
            </a:ln>
          </p:spPr>
          <p:txBody>
            <a:bodyPr spcFirstLastPara="1" wrap="square" lIns="0" tIns="0" rIns="0" bIns="0" anchor="t" anchorCtr="0">
              <a:spAutoFit/>
            </a:bodyPr>
            <a:lstStyle/>
            <a:p>
              <a:pPr lvl="0">
                <a:lnSpc>
                  <a:spcPct val="110000"/>
                </a:lnSpc>
              </a:pPr>
              <a:r>
                <a:rPr lang="en-IE" sz="8000" dirty="0" err="1" smtClean="0">
                  <a:solidFill>
                    <a:srgbClr val="FF2870"/>
                  </a:solidFill>
                </a:rPr>
                <a:t>Fortællingen</a:t>
              </a:r>
              <a:r>
                <a:rPr lang="en-IE" sz="8000" dirty="0" smtClean="0">
                  <a:solidFill>
                    <a:srgbClr val="FF2870"/>
                  </a:solidFill>
                </a:rPr>
                <a:t> </a:t>
              </a:r>
              <a:endParaRPr sz="8000" dirty="0">
                <a:solidFill>
                  <a:srgbClr val="FF2870"/>
                </a:solidFill>
                <a:latin typeface="Arial"/>
                <a:ea typeface="Arial"/>
                <a:cs typeface="Arial"/>
                <a:sym typeface="Arial"/>
              </a:endParaRPr>
            </a:p>
          </p:txBody>
        </p:sp>
        <p:sp>
          <p:nvSpPr>
            <p:cNvPr id="162" name="Google Shape;162;p6"/>
            <p:cNvSpPr txBox="1"/>
            <p:nvPr/>
          </p:nvSpPr>
          <p:spPr>
            <a:xfrm>
              <a:off x="0" y="-19050"/>
              <a:ext cx="11339014" cy="8191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4000">
                <a:solidFill>
                  <a:srgbClr val="222222"/>
                </a:solidFill>
                <a:latin typeface="Arial"/>
                <a:ea typeface="Arial"/>
                <a:cs typeface="Arial"/>
                <a:sym typeface="Arial"/>
              </a:endParaRPr>
            </a:p>
          </p:txBody>
        </p:sp>
        <p:sp>
          <p:nvSpPr>
            <p:cNvPr id="163" name="Google Shape;163;p6"/>
            <p:cNvSpPr txBox="1"/>
            <p:nvPr/>
          </p:nvSpPr>
          <p:spPr>
            <a:xfrm>
              <a:off x="0" y="1930400"/>
              <a:ext cx="11339014" cy="7386639"/>
            </a:xfrm>
            <a:prstGeom prst="rect">
              <a:avLst/>
            </a:prstGeom>
            <a:noFill/>
            <a:ln>
              <a:noFill/>
            </a:ln>
          </p:spPr>
          <p:txBody>
            <a:bodyPr spcFirstLastPara="1" wrap="square" lIns="0" tIns="0" rIns="0" bIns="0" anchor="t" anchorCtr="0">
              <a:spAutoFit/>
            </a:bodyPr>
            <a:lstStyle/>
            <a:p>
              <a:pPr marL="571500" lvl="0" indent="-571500" algn="just">
                <a:buClr>
                  <a:schemeClr val="dk1"/>
                </a:buClr>
                <a:buSzPts val="3600"/>
                <a:buFont typeface="Arial"/>
                <a:buChar char="•"/>
              </a:pPr>
              <a:r>
                <a:rPr lang="da-DK" sz="3600" dirty="0">
                  <a:solidFill>
                    <a:schemeClr val="dk1"/>
                  </a:solidFill>
                  <a:latin typeface="Calibri"/>
                  <a:ea typeface="Calibri"/>
                  <a:cs typeface="Calibri"/>
                  <a:sym typeface="Calibri"/>
                </a:rPr>
                <a:t>Fortællingen er den historie, der præsenterer læringsmaterialet på en spændende og ofte fantastisk måde</a:t>
              </a:r>
              <a:r>
                <a:rPr lang="da-DK" sz="3600" dirty="0" smtClean="0">
                  <a:solidFill>
                    <a:schemeClr val="dk1"/>
                  </a:solidFill>
                  <a:latin typeface="Calibri"/>
                  <a:ea typeface="Calibri"/>
                  <a:cs typeface="Calibri"/>
                  <a:sym typeface="Calibri"/>
                </a:rPr>
                <a:t>.</a:t>
              </a:r>
            </a:p>
            <a:p>
              <a:pPr marL="571500" lvl="0" indent="-571500" algn="just">
                <a:buClr>
                  <a:schemeClr val="dk1"/>
                </a:buClr>
                <a:buSzPts val="3600"/>
                <a:buFont typeface="Arial"/>
                <a:buChar char="•"/>
              </a:pPr>
              <a:r>
                <a:rPr lang="da-DK" sz="3600" dirty="0" smtClean="0">
                  <a:solidFill>
                    <a:schemeClr val="dk1"/>
                  </a:solidFill>
                  <a:latin typeface="Calibri"/>
                  <a:ea typeface="Calibri"/>
                  <a:cs typeface="Calibri"/>
                  <a:sym typeface="Calibri"/>
                </a:rPr>
                <a:t>Fortællingen </a:t>
              </a:r>
              <a:r>
                <a:rPr lang="da-DK" sz="3600" dirty="0">
                  <a:solidFill>
                    <a:schemeClr val="dk1"/>
                  </a:solidFill>
                  <a:latin typeface="Calibri"/>
                  <a:ea typeface="Calibri"/>
                  <a:cs typeface="Calibri"/>
                  <a:sym typeface="Calibri"/>
                </a:rPr>
                <a:t>sætter scenen for aktiviteten og forklarer, hvad brugerne skal gøre. Et billede eller en video kan bruges til at forklare fortællingen.  </a:t>
              </a:r>
              <a:endParaRPr lang="da-DK" sz="3600" dirty="0" smtClean="0">
                <a:solidFill>
                  <a:schemeClr val="dk1"/>
                </a:solidFill>
                <a:latin typeface="Calibri"/>
                <a:ea typeface="Calibri"/>
                <a:cs typeface="Calibri"/>
                <a:sym typeface="Calibri"/>
              </a:endParaRPr>
            </a:p>
            <a:p>
              <a:pPr marL="571500" lvl="0" indent="-571500" algn="just">
                <a:buClr>
                  <a:schemeClr val="dk1"/>
                </a:buClr>
                <a:buSzPts val="3600"/>
                <a:buFont typeface="Arial"/>
                <a:buChar char="•"/>
              </a:pPr>
              <a:r>
                <a:rPr lang="da-DK" sz="3600" dirty="0" smtClean="0">
                  <a:solidFill>
                    <a:schemeClr val="dk1"/>
                  </a:solidFill>
                  <a:latin typeface="Calibri"/>
                  <a:ea typeface="Calibri"/>
                  <a:cs typeface="Calibri"/>
                  <a:sym typeface="Calibri"/>
                </a:rPr>
                <a:t>Ofte </a:t>
              </a:r>
              <a:r>
                <a:rPr lang="da-DK" sz="3600" dirty="0">
                  <a:solidFill>
                    <a:schemeClr val="dk1"/>
                  </a:solidFill>
                  <a:latin typeface="Calibri"/>
                  <a:ea typeface="Calibri"/>
                  <a:cs typeface="Calibri"/>
                  <a:sym typeface="Calibri"/>
                </a:rPr>
                <a:t>kan en kort tekst på 100 – 150 ord bruges til at sætte scenen</a:t>
              </a:r>
              <a:r>
                <a:rPr lang="da-DK" sz="3600" dirty="0" smtClean="0">
                  <a:solidFill>
                    <a:schemeClr val="dk1"/>
                  </a:solidFill>
                  <a:latin typeface="Calibri"/>
                  <a:ea typeface="Calibri"/>
                  <a:cs typeface="Calibri"/>
                  <a:sym typeface="Calibri"/>
                </a:rPr>
                <a:t>.</a:t>
              </a:r>
            </a:p>
            <a:p>
              <a:pPr marL="571500" lvl="0" indent="-571500" algn="just">
                <a:buClr>
                  <a:schemeClr val="dk1"/>
                </a:buClr>
                <a:buSzPts val="3600"/>
                <a:buFont typeface="Arial"/>
                <a:buChar char="•"/>
              </a:pPr>
              <a:r>
                <a:rPr lang="da-DK" sz="3600" dirty="0" smtClean="0">
                  <a:solidFill>
                    <a:schemeClr val="dk1"/>
                  </a:solidFill>
                  <a:latin typeface="Calibri"/>
                  <a:ea typeface="Calibri"/>
                  <a:cs typeface="Calibri"/>
                  <a:sym typeface="Calibri"/>
                </a:rPr>
                <a:t>Ved </a:t>
              </a:r>
              <a:r>
                <a:rPr lang="da-DK" sz="3600" dirty="0">
                  <a:solidFill>
                    <a:schemeClr val="dk1"/>
                  </a:solidFill>
                  <a:latin typeface="Calibri"/>
                  <a:ea typeface="Calibri"/>
                  <a:cs typeface="Calibri"/>
                  <a:sym typeface="Calibri"/>
                </a:rPr>
                <a:t>at bruge fortælleteknikker får brugerne en dybere forståelse og påskønnelse af emnet.</a:t>
              </a:r>
              <a:endParaRPr sz="3500" dirty="0">
                <a:solidFill>
                  <a:srgbClr val="222222"/>
                </a:solidFill>
                <a:latin typeface="Arial"/>
                <a:ea typeface="Arial"/>
                <a:cs typeface="Arial"/>
                <a:sym typeface="Arial"/>
              </a:endParaRPr>
            </a:p>
          </p:txBody>
        </p:sp>
      </p:grpSp>
      <p:pic>
        <p:nvPicPr>
          <p:cNvPr id="164" name="Google Shape;164;p6"/>
          <p:cNvPicPr preferRelativeResize="0"/>
          <p:nvPr/>
        </p:nvPicPr>
        <p:blipFill rotWithShape="1">
          <a:blip r:embed="rId4">
            <a:alphaModFix/>
          </a:blip>
          <a:srcRect/>
          <a:stretch/>
        </p:blipFill>
        <p:spPr>
          <a:xfrm rot="5400000">
            <a:off x="16033448" y="1028700"/>
            <a:ext cx="1225852" cy="1225852"/>
          </a:xfrm>
          <a:prstGeom prst="rect">
            <a:avLst/>
          </a:prstGeom>
          <a:noFill/>
          <a:ln>
            <a:noFill/>
          </a:ln>
        </p:spPr>
      </p:pic>
      <p:pic>
        <p:nvPicPr>
          <p:cNvPr id="165" name="Google Shape;165;p6" descr="A picture containing drawing&#10;&#10;Description automatically generated"/>
          <p:cNvPicPr preferRelativeResize="0"/>
          <p:nvPr/>
        </p:nvPicPr>
        <p:blipFill rotWithShape="1">
          <a:blip r:embed="rId5">
            <a:alphaModFix/>
          </a:blip>
          <a:srcRect/>
          <a:stretch/>
        </p:blipFill>
        <p:spPr>
          <a:xfrm>
            <a:off x="228600" y="9410700"/>
            <a:ext cx="1593850" cy="454458"/>
          </a:xfrm>
          <a:prstGeom prst="rect">
            <a:avLst/>
          </a:prstGeom>
          <a:noFill/>
          <a:ln>
            <a:noFill/>
          </a:ln>
        </p:spPr>
      </p:pic>
      <p:pic>
        <p:nvPicPr>
          <p:cNvPr id="166" name="Google Shape;166;p6"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sp>
        <p:nvSpPr>
          <p:cNvPr id="167" name="Google Shape;167;p6"/>
          <p:cNvSpPr/>
          <p:nvPr/>
        </p:nvSpPr>
        <p:spPr>
          <a:xfrm>
            <a:off x="1638300" y="2523173"/>
            <a:ext cx="9182100" cy="82550"/>
          </a:xfrm>
          <a:prstGeom prst="rect">
            <a:avLst/>
          </a:prstGeom>
          <a:solidFill>
            <a:srgbClr val="FFE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7"/>
          <p:cNvPicPr preferRelativeResize="0"/>
          <p:nvPr/>
        </p:nvPicPr>
        <p:blipFill rotWithShape="1">
          <a:blip r:embed="rId3">
            <a:alphaModFix/>
          </a:blip>
          <a:srcRect/>
          <a:stretch/>
        </p:blipFill>
        <p:spPr>
          <a:xfrm rot="4890823">
            <a:off x="11590213" y="-2729423"/>
            <a:ext cx="14743631" cy="14596195"/>
          </a:xfrm>
          <a:prstGeom prst="rect">
            <a:avLst/>
          </a:prstGeom>
          <a:noFill/>
          <a:ln>
            <a:noFill/>
          </a:ln>
        </p:spPr>
      </p:pic>
      <p:grpSp>
        <p:nvGrpSpPr>
          <p:cNvPr id="173" name="Google Shape;173;p7"/>
          <p:cNvGrpSpPr/>
          <p:nvPr/>
        </p:nvGrpSpPr>
        <p:grpSpPr>
          <a:xfrm>
            <a:off x="1638300" y="1314570"/>
            <a:ext cx="9182100" cy="6507360"/>
            <a:chOff x="0" y="57150"/>
            <a:chExt cx="9741071" cy="8676480"/>
          </a:xfrm>
        </p:grpSpPr>
        <p:sp>
          <p:nvSpPr>
            <p:cNvPr id="174" name="Google Shape;174;p7"/>
            <p:cNvSpPr txBox="1"/>
            <p:nvPr/>
          </p:nvSpPr>
          <p:spPr>
            <a:xfrm>
              <a:off x="0" y="57150"/>
              <a:ext cx="9741071" cy="180562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IE" sz="8000" dirty="0">
                  <a:solidFill>
                    <a:srgbClr val="FF2870"/>
                  </a:solidFill>
                  <a:latin typeface="Arial"/>
                  <a:ea typeface="Arial"/>
                  <a:cs typeface="Arial"/>
                  <a:sym typeface="Arial"/>
                </a:rPr>
                <a:t>DB </a:t>
              </a:r>
              <a:r>
                <a:rPr lang="en-IE" sz="8000" dirty="0" err="1" smtClean="0">
                  <a:solidFill>
                    <a:srgbClr val="FF2870"/>
                  </a:solidFill>
                  <a:latin typeface="Arial"/>
                  <a:ea typeface="Arial"/>
                  <a:cs typeface="Arial"/>
                  <a:sym typeface="Arial"/>
                </a:rPr>
                <a:t>processen</a:t>
              </a:r>
              <a:endParaRPr sz="8000" dirty="0">
                <a:solidFill>
                  <a:srgbClr val="FF2870"/>
                </a:solidFill>
                <a:latin typeface="Arial"/>
                <a:ea typeface="Arial"/>
                <a:cs typeface="Arial"/>
                <a:sym typeface="Arial"/>
              </a:endParaRPr>
            </a:p>
          </p:txBody>
        </p:sp>
        <p:sp>
          <p:nvSpPr>
            <p:cNvPr id="175" name="Google Shape;175;p7"/>
            <p:cNvSpPr txBox="1"/>
            <p:nvPr/>
          </p:nvSpPr>
          <p:spPr>
            <a:xfrm>
              <a:off x="0" y="2167730"/>
              <a:ext cx="9741071" cy="6565900"/>
            </a:xfrm>
            <a:prstGeom prst="rect">
              <a:avLst/>
            </a:prstGeom>
            <a:noFill/>
            <a:ln>
              <a:noFill/>
            </a:ln>
          </p:spPr>
          <p:txBody>
            <a:bodyPr spcFirstLastPara="1" wrap="square" lIns="0" tIns="0" rIns="0" bIns="0" anchor="t" anchorCtr="0">
              <a:spAutoFit/>
            </a:bodyPr>
            <a:lstStyle/>
            <a:p>
              <a:pPr marL="457200" lvl="0" indent="-457200" algn="just">
                <a:buClr>
                  <a:schemeClr val="dk1"/>
                </a:buClr>
                <a:buSzPts val="3200"/>
                <a:buFont typeface="Arial"/>
                <a:buChar char="•"/>
              </a:pPr>
              <a:r>
                <a:rPr lang="da-DK" sz="3200" dirty="0">
                  <a:solidFill>
                    <a:schemeClr val="dk1"/>
                  </a:solidFill>
                  <a:latin typeface="Calibri"/>
                  <a:ea typeface="Calibri"/>
                  <a:cs typeface="Calibri"/>
                  <a:sym typeface="Calibri"/>
                </a:rPr>
                <a:t>Hver </a:t>
              </a:r>
              <a:r>
                <a:rPr lang="da-DK" sz="3200" dirty="0" smtClean="0">
                  <a:solidFill>
                    <a:schemeClr val="dk1"/>
                  </a:solidFill>
                  <a:latin typeface="Calibri"/>
                  <a:ea typeface="Calibri"/>
                  <a:cs typeface="Calibri"/>
                  <a:sym typeface="Calibri"/>
                </a:rPr>
                <a:t>Digitale Udbrud indeholder </a:t>
              </a:r>
              <a:r>
                <a:rPr lang="da-DK" sz="3200" dirty="0">
                  <a:solidFill>
                    <a:schemeClr val="dk1"/>
                  </a:solidFill>
                  <a:latin typeface="Calibri"/>
                  <a:ea typeface="Calibri"/>
                  <a:cs typeface="Calibri"/>
                  <a:sym typeface="Calibri"/>
                </a:rPr>
                <a:t>et centralt tema, for eksempel 'miljøbeskyttelse' eller 'finansiel forståelse</a:t>
              </a:r>
              <a:r>
                <a:rPr lang="da-DK" sz="3200" dirty="0" smtClean="0">
                  <a:solidFill>
                    <a:schemeClr val="dk1"/>
                  </a:solidFill>
                  <a:latin typeface="Calibri"/>
                  <a:ea typeface="Calibri"/>
                  <a:cs typeface="Calibri"/>
                  <a:sym typeface="Calibri"/>
                </a:rPr>
                <a:t>'.</a:t>
              </a:r>
            </a:p>
            <a:p>
              <a:pPr marL="457200" lvl="0" indent="-457200" algn="just">
                <a:buClr>
                  <a:schemeClr val="dk1"/>
                </a:buClr>
                <a:buSzPts val="3200"/>
                <a:buFont typeface="Arial"/>
                <a:buChar char="•"/>
              </a:pPr>
              <a:r>
                <a:rPr lang="da-DK" sz="3200" dirty="0" smtClean="0">
                  <a:solidFill>
                    <a:schemeClr val="dk1"/>
                  </a:solidFill>
                  <a:latin typeface="Calibri"/>
                  <a:ea typeface="Calibri"/>
                  <a:cs typeface="Calibri"/>
                  <a:sym typeface="Calibri"/>
                </a:rPr>
                <a:t>Digital udbrud-brugere </a:t>
              </a:r>
              <a:r>
                <a:rPr lang="da-DK" sz="3200" dirty="0">
                  <a:solidFill>
                    <a:schemeClr val="dk1"/>
                  </a:solidFill>
                  <a:latin typeface="Calibri"/>
                  <a:ea typeface="Calibri"/>
                  <a:cs typeface="Calibri"/>
                  <a:sym typeface="Calibri"/>
                </a:rPr>
                <a:t>bliver udfordret med at løse en række spor og gåder for at komme videre til næste fase af </a:t>
              </a:r>
              <a:r>
                <a:rPr lang="da-DK" sz="3200" dirty="0" smtClean="0">
                  <a:solidFill>
                    <a:schemeClr val="dk1"/>
                  </a:solidFill>
                  <a:latin typeface="Calibri"/>
                  <a:ea typeface="Calibri"/>
                  <a:cs typeface="Calibri"/>
                  <a:sym typeface="Calibri"/>
                </a:rPr>
                <a:t>udbruddet.</a:t>
              </a:r>
            </a:p>
            <a:p>
              <a:pPr marL="457200" lvl="0" indent="-457200" algn="just">
                <a:buClr>
                  <a:schemeClr val="dk1"/>
                </a:buClr>
                <a:buSzPts val="3200"/>
                <a:buFont typeface="Arial"/>
                <a:buChar char="•"/>
              </a:pPr>
              <a:r>
                <a:rPr lang="da-DK" sz="3200" dirty="0" smtClean="0">
                  <a:solidFill>
                    <a:schemeClr val="dk1"/>
                  </a:solidFill>
                  <a:latin typeface="Calibri"/>
                  <a:ea typeface="Calibri"/>
                  <a:cs typeface="Calibri"/>
                  <a:sym typeface="Calibri"/>
                </a:rPr>
                <a:t>Efterhånden </a:t>
              </a:r>
              <a:r>
                <a:rPr lang="da-DK" sz="3200" dirty="0">
                  <a:solidFill>
                    <a:schemeClr val="dk1"/>
                  </a:solidFill>
                  <a:latin typeface="Calibri"/>
                  <a:ea typeface="Calibri"/>
                  <a:cs typeface="Calibri"/>
                  <a:sym typeface="Calibri"/>
                </a:rPr>
                <a:t>som hver udfordring er løst, fortsætter fortællingen, og gåderne bliver mere udfordrende</a:t>
              </a:r>
              <a:r>
                <a:rPr lang="da-DK" sz="3200" dirty="0" smtClean="0">
                  <a:solidFill>
                    <a:schemeClr val="dk1"/>
                  </a:solidFill>
                  <a:latin typeface="Calibri"/>
                  <a:ea typeface="Calibri"/>
                  <a:cs typeface="Calibri"/>
                  <a:sym typeface="Calibri"/>
                </a:rPr>
                <a:t>.</a:t>
              </a:r>
            </a:p>
            <a:p>
              <a:pPr marL="457200" lvl="0" indent="-457200" algn="just">
                <a:buClr>
                  <a:schemeClr val="dk1"/>
                </a:buClr>
                <a:buSzPts val="3200"/>
                <a:buFont typeface="Arial"/>
                <a:buChar char="•"/>
              </a:pPr>
              <a:r>
                <a:rPr lang="da-DK" sz="3200" dirty="0" smtClean="0">
                  <a:solidFill>
                    <a:schemeClr val="dk1"/>
                  </a:solidFill>
                  <a:latin typeface="Calibri"/>
                  <a:ea typeface="Calibri"/>
                  <a:cs typeface="Calibri"/>
                  <a:sym typeface="Calibri"/>
                </a:rPr>
                <a:t>Når </a:t>
              </a:r>
              <a:r>
                <a:rPr lang="da-DK" sz="3200" dirty="0">
                  <a:solidFill>
                    <a:schemeClr val="dk1"/>
                  </a:solidFill>
                  <a:latin typeface="Calibri"/>
                  <a:ea typeface="Calibri"/>
                  <a:cs typeface="Calibri"/>
                  <a:sym typeface="Calibri"/>
                </a:rPr>
                <a:t>alle læringsmålene er nået, lykønskes brugerne med at undslippe Digital </a:t>
              </a:r>
              <a:r>
                <a:rPr lang="da-DK" sz="3200" dirty="0" smtClean="0">
                  <a:solidFill>
                    <a:schemeClr val="dk1"/>
                  </a:solidFill>
                  <a:latin typeface="Calibri"/>
                  <a:ea typeface="Calibri"/>
                  <a:cs typeface="Calibri"/>
                  <a:sym typeface="Calibri"/>
                </a:rPr>
                <a:t>udbrud.</a:t>
              </a:r>
              <a:endParaRPr sz="3200" dirty="0">
                <a:solidFill>
                  <a:schemeClr val="dk1"/>
                </a:solidFill>
                <a:latin typeface="Calibri"/>
                <a:ea typeface="Calibri"/>
                <a:cs typeface="Calibri"/>
                <a:sym typeface="Calibri"/>
              </a:endParaRPr>
            </a:p>
          </p:txBody>
        </p:sp>
        <p:sp>
          <p:nvSpPr>
            <p:cNvPr id="176" name="Google Shape;176;p7"/>
            <p:cNvSpPr/>
            <p:nvPr/>
          </p:nvSpPr>
          <p:spPr>
            <a:xfrm>
              <a:off x="0" y="1668621"/>
              <a:ext cx="9741071" cy="110067"/>
            </a:xfrm>
            <a:prstGeom prst="rect">
              <a:avLst/>
            </a:prstGeom>
            <a:solidFill>
              <a:srgbClr val="FFE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Google Shape;177;p7"/>
          <p:cNvPicPr preferRelativeResize="0"/>
          <p:nvPr/>
        </p:nvPicPr>
        <p:blipFill rotWithShape="1">
          <a:blip r:embed="rId4">
            <a:alphaModFix/>
          </a:blip>
          <a:srcRect/>
          <a:stretch/>
        </p:blipFill>
        <p:spPr>
          <a:xfrm>
            <a:off x="14241089" y="6340173"/>
            <a:ext cx="596103" cy="596103"/>
          </a:xfrm>
          <a:prstGeom prst="rect">
            <a:avLst/>
          </a:prstGeom>
          <a:noFill/>
          <a:ln>
            <a:noFill/>
          </a:ln>
        </p:spPr>
      </p:pic>
      <p:pic>
        <p:nvPicPr>
          <p:cNvPr id="178" name="Google Shape;178;p7" descr="A picture containing drawing&#10;&#10;Description automatically generated"/>
          <p:cNvPicPr preferRelativeResize="0"/>
          <p:nvPr/>
        </p:nvPicPr>
        <p:blipFill rotWithShape="1">
          <a:blip r:embed="rId5">
            <a:alphaModFix/>
          </a:blip>
          <a:srcRect/>
          <a:stretch/>
        </p:blipFill>
        <p:spPr>
          <a:xfrm>
            <a:off x="228600" y="9410700"/>
            <a:ext cx="1593850" cy="454458"/>
          </a:xfrm>
          <a:prstGeom prst="rect">
            <a:avLst/>
          </a:prstGeom>
          <a:noFill/>
          <a:ln>
            <a:noFill/>
          </a:ln>
        </p:spPr>
      </p:pic>
      <p:pic>
        <p:nvPicPr>
          <p:cNvPr id="179" name="Google Shape;179;p7" descr="A close up of a logo&#10;&#10;Description automatically generated"/>
          <p:cNvPicPr preferRelativeResize="0"/>
          <p:nvPr/>
        </p:nvPicPr>
        <p:blipFill rotWithShape="1">
          <a:blip r:embed="rId6">
            <a:alphaModFix/>
          </a:blip>
          <a:srcRect/>
          <a:stretch/>
        </p:blipFill>
        <p:spPr>
          <a:xfrm>
            <a:off x="381000" y="351207"/>
            <a:ext cx="2165350" cy="7738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a:stretch/>
        </p:blipFill>
        <p:spPr>
          <a:xfrm rot="-1835334">
            <a:off x="9647322" y="7667996"/>
            <a:ext cx="11604014" cy="4409525"/>
          </a:xfrm>
          <a:prstGeom prst="rect">
            <a:avLst/>
          </a:prstGeom>
          <a:noFill/>
          <a:ln>
            <a:noFill/>
          </a:ln>
        </p:spPr>
      </p:pic>
      <p:pic>
        <p:nvPicPr>
          <p:cNvPr id="185" name="Google Shape;185;p8"/>
          <p:cNvPicPr preferRelativeResize="0"/>
          <p:nvPr/>
        </p:nvPicPr>
        <p:blipFill rotWithShape="1">
          <a:blip r:embed="rId4">
            <a:alphaModFix/>
          </a:blip>
          <a:srcRect/>
          <a:stretch/>
        </p:blipFill>
        <p:spPr>
          <a:xfrm rot="10800000">
            <a:off x="16663197" y="5990910"/>
            <a:ext cx="596103" cy="596103"/>
          </a:xfrm>
          <a:prstGeom prst="rect">
            <a:avLst/>
          </a:prstGeom>
          <a:noFill/>
          <a:ln>
            <a:noFill/>
          </a:ln>
        </p:spPr>
      </p:pic>
      <p:grpSp>
        <p:nvGrpSpPr>
          <p:cNvPr id="186" name="Google Shape;186;p8"/>
          <p:cNvGrpSpPr/>
          <p:nvPr/>
        </p:nvGrpSpPr>
        <p:grpSpPr>
          <a:xfrm>
            <a:off x="2441367" y="1681937"/>
            <a:ext cx="7464658" cy="8106746"/>
            <a:chOff x="-288959" y="57150"/>
            <a:chExt cx="8189862" cy="10808990"/>
          </a:xfrm>
        </p:grpSpPr>
        <p:sp>
          <p:nvSpPr>
            <p:cNvPr id="187" name="Google Shape;187;p8"/>
            <p:cNvSpPr txBox="1"/>
            <p:nvPr/>
          </p:nvSpPr>
          <p:spPr>
            <a:xfrm>
              <a:off x="0" y="57150"/>
              <a:ext cx="7841073" cy="1805622"/>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IE" sz="8000" dirty="0" err="1" smtClean="0">
                  <a:solidFill>
                    <a:srgbClr val="FF2870"/>
                  </a:solidFill>
                  <a:latin typeface="Arial"/>
                  <a:ea typeface="Arial"/>
                  <a:cs typeface="Arial"/>
                  <a:sym typeface="Arial"/>
                </a:rPr>
                <a:t>Reflektion</a:t>
              </a:r>
              <a:endParaRPr sz="8000" dirty="0">
                <a:solidFill>
                  <a:srgbClr val="FF2870"/>
                </a:solidFill>
                <a:latin typeface="Arial"/>
                <a:ea typeface="Arial"/>
                <a:cs typeface="Arial"/>
                <a:sym typeface="Arial"/>
              </a:endParaRPr>
            </a:p>
          </p:txBody>
        </p:sp>
        <p:sp>
          <p:nvSpPr>
            <p:cNvPr id="188" name="Google Shape;188;p8"/>
            <p:cNvSpPr txBox="1"/>
            <p:nvPr/>
          </p:nvSpPr>
          <p:spPr>
            <a:xfrm>
              <a:off x="59804" y="2963808"/>
              <a:ext cx="7841099" cy="7902332"/>
            </a:xfrm>
            <a:prstGeom prst="rect">
              <a:avLst/>
            </a:prstGeom>
            <a:noFill/>
            <a:ln>
              <a:noFill/>
            </a:ln>
          </p:spPr>
          <p:txBody>
            <a:bodyPr spcFirstLastPara="1" wrap="square" lIns="0" tIns="0" rIns="0" bIns="0" anchor="t" anchorCtr="0">
              <a:spAutoFit/>
            </a:bodyPr>
            <a:lstStyle/>
            <a:p>
              <a:pPr marL="457200" lvl="0" indent="-457200">
                <a:lnSpc>
                  <a:spcPct val="165517"/>
                </a:lnSpc>
                <a:buClr>
                  <a:srgbClr val="222222"/>
                </a:buClr>
                <a:buSzPts val="2900"/>
                <a:buFont typeface="Arial"/>
                <a:buChar char="•"/>
              </a:pPr>
              <a:r>
                <a:rPr lang="da-DK" sz="2900" dirty="0" smtClean="0">
                  <a:solidFill>
                    <a:srgbClr val="222222"/>
                  </a:solidFill>
                </a:rPr>
                <a:t>Hvilke </a:t>
              </a:r>
              <a:r>
                <a:rPr lang="da-DK" sz="2900" dirty="0">
                  <a:solidFill>
                    <a:srgbClr val="222222"/>
                  </a:solidFill>
                </a:rPr>
                <a:t>emner knyttet til kulturel intelligens kan vi undervise i gennem en DB?</a:t>
              </a:r>
            </a:p>
            <a:p>
              <a:pPr marL="457200" lvl="0" indent="-457200">
                <a:lnSpc>
                  <a:spcPct val="165517"/>
                </a:lnSpc>
                <a:buClr>
                  <a:srgbClr val="222222"/>
                </a:buClr>
                <a:buSzPts val="2900"/>
                <a:buFont typeface="Arial"/>
                <a:buChar char="•"/>
              </a:pPr>
              <a:r>
                <a:rPr lang="da-DK" sz="2900" dirty="0">
                  <a:solidFill>
                    <a:srgbClr val="222222"/>
                  </a:solidFill>
                </a:rPr>
                <a:t>Hvilke udfordringer kan vi komme i tanke om?</a:t>
              </a:r>
            </a:p>
            <a:p>
              <a:pPr marL="457200" lvl="0" indent="-457200">
                <a:lnSpc>
                  <a:spcPct val="165517"/>
                </a:lnSpc>
                <a:buClr>
                  <a:srgbClr val="222222"/>
                </a:buClr>
                <a:buSzPts val="2900"/>
                <a:buFont typeface="Arial"/>
                <a:buChar char="•"/>
              </a:pPr>
              <a:r>
                <a:rPr lang="da-DK" sz="2900" dirty="0">
                  <a:solidFill>
                    <a:srgbClr val="222222"/>
                  </a:solidFill>
                </a:rPr>
                <a:t>Prøv at forestille dig en DB, der sigter mod at tackle stereotyper</a:t>
              </a:r>
            </a:p>
            <a:p>
              <a:pPr marL="457200" lvl="0" indent="-457200">
                <a:lnSpc>
                  <a:spcPct val="165517"/>
                </a:lnSpc>
                <a:buClr>
                  <a:srgbClr val="222222"/>
                </a:buClr>
                <a:buSzPts val="2900"/>
                <a:buFont typeface="Arial"/>
                <a:buChar char="•"/>
              </a:pPr>
              <a:r>
                <a:rPr lang="da-DK" sz="2900" dirty="0">
                  <a:solidFill>
                    <a:srgbClr val="222222"/>
                  </a:solidFill>
                </a:rPr>
                <a:t>Hvilket indhold vil det indeholde? </a:t>
              </a:r>
              <a:endParaRPr sz="2900" dirty="0">
                <a:solidFill>
                  <a:srgbClr val="222222"/>
                </a:solidFill>
                <a:latin typeface="Arial"/>
                <a:ea typeface="Arial"/>
                <a:cs typeface="Arial"/>
                <a:sym typeface="Arial"/>
              </a:endParaRPr>
            </a:p>
          </p:txBody>
        </p:sp>
        <p:sp>
          <p:nvSpPr>
            <p:cNvPr id="189" name="Google Shape;189;p8"/>
            <p:cNvSpPr txBox="1"/>
            <p:nvPr/>
          </p:nvSpPr>
          <p:spPr>
            <a:xfrm>
              <a:off x="-288959" y="4231070"/>
              <a:ext cx="7841073" cy="777050"/>
            </a:xfrm>
            <a:prstGeom prst="rect">
              <a:avLst/>
            </a:prstGeom>
            <a:noFill/>
            <a:ln>
              <a:noFill/>
            </a:ln>
          </p:spPr>
          <p:txBody>
            <a:bodyPr spcFirstLastPara="1" wrap="square" lIns="0" tIns="0" rIns="0" bIns="0" anchor="t" anchorCtr="0">
              <a:spAutoFit/>
            </a:bodyPr>
            <a:lstStyle/>
            <a:p>
              <a:pPr marL="0" marR="0" lvl="0" indent="0" algn="l" rtl="0">
                <a:lnSpc>
                  <a:spcPct val="170000"/>
                </a:lnSpc>
                <a:spcBef>
                  <a:spcPts val="0"/>
                </a:spcBef>
                <a:spcAft>
                  <a:spcPts val="0"/>
                </a:spcAft>
                <a:buNone/>
              </a:pPr>
              <a:endParaRPr sz="2900">
                <a:solidFill>
                  <a:srgbClr val="222222"/>
                </a:solidFill>
                <a:latin typeface="Arial"/>
                <a:ea typeface="Arial"/>
                <a:cs typeface="Arial"/>
                <a:sym typeface="Arial"/>
              </a:endParaRPr>
            </a:p>
          </p:txBody>
        </p:sp>
        <p:sp>
          <p:nvSpPr>
            <p:cNvPr id="190" name="Google Shape;190;p8"/>
            <p:cNvSpPr/>
            <p:nvPr/>
          </p:nvSpPr>
          <p:spPr>
            <a:xfrm>
              <a:off x="0" y="2129367"/>
              <a:ext cx="7841073" cy="110067"/>
            </a:xfrm>
            <a:prstGeom prst="rect">
              <a:avLst/>
            </a:prstGeom>
            <a:solidFill>
              <a:srgbClr val="FFE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1" name="Google Shape;191;p8"/>
          <p:cNvPicPr preferRelativeResize="0"/>
          <p:nvPr/>
        </p:nvPicPr>
        <p:blipFill rotWithShape="1">
          <a:blip r:embed="rId5">
            <a:alphaModFix/>
          </a:blip>
          <a:srcRect/>
          <a:stretch/>
        </p:blipFill>
        <p:spPr>
          <a:xfrm rot="9155200">
            <a:off x="-2849373" y="-976292"/>
            <a:ext cx="8594829" cy="3266035"/>
          </a:xfrm>
          <a:prstGeom prst="rect">
            <a:avLst/>
          </a:prstGeom>
          <a:noFill/>
          <a:ln>
            <a:noFill/>
          </a:ln>
        </p:spPr>
      </p:pic>
      <p:pic>
        <p:nvPicPr>
          <p:cNvPr id="192" name="Google Shape;192;p8" descr="A picture containing drawing&#10;&#10;Description automatically generated"/>
          <p:cNvPicPr preferRelativeResize="0"/>
          <p:nvPr/>
        </p:nvPicPr>
        <p:blipFill rotWithShape="1">
          <a:blip r:embed="rId6">
            <a:alphaModFix/>
          </a:blip>
          <a:srcRect/>
          <a:stretch/>
        </p:blipFill>
        <p:spPr>
          <a:xfrm>
            <a:off x="228600" y="9410700"/>
            <a:ext cx="1593850" cy="454458"/>
          </a:xfrm>
          <a:prstGeom prst="rect">
            <a:avLst/>
          </a:prstGeom>
          <a:noFill/>
          <a:ln>
            <a:noFill/>
          </a:ln>
        </p:spPr>
      </p:pic>
      <p:pic>
        <p:nvPicPr>
          <p:cNvPr id="193" name="Google Shape;193;p8" descr="A close up of a logo&#10;&#10;Description automatically generated"/>
          <p:cNvPicPr preferRelativeResize="0"/>
          <p:nvPr/>
        </p:nvPicPr>
        <p:blipFill rotWithShape="1">
          <a:blip r:embed="rId7">
            <a:alphaModFix/>
          </a:blip>
          <a:srcRect/>
          <a:stretch/>
        </p:blipFill>
        <p:spPr>
          <a:xfrm>
            <a:off x="15878573" y="419100"/>
            <a:ext cx="2165350" cy="773846"/>
          </a:xfrm>
          <a:prstGeom prst="rect">
            <a:avLst/>
          </a:prstGeom>
          <a:noFill/>
          <a:ln>
            <a:noFill/>
          </a:ln>
        </p:spPr>
      </p:pic>
      <p:pic>
        <p:nvPicPr>
          <p:cNvPr id="194" name="Google Shape;194;p8"/>
          <p:cNvPicPr preferRelativeResize="0"/>
          <p:nvPr/>
        </p:nvPicPr>
        <p:blipFill rotWithShape="1">
          <a:blip r:embed="rId8">
            <a:alphaModFix/>
          </a:blip>
          <a:srcRect/>
          <a:stretch/>
        </p:blipFill>
        <p:spPr>
          <a:xfrm>
            <a:off x="10142810" y="1758743"/>
            <a:ext cx="7116490" cy="50223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p:cNvPicPr preferRelativeResize="0"/>
          <p:nvPr/>
        </p:nvPicPr>
        <p:blipFill rotWithShape="1">
          <a:blip r:embed="rId3">
            <a:alphaModFix/>
          </a:blip>
          <a:srcRect/>
          <a:stretch/>
        </p:blipFill>
        <p:spPr>
          <a:xfrm rot="8786121">
            <a:off x="-3910051" y="-638849"/>
            <a:ext cx="9753141" cy="5803119"/>
          </a:xfrm>
          <a:prstGeom prst="rect">
            <a:avLst/>
          </a:prstGeom>
          <a:noFill/>
          <a:ln>
            <a:noFill/>
          </a:ln>
        </p:spPr>
      </p:pic>
      <p:sp>
        <p:nvSpPr>
          <p:cNvPr id="200" name="Google Shape;200;p9"/>
          <p:cNvSpPr/>
          <p:nvPr/>
        </p:nvSpPr>
        <p:spPr>
          <a:xfrm>
            <a:off x="4495800" y="2262752"/>
            <a:ext cx="9144000" cy="5189072"/>
          </a:xfrm>
          <a:prstGeom prst="rect">
            <a:avLst/>
          </a:prstGeom>
          <a:noFill/>
          <a:ln>
            <a:noFill/>
          </a:ln>
        </p:spPr>
        <p:txBody>
          <a:bodyPr spcFirstLastPara="1" wrap="square" lIns="91425" tIns="45700" rIns="91425" bIns="45700" anchor="t" anchorCtr="0">
            <a:spAutoFit/>
          </a:bodyPr>
          <a:lstStyle/>
          <a:p>
            <a:pPr marL="0" marR="0" lvl="0" indent="0" algn="ctr" rtl="0">
              <a:lnSpc>
                <a:spcPct val="114583"/>
              </a:lnSpc>
              <a:spcBef>
                <a:spcPts val="0"/>
              </a:spcBef>
              <a:spcAft>
                <a:spcPts val="0"/>
              </a:spcAft>
              <a:buNone/>
            </a:pPr>
            <a:r>
              <a:rPr lang="en-IE" sz="9600" dirty="0" err="1" smtClean="0">
                <a:solidFill>
                  <a:srgbClr val="FF2870"/>
                </a:solidFill>
                <a:latin typeface="Arial"/>
                <a:ea typeface="Arial"/>
                <a:cs typeface="Arial"/>
                <a:sym typeface="Arial"/>
              </a:rPr>
              <a:t>Hvordan</a:t>
            </a:r>
            <a:r>
              <a:rPr lang="en-IE" sz="9600" dirty="0" smtClean="0">
                <a:solidFill>
                  <a:srgbClr val="FF2870"/>
                </a:solidFill>
                <a:latin typeface="Arial"/>
                <a:ea typeface="Arial"/>
                <a:cs typeface="Arial"/>
                <a:sym typeface="Arial"/>
              </a:rPr>
              <a:t> laver man et </a:t>
            </a:r>
            <a:r>
              <a:rPr lang="en-IE" sz="9600" dirty="0" err="1" smtClean="0">
                <a:solidFill>
                  <a:srgbClr val="FF2870"/>
                </a:solidFill>
                <a:latin typeface="Arial"/>
                <a:ea typeface="Arial"/>
                <a:cs typeface="Arial"/>
                <a:sym typeface="Arial"/>
              </a:rPr>
              <a:t>Digitalt</a:t>
            </a:r>
            <a:r>
              <a:rPr lang="en-IE" sz="9600" dirty="0" smtClean="0">
                <a:solidFill>
                  <a:srgbClr val="FF2870"/>
                </a:solidFill>
                <a:latin typeface="Arial"/>
                <a:ea typeface="Arial"/>
                <a:cs typeface="Arial"/>
                <a:sym typeface="Arial"/>
              </a:rPr>
              <a:t> </a:t>
            </a:r>
            <a:r>
              <a:rPr lang="en-IE" sz="9600" dirty="0" err="1" smtClean="0">
                <a:solidFill>
                  <a:srgbClr val="FF2870"/>
                </a:solidFill>
                <a:latin typeface="Arial"/>
                <a:ea typeface="Arial"/>
                <a:cs typeface="Arial"/>
                <a:sym typeface="Arial"/>
              </a:rPr>
              <a:t>Udbrud</a:t>
            </a:r>
            <a:r>
              <a:rPr lang="en-IE" sz="9600" dirty="0" smtClean="0">
                <a:solidFill>
                  <a:srgbClr val="FF2870"/>
                </a:solidFill>
                <a:latin typeface="Arial"/>
                <a:ea typeface="Arial"/>
                <a:cs typeface="Arial"/>
                <a:sym typeface="Arial"/>
              </a:rPr>
              <a:t>?</a:t>
            </a:r>
            <a:endParaRPr sz="9600" dirty="0">
              <a:solidFill>
                <a:srgbClr val="FF2870"/>
              </a:solidFill>
              <a:latin typeface="Arial"/>
              <a:ea typeface="Arial"/>
              <a:cs typeface="Arial"/>
              <a:sym typeface="Arial"/>
            </a:endParaRPr>
          </a:p>
        </p:txBody>
      </p:sp>
      <p:pic>
        <p:nvPicPr>
          <p:cNvPr id="201" name="Google Shape;201;p9"/>
          <p:cNvPicPr preferRelativeResize="0"/>
          <p:nvPr/>
        </p:nvPicPr>
        <p:blipFill rotWithShape="1">
          <a:blip r:embed="rId4">
            <a:alphaModFix/>
          </a:blip>
          <a:srcRect/>
          <a:stretch/>
        </p:blipFill>
        <p:spPr>
          <a:xfrm rot="-1835334">
            <a:off x="10068144" y="7027181"/>
            <a:ext cx="11604014" cy="4409525"/>
          </a:xfrm>
          <a:prstGeom prst="rect">
            <a:avLst/>
          </a:prstGeom>
          <a:noFill/>
          <a:ln>
            <a:noFill/>
          </a:ln>
        </p:spPr>
      </p:pic>
      <p:pic>
        <p:nvPicPr>
          <p:cNvPr id="202" name="Google Shape;202;p9"/>
          <p:cNvPicPr preferRelativeResize="0"/>
          <p:nvPr/>
        </p:nvPicPr>
        <p:blipFill rotWithShape="1">
          <a:blip r:embed="rId5">
            <a:alphaModFix/>
          </a:blip>
          <a:srcRect/>
          <a:stretch/>
        </p:blipFill>
        <p:spPr>
          <a:xfrm rot="10800000">
            <a:off x="16663197" y="5990910"/>
            <a:ext cx="596103" cy="59610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642</Words>
  <Application>Microsoft Office PowerPoint</Application>
  <PresentationFormat>Brugerdefineret</PresentationFormat>
  <Paragraphs>80</Paragraphs>
  <Slides>13</Slides>
  <Notes>13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13</vt:i4>
      </vt:variant>
    </vt:vector>
  </HeadingPairs>
  <TitlesOfParts>
    <vt:vector size="16" baseType="lpstr">
      <vt:lpstr>Arial</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cp:lastModifiedBy>pot-grundhold</cp:lastModifiedBy>
  <cp:revision>2</cp:revision>
  <dcterms:created xsi:type="dcterms:W3CDTF">2006-08-16T00:00:00Z</dcterms:created>
  <dcterms:modified xsi:type="dcterms:W3CDTF">2022-02-01T16:27:30Z</dcterms:modified>
</cp:coreProperties>
</file>