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p:sldMasterIdLst>
    <p:sldMasterId id="2147483648" r:id="rId1"/>
  </p:sldMasterIdLst>
  <p:notesMasterIdLst>
    <p:notesMasterId r:id="rId14"/>
  </p:notesMasterIdLst>
  <p:sldIdLst>
    <p:sldId id="256" r:id="rId2"/>
    <p:sldId id="267" r:id="rId3"/>
    <p:sldId id="285" r:id="rId4"/>
    <p:sldId id="284" r:id="rId5"/>
    <p:sldId id="276" r:id="rId6"/>
    <p:sldId id="286" r:id="rId7"/>
    <p:sldId id="280" r:id="rId8"/>
    <p:sldId id="258" r:id="rId9"/>
    <p:sldId id="281" r:id="rId10"/>
    <p:sldId id="269" r:id="rId11"/>
    <p:sldId id="282" r:id="rId12"/>
    <p:sldId id="266" r:id="rId13"/>
  </p:sldIdLst>
  <p:sldSz cx="18288000" cy="10287000"/>
  <p:notesSz cx="6858000" cy="9144000"/>
  <p:embeddedFontLst>
    <p:embeddedFont>
      <p:font typeface="Calibri"/>
      <p:regular r:id="rId15"/>
      <p:bold r:id="rId16"/>
      <p:italic r:id="rId17"/>
      <p:boldItalic r:id="rId18"/>
    </p:embeddedFont>
    <p:embeddedFont>
      <p:font typeface="Glacial Indifference Bold"/>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13A89E"/>
    <a:srgbClr val="00ACEB"/>
    <a:srgbClr val="85CCCD"/>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389" autoAdjust="0"/>
    <p:restoredTop sz="94626" autoAdjust="0"/>
  </p:normalViewPr>
  <p:slideViewPr>
    <p:cSldViewPr>
      <p:cViewPr varScale="1">
        <p:scale>
          <a:sx n="59" d="100"/>
          <a:sy n="59" d="100"/>
        </p:scale>
        <p:origin x="-1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font" Target="fonts/font6.fntdata"/><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DC8CF-8AC3-844E-8802-EC0498E6A8BE}" type="datetimeFigureOut">
              <a:rPr lang="es-ES_tradnl" smtClean="0"/>
              <a:pPr/>
              <a:t>01/02/21</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3991E-2DB9-8441-882A-D1065C5A5976}" type="slidenum">
              <a:rPr lang="es-ES_tradnl" smtClean="0"/>
              <a:pPr/>
              <a:t>‹nr.›</a:t>
            </a:fld>
            <a:endParaRPr lang="es-ES_trad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95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01/02/21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01/02/21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01/02/21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01/02/21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emf"/><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86121">
            <a:off x="-4009500" y="-645152"/>
            <a:ext cx="9753141" cy="5803119"/>
          </a:xfrm>
          <a:prstGeom prst="rect">
            <a:avLst/>
          </a:prstGeom>
          <a:noFill/>
        </p:spPr>
      </p:pic>
      <p:sp>
        <p:nvSpPr>
          <p:cNvPr id="5" name="TextBox 5"/>
          <p:cNvSpPr txBox="1"/>
          <p:nvPr/>
        </p:nvSpPr>
        <p:spPr>
          <a:xfrm>
            <a:off x="10134600" y="4000499"/>
            <a:ext cx="7924800" cy="4278949"/>
          </a:xfrm>
          <a:prstGeom prst="rect">
            <a:avLst/>
          </a:prstGeom>
        </p:spPr>
        <p:txBody>
          <a:bodyPr wrap="square" lIns="0" tIns="0" rIns="0" bIns="0" rtlCol="0" anchor="t">
            <a:spAutoFit/>
          </a:bodyPr>
          <a:lstStyle/>
          <a:p>
            <a:pPr>
              <a:lnSpc>
                <a:spcPts val="11000"/>
              </a:lnSpc>
            </a:pPr>
            <a:r>
              <a:rPr lang="en-US" sz="11000" spc="275" dirty="0" smtClean="0">
                <a:solidFill>
                  <a:srgbClr val="13A89E"/>
                </a:solidFill>
                <a:latin typeface="Glacial Indifference Bold"/>
              </a:rPr>
              <a:t>Cultural Bias &amp; Intolerance</a:t>
            </a:r>
            <a:endParaRPr lang="en-US" sz="11000" spc="275" dirty="0">
              <a:solidFill>
                <a:srgbClr val="13A89E"/>
              </a:solidFill>
              <a:latin typeface="Glacial Indifference Bold"/>
            </a:endParaRPr>
          </a:p>
        </p:txBody>
      </p:sp>
      <p:pic>
        <p:nvPicPr>
          <p:cNvPr id="4" name="Picture 3" descr="A picture containing food,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2207742-D131-514F-B103-A6D93C1E5A60}"/>
              </a:ext>
            </a:extLst>
          </p:cNvPr>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43000" y="1768946"/>
            <a:ext cx="8737090" cy="7284392"/>
          </a:xfrm>
          <a:prstGeom prst="rect">
            <a:avLst/>
          </a:prstGeom>
        </p:spPr>
      </p:pic>
      <p:pic>
        <p:nvPicPr>
          <p:cNvPr id="7" name="Pictur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37A1D6E-9769-464E-9B91-C7DD21FF5894}"/>
              </a:ext>
            </a:extLst>
          </p:cNvPr>
          <p:cNvPicPr>
            <a:picLocks noChangeAspect="1"/>
          </p:cNvPicPr>
          <p:nvPr/>
        </p:nvPicPr>
        <p:blipFill>
          <a:blip r:embed="rId2"/>
          <a:srcRect/>
          <a:stretch>
            <a:fillRect/>
          </a:stretch>
        </p:blipFill>
        <p:spPr>
          <a:xfrm rot="8786121">
            <a:off x="-4009501" y="-645153"/>
            <a:ext cx="9753141" cy="580311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3886199" y="1257300"/>
            <a:ext cx="13106402" cy="1094076"/>
            <a:chOff x="-210249" y="90007"/>
            <a:chExt cx="9886204" cy="1458767"/>
          </a:xfrm>
        </p:grpSpPr>
        <p:sp>
          <p:nvSpPr>
            <p:cNvPr id="8" name="TextBox 8"/>
            <p:cNvSpPr txBox="1"/>
            <p:nvPr/>
          </p:nvSpPr>
          <p:spPr>
            <a:xfrm>
              <a:off x="-210249" y="90007"/>
              <a:ext cx="9828725" cy="768301"/>
            </a:xfrm>
            <a:prstGeom prst="rect">
              <a:avLst/>
            </a:prstGeom>
          </p:spPr>
          <p:txBody>
            <a:bodyPr lIns="0" tIns="0" rIns="0" bIns="0" rtlCol="0" anchor="t">
              <a:spAutoFit/>
            </a:bodyPr>
            <a:lstStyle/>
            <a:p>
              <a:pPr>
                <a:lnSpc>
                  <a:spcPts val="3959"/>
                </a:lnSpc>
              </a:pPr>
              <a:r>
                <a:rPr lang="en-US" sz="5800" spc="89" dirty="0" smtClean="0">
                  <a:solidFill>
                    <a:srgbClr val="FF2870"/>
                  </a:solidFill>
                  <a:latin typeface="Glacial Indifference Bold"/>
                </a:rPr>
                <a:t>SELF - STIGMATIZATION </a:t>
              </a:r>
              <a:endParaRPr lang="en-US" sz="5800" spc="89" dirty="0">
                <a:solidFill>
                  <a:srgbClr val="FF2870"/>
                </a:solidFill>
                <a:latin typeface="Glacial Indifference Bold"/>
              </a:endParaRPr>
            </a:p>
          </p:txBody>
        </p:sp>
        <p:sp>
          <p:nvSpPr>
            <p:cNvPr id="11" name="AutoShape 11"/>
            <p:cNvSpPr/>
            <p:nvPr/>
          </p:nvSpPr>
          <p:spPr>
            <a:xfrm>
              <a:off x="-152770" y="1410806"/>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852930" y="2781300"/>
            <a:ext cx="13024100" cy="50385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Self-stigmatization refers to doubts regarding one’s own competence. There are two primary reasons to expect self-stigmatization. </a:t>
            </a:r>
          </a:p>
          <a:p>
            <a:pPr marL="0" indent="0">
              <a:buNone/>
            </a:pPr>
            <a:r>
              <a:rPr lang="en-GB" dirty="0" smtClean="0"/>
              <a:t>The first relates to assumptions. If a woman knows that they base her selection on her gender rather than her qualifications, she may be less confident about her qualifications than she would be if merit were the only plausible reason for her selection. </a:t>
            </a:r>
          </a:p>
          <a:p>
            <a:pPr marL="0" indent="0">
              <a:buNone/>
            </a:pPr>
            <a:r>
              <a:rPr lang="en-GB" dirty="0" smtClean="0"/>
              <a:t>Receiving help may also lead to self-stigmatization because it can have self-threatening implications. The need of help implies incompetence.</a:t>
            </a:r>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3474148"/>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3886200" y="800100"/>
            <a:ext cx="13106402" cy="1094076"/>
            <a:chOff x="-210249" y="90007"/>
            <a:chExt cx="9886204" cy="1458767"/>
          </a:xfrm>
        </p:grpSpPr>
        <p:sp>
          <p:nvSpPr>
            <p:cNvPr id="8" name="TextBox 8"/>
            <p:cNvSpPr txBox="1"/>
            <p:nvPr/>
          </p:nvSpPr>
          <p:spPr>
            <a:xfrm>
              <a:off x="-210249" y="90007"/>
              <a:ext cx="9828725" cy="768301"/>
            </a:xfrm>
            <a:prstGeom prst="rect">
              <a:avLst/>
            </a:prstGeom>
          </p:spPr>
          <p:txBody>
            <a:bodyPr lIns="0" tIns="0" rIns="0" bIns="0" rtlCol="0" anchor="t">
              <a:spAutoFit/>
            </a:bodyPr>
            <a:lstStyle/>
            <a:p>
              <a:pPr>
                <a:lnSpc>
                  <a:spcPts val="3959"/>
                </a:lnSpc>
              </a:pPr>
              <a:r>
                <a:rPr lang="en-US" sz="5800" spc="89" dirty="0" smtClean="0">
                  <a:solidFill>
                    <a:srgbClr val="FF2870"/>
                  </a:solidFill>
                  <a:latin typeface="Glacial Indifference Bold"/>
                </a:rPr>
                <a:t>THREATS OF STIGMATIZATION</a:t>
              </a:r>
              <a:endParaRPr lang="en-US" sz="5800" spc="89" dirty="0">
                <a:solidFill>
                  <a:srgbClr val="FF2870"/>
                </a:solidFill>
                <a:latin typeface="Glacial Indifference Bold"/>
              </a:endParaRPr>
            </a:p>
          </p:txBody>
        </p:sp>
        <p:sp>
          <p:nvSpPr>
            <p:cNvPr id="11" name="AutoShape 11"/>
            <p:cNvSpPr/>
            <p:nvPr/>
          </p:nvSpPr>
          <p:spPr>
            <a:xfrm>
              <a:off x="-152770" y="1410806"/>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2514600" y="2324100"/>
            <a:ext cx="13258800" cy="54957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Several threats of stigmatization and discrimination will persist for as long as there are differences, and these differences need not have a genetic basis. Although historical examples, such as the racial hygiene ideology of the Nazi period, have an indirect role in supporting the public perceptions that there is a necessary relationship between genetic information and stigmatization.</a:t>
            </a:r>
          </a:p>
          <a:p>
            <a:pPr marL="0" indent="0">
              <a:buNone/>
            </a:pPr>
            <a:endParaRPr lang="en-GB" dirty="0" smtClean="0"/>
          </a:p>
          <a:p>
            <a:pPr marL="0" indent="0">
              <a:buNone/>
            </a:pPr>
            <a:r>
              <a:rPr lang="en-GB" dirty="0" smtClean="0"/>
              <a:t>The idea of releasing society from the burden of hereditary diseases lent an unquestionably negative value to certain genetic differences.</a:t>
            </a:r>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3474148"/>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049447">
            <a:off x="11939434" y="5818666"/>
            <a:ext cx="8926640" cy="6025482"/>
          </a:xfrm>
          <a:prstGeom prst="rect">
            <a:avLst/>
          </a:prstGeom>
        </p:spPr>
      </p:pic>
      <p:pic>
        <p:nvPicPr>
          <p:cNvPr id="13" name="Picture 13"/>
          <p:cNvPicPr>
            <a:picLocks noChangeAspect="1"/>
          </p:cNvPicPr>
          <p:nvPr/>
        </p:nvPicPr>
        <p:blipFill>
          <a:blip r:embed="rId3"/>
          <a:srcRect/>
          <a:stretch>
            <a:fillRect/>
          </a:stretch>
        </p:blipFill>
        <p:spPr>
          <a:xfrm rot="9058896">
            <a:off x="-3837354" y="-2137071"/>
            <a:ext cx="5987024" cy="4550138"/>
          </a:xfrm>
          <a:prstGeom prst="rect">
            <a:avLst/>
          </a:prstGeom>
        </p:spPr>
      </p:pic>
      <p:pic>
        <p:nvPicPr>
          <p:cNvPr id="16" name="Picture 1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743E12B-6CE6-6F47-8743-E2A3386036CC}"/>
              </a:ext>
            </a:extLst>
          </p:cNvPr>
          <p:cNvPicPr>
            <a:picLocks noChangeAspect="1"/>
          </p:cNvPicPr>
          <p:nvPr/>
        </p:nvPicPr>
        <p:blipFill>
          <a:blip r:embed="rId4"/>
          <a:stretch>
            <a:fillRect/>
          </a:stretch>
        </p:blipFill>
        <p:spPr>
          <a:xfrm>
            <a:off x="99079" y="7786323"/>
            <a:ext cx="7660504" cy="2193357"/>
          </a:xfrm>
          <a:prstGeom prst="rect">
            <a:avLst/>
          </a:prstGeom>
        </p:spPr>
      </p:pic>
      <p:sp>
        <p:nvSpPr>
          <p:cNvPr id="17" name="TextBox 1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0883682-BCFB-7A41-92D9-063EC042830F}"/>
              </a:ext>
            </a:extLst>
          </p:cNvPr>
          <p:cNvSpPr txBox="1"/>
          <p:nvPr/>
        </p:nvSpPr>
        <p:spPr>
          <a:xfrm>
            <a:off x="7543365" y="8021226"/>
            <a:ext cx="5390687" cy="1969770"/>
          </a:xfrm>
          <a:prstGeom prst="rect">
            <a:avLst/>
          </a:prstGeom>
          <a:noFill/>
        </p:spPr>
        <p:txBody>
          <a:bodyPr wrap="square" rtlCol="0">
            <a:spAutoFit/>
          </a:bodyPr>
          <a:lstStyle/>
          <a:p>
            <a:r>
              <a:rPr lang="en-IE" sz="1600" dirty="0">
                <a:latin typeface="Arial" panose="020B060402020202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r>
              <a:rPr lang="en-US" sz="1600" spc="145" dirty="0">
                <a:solidFill>
                  <a:srgbClr val="222222"/>
                </a:solidFill>
                <a:latin typeface="Arial" panose="020B0604020202020204" pitchFamily="34" charset="0"/>
                <a:cs typeface="Arial" panose="020B0604020202020204" pitchFamily="34" charset="0"/>
              </a:rPr>
              <a:t>2020-1-DK01-KA205-074945</a:t>
            </a:r>
          </a:p>
          <a:p>
            <a:endParaRPr lang="en-US" sz="1000" dirty="0">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7DF986A-CB3F-A341-BB5B-2D3EDDF46115}"/>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61110" y="5439410"/>
            <a:ext cx="4111256" cy="1524000"/>
          </a:xfrm>
          <a:prstGeom prst="rect">
            <a:avLst/>
          </a:prstGeom>
        </p:spPr>
      </p:pic>
      <p:pic>
        <p:nvPicPr>
          <p:cNvPr id="18" name="Picture 17"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47592D-7938-4046-ACF6-F84633BC3195}"/>
              </a:ext>
            </a:extLst>
          </p:cNvPr>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766145" y="1949497"/>
            <a:ext cx="3784600" cy="2667000"/>
          </a:xfrm>
          <a:prstGeom prst="rect">
            <a:avLst/>
          </a:prstGeom>
        </p:spPr>
      </p:pic>
      <p:pic>
        <p:nvPicPr>
          <p:cNvPr id="20" name="Picture 19" descr="A close up of a sign&#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8179347-CE60-DA43-9210-4FA879940E26}"/>
              </a:ext>
            </a:extLst>
          </p:cNvPr>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47726" y="1613144"/>
            <a:ext cx="1615565" cy="2900232"/>
          </a:xfrm>
          <a:prstGeom prst="rect">
            <a:avLst/>
          </a:prstGeom>
        </p:spPr>
      </p:pic>
      <p:pic>
        <p:nvPicPr>
          <p:cNvPr id="22" name="Picture 21" descr="A close up of a sign&#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3B9BE33-1225-C14F-A052-8C1B09567FC9}"/>
              </a:ext>
            </a:extLst>
          </p:cNvPr>
          <p:cNvPicPr>
            <a:picLocks noChangeAspect="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288744" y="5836262"/>
            <a:ext cx="3517900" cy="914400"/>
          </a:xfrm>
          <a:prstGeom prst="rect">
            <a:avLst/>
          </a:prstGeom>
        </p:spPr>
      </p:pic>
      <p:pic>
        <p:nvPicPr>
          <p:cNvPr id="24" name="Picture 23" descr="A picture containing food,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BFB75C4-1381-1940-985B-0155EBA4A550}"/>
              </a:ext>
            </a:extLst>
          </p:cNvPr>
          <p:cNvPicPr>
            <a:picLocks noChangeAspect="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050792" y="876300"/>
            <a:ext cx="6962945" cy="5805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DISCRIMINATION</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143000" y="2813868"/>
            <a:ext cx="14782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GB" sz="3600" dirty="0" smtClean="0"/>
              <a:t>	</a:t>
            </a:r>
            <a:r>
              <a:rPr lang="en-GB" sz="3600" b="1" dirty="0" smtClean="0"/>
              <a:t>Discrimination </a:t>
            </a:r>
            <a:r>
              <a:rPr lang="en-GB" sz="3600" dirty="0" smtClean="0"/>
              <a:t>occurs when people are treated less favourably than other people are in a comparable situation, only because they belong, or are perceived to belong to a certain group or category of people. The discrimination can be because of their age, disability, ethnicity, origin, political belief, race, religion, sex or gender, sexual orientation, language, culture or many other grounds. </a:t>
            </a:r>
          </a:p>
          <a:p>
            <a:pPr>
              <a:buNone/>
            </a:pPr>
            <a:r>
              <a:rPr lang="en-GB" sz="3600" dirty="0" smtClean="0"/>
              <a:t>	Discrimination is often the result of prejudices people hold. It makes people powerless, impedes them from becoming active citizens, restricts them from developing their skills, from accessing work, education or accommodation.</a:t>
            </a:r>
          </a:p>
          <a:p>
            <a:pPr>
              <a:spcBef>
                <a:spcPts val="0"/>
              </a:spcBef>
              <a:buNone/>
            </a:pPr>
            <a:endParaRPr lang="en-US" sz="3600" dirty="0" smtClean="0"/>
          </a:p>
          <a:p>
            <a:pPr>
              <a:spcBef>
                <a:spcPts val="0"/>
              </a:spcBef>
              <a:buNone/>
            </a:pPr>
            <a:r>
              <a:rPr lang="en-US" sz="3600" dirty="0" smtClean="0"/>
              <a:t>	</a:t>
            </a:r>
          </a:p>
          <a:p>
            <a:pPr marL="0" indent="0">
              <a:buNone/>
            </a:pPr>
            <a:endParaRPr lang="fr-FR" sz="3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2843317"/>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4164932" y="1218370"/>
            <a:ext cx="13030200" cy="1099662"/>
            <a:chOff x="0" y="38100"/>
            <a:chExt cx="9828725" cy="1466215"/>
          </a:xfrm>
        </p:grpSpPr>
        <p:sp>
          <p:nvSpPr>
            <p:cNvPr id="8" name="TextBox 8"/>
            <p:cNvSpPr txBox="1"/>
            <p:nvPr/>
          </p:nvSpPr>
          <p:spPr>
            <a:xfrm>
              <a:off x="0" y="38100"/>
              <a:ext cx="9828725" cy="792239"/>
            </a:xfrm>
            <a:prstGeom prst="rect">
              <a:avLst/>
            </a:prstGeom>
          </p:spPr>
          <p:txBody>
            <a:bodyPr lIns="0" tIns="0" rIns="0" bIns="0" rtlCol="0" anchor="t">
              <a:spAutoFit/>
            </a:bodyPr>
            <a:lstStyle/>
            <a:p>
              <a:pPr>
                <a:lnSpc>
                  <a:spcPts val="3959"/>
                </a:lnSpc>
              </a:pPr>
              <a:r>
                <a:rPr lang="en-US" sz="6500" spc="89" dirty="0" smtClean="0">
                  <a:solidFill>
                    <a:srgbClr val="FF2870"/>
                  </a:solidFill>
                  <a:latin typeface="Glacial Indifference Bold"/>
                </a:rPr>
                <a:t>WORLDWIDE DISCRIMINATION</a:t>
              </a:r>
              <a:endParaRPr lang="en-US" sz="65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143000" y="2813868"/>
            <a:ext cx="14782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3600" dirty="0" smtClean="0"/>
              <a:t>	</a:t>
            </a:r>
            <a:r>
              <a:rPr lang="en-GB" sz="3600" dirty="0" smtClean="0"/>
              <a:t>Discrimination is one of the most common forms of human rights violations and abuse. It affects millions of people every day, and it is one of the most difficult concepts to recognise. </a:t>
            </a:r>
          </a:p>
          <a:p>
            <a:pPr>
              <a:buNone/>
            </a:pPr>
            <a:endParaRPr lang="en-GB" sz="3600" dirty="0" smtClean="0"/>
          </a:p>
          <a:p>
            <a:pPr>
              <a:buNone/>
            </a:pPr>
            <a:r>
              <a:rPr lang="en-GB" sz="3600" dirty="0" smtClean="0"/>
              <a:t>	Discrimination has direct consequences on those people and groups being discriminated against, but it has also indirect and deep consequences on society. A society where discrimination is allowed or tolerated is a society where people are deprived from freely exercising their full potential for themselves.</a:t>
            </a:r>
          </a:p>
          <a:p>
            <a:pPr>
              <a:buNone/>
            </a:pPr>
            <a:endParaRPr lang="da-DK" sz="3600" dirty="0" smtClean="0"/>
          </a:p>
          <a:p>
            <a:pPr>
              <a:buNone/>
            </a:pPr>
            <a:endParaRPr lang="da-DK" sz="3600" dirty="0" smtClean="0"/>
          </a:p>
          <a:p>
            <a:pPr>
              <a:spcBef>
                <a:spcPts val="0"/>
              </a:spcBef>
              <a:buNone/>
            </a:pPr>
            <a:endParaRPr lang="en-US" sz="3600" dirty="0" smtClean="0"/>
          </a:p>
          <a:p>
            <a:pPr>
              <a:spcBef>
                <a:spcPts val="0"/>
              </a:spcBef>
              <a:buNone/>
            </a:pPr>
            <a:r>
              <a:rPr lang="en-US" sz="3600" dirty="0" smtClean="0"/>
              <a:t>	</a:t>
            </a:r>
          </a:p>
          <a:p>
            <a:pPr marL="0" indent="0">
              <a:buNone/>
            </a:pPr>
            <a:endParaRPr lang="fr-FR" sz="3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284331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10" name="Picture 9"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76FB550-EF99-D746-9530-0839D906374C}"/>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431068" y="9410700"/>
            <a:ext cx="1593850" cy="454458"/>
          </a:xfrm>
          <a:prstGeom prst="rect">
            <a:avLst/>
          </a:prstGeom>
        </p:spPr>
      </p:pic>
      <p:sp>
        <p:nvSpPr>
          <p:cNvPr id="13" name="TextBox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2AFAD8B-E214-EE4A-B672-79CF6F38F04E}"/>
              </a:ext>
            </a:extLst>
          </p:cNvPr>
          <p:cNvSpPr txBox="1"/>
          <p:nvPr/>
        </p:nvSpPr>
        <p:spPr>
          <a:xfrm>
            <a:off x="1371600" y="917313"/>
            <a:ext cx="14056473" cy="1094317"/>
          </a:xfrm>
          <a:prstGeom prst="rect">
            <a:avLst/>
          </a:prstGeom>
        </p:spPr>
        <p:txBody>
          <a:bodyPr lIns="0" tIns="0" rIns="0" bIns="0" rtlCol="0" anchor="t">
            <a:spAutoFit/>
          </a:bodyPr>
          <a:lstStyle/>
          <a:p>
            <a:pPr>
              <a:lnSpc>
                <a:spcPts val="8800"/>
              </a:lnSpc>
            </a:pPr>
            <a:r>
              <a:rPr lang="en-US" sz="6000" spc="200" dirty="0" smtClean="0">
                <a:solidFill>
                  <a:srgbClr val="FF2870"/>
                </a:solidFill>
                <a:latin typeface="Glacial Indifference Bold"/>
              </a:rPr>
              <a:t>INDIRECT DISCRIMINATION</a:t>
            </a:r>
            <a:endParaRPr lang="en-US" sz="6000" spc="200" dirty="0">
              <a:solidFill>
                <a:srgbClr val="FF2870"/>
              </a:solidFill>
              <a:latin typeface="Glacial Indifference Bold"/>
            </a:endParaRPr>
          </a:p>
        </p:txBody>
      </p:sp>
      <p:sp>
        <p:nvSpPr>
          <p:cNvPr id="14" name="TextBox 1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AF81174-8676-8843-AD07-066FEAA95750}"/>
              </a:ext>
            </a:extLst>
          </p:cNvPr>
          <p:cNvSpPr txBox="1"/>
          <p:nvPr/>
        </p:nvSpPr>
        <p:spPr>
          <a:xfrm>
            <a:off x="1371600" y="2552700"/>
            <a:ext cx="14782800" cy="4431982"/>
          </a:xfrm>
          <a:prstGeom prst="rect">
            <a:avLst/>
          </a:prstGeom>
        </p:spPr>
        <p:txBody>
          <a:bodyPr wrap="square" lIns="0" tIns="0" rIns="0" bIns="0" rtlCol="0" anchor="t">
            <a:spAutoFit/>
          </a:bodyPr>
          <a:lstStyle/>
          <a:p>
            <a:r>
              <a:rPr lang="en-GB" sz="3200" dirty="0" smtClean="0"/>
              <a:t>Discrimination can be practised in a direct or indirect way. Direct discrimination is characterised by the open intent to discriminate against a person or a group, while Indirect discrimination occurs when an apparently neutral provision, criterion or practice puts representatives of a particular group at a disadvantage compared with others. </a:t>
            </a:r>
          </a:p>
          <a:p>
            <a:endParaRPr lang="en-GB" sz="3200" dirty="0" smtClean="0"/>
          </a:p>
          <a:p>
            <a:endParaRPr lang="en-GB" sz="3200" dirty="0" smtClean="0"/>
          </a:p>
          <a:p>
            <a:r>
              <a:rPr lang="en-GB" sz="3200" dirty="0" smtClean="0"/>
              <a:t>It forbids both direct and indirect discrimination under the human rights instruments; But indirect discrimination is often more pervasive and difficult to prove than direct discrimination.</a:t>
            </a:r>
            <a:endParaRPr lang="en-GB" sz="3200" dirty="0"/>
          </a:p>
        </p:txBody>
      </p:sp>
      <p:pic>
        <p:nvPicPr>
          <p:cNvPr id="17" name="Picture 16"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E7D19E0-2765-DC4A-A6EB-4D6AC1792FC5}"/>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621000" y="497854"/>
            <a:ext cx="2143372" cy="7659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2819400" y="1333500"/>
            <a:ext cx="14325600" cy="832132"/>
            <a:chOff x="-727550" y="394806"/>
            <a:chExt cx="10805850" cy="1109509"/>
          </a:xfrm>
        </p:grpSpPr>
        <p:sp>
          <p:nvSpPr>
            <p:cNvPr id="8" name="TextBox 8"/>
            <p:cNvSpPr txBox="1"/>
            <p:nvPr/>
          </p:nvSpPr>
          <p:spPr>
            <a:xfrm>
              <a:off x="-727550" y="394806"/>
              <a:ext cx="10805850" cy="816177"/>
            </a:xfrm>
            <a:prstGeom prst="rect">
              <a:avLst/>
            </a:prstGeom>
          </p:spPr>
          <p:txBody>
            <a:bodyPr wrap="square" lIns="0" tIns="0" rIns="0" bIns="0" rtlCol="0" anchor="t">
              <a:spAutoFit/>
            </a:bodyPr>
            <a:lstStyle/>
            <a:p>
              <a:pPr>
                <a:lnSpc>
                  <a:spcPts val="3959"/>
                </a:lnSpc>
              </a:pPr>
              <a:r>
                <a:rPr lang="en-US" sz="7200" spc="89" dirty="0" smtClean="0">
                  <a:solidFill>
                    <a:srgbClr val="FF2870"/>
                  </a:solidFill>
                  <a:latin typeface="Glacial Indifference Bold"/>
                </a:rPr>
                <a:t>STRUCTURAL DISCRIMINATION</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981200" y="2705100"/>
            <a:ext cx="144780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smtClean="0"/>
              <a:t>	</a:t>
            </a:r>
            <a:r>
              <a:rPr lang="en-GB" dirty="0" smtClean="0"/>
              <a:t>Structural discrimination refers to the way we organise our society. When the system itself disadvantages certain groups of people. Structural discrimination works through norms, routines, patterns of attitudes and behaviour that create obstacles in achieving real equality or equal opportunities. </a:t>
            </a:r>
          </a:p>
          <a:p>
            <a:pPr>
              <a:buNone/>
            </a:pPr>
            <a:r>
              <a:rPr lang="en-GB" dirty="0" smtClean="0"/>
              <a:t>	</a:t>
            </a:r>
          </a:p>
          <a:p>
            <a:pPr>
              <a:buNone/>
            </a:pPr>
            <a:r>
              <a:rPr lang="en-GB" dirty="0" smtClean="0"/>
              <a:t>	The challenge of structural discrimination is to make it visible, as we often grow up with it being self-evident and unquestioned. The existence of structural discrimination leaves states with the challenge of adopting policies that look not only at the legal framework but at other incentives as well, taking into account patterns of behaviour and how different institutions operate.</a:t>
            </a:r>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7524679"/>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AFFIRMATIVE ACTION</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2209800" y="3009900"/>
            <a:ext cx="13335000" cy="541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GB" dirty="0" smtClean="0"/>
              <a:t>	In some cases, we may apply a positive treatment of people belonging to certain groups as an attempt to ease or redress the harms caused by structural discriminations. </a:t>
            </a:r>
          </a:p>
          <a:p>
            <a:pPr>
              <a:buNone/>
            </a:pPr>
            <a:endParaRPr lang="en-GB" dirty="0" smtClean="0"/>
          </a:p>
          <a:p>
            <a:pPr>
              <a:buNone/>
            </a:pPr>
            <a:r>
              <a:rPr lang="en-GB" dirty="0" smtClean="0"/>
              <a:t>	Affirmative action, sometimes called "positive discrimination", may not only be allowed but even welcomed in order to counter inequality and to rectify systematic discrimination.</a:t>
            </a:r>
          </a:p>
          <a:p>
            <a:pPr marL="0" indent="0" algn="just">
              <a:buNone/>
            </a:pP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752467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smtClean="0">
                  <a:solidFill>
                    <a:srgbClr val="FF2870"/>
                  </a:solidFill>
                  <a:latin typeface="Glacial Indifference Bold"/>
                </a:rPr>
                <a:t>MULTIPLE DISCRIMINATION</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2362200" y="2628900"/>
            <a:ext cx="134112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a-DK" dirty="0" smtClean="0"/>
              <a:t>	</a:t>
            </a:r>
            <a:r>
              <a:rPr lang="en-GB" dirty="0" smtClean="0"/>
              <a:t>Each one of us belongs to or identifies with several social groups. When dealing with any disadvantaged social group, it is important to be aware of the internal heterogeneity of the group and the potential for multiple grounds of discrimination. </a:t>
            </a:r>
          </a:p>
          <a:p>
            <a:endParaRPr lang="en-GB" dirty="0" smtClean="0"/>
          </a:p>
          <a:p>
            <a:pPr>
              <a:buNone/>
            </a:pPr>
            <a:r>
              <a:rPr lang="en-GB" dirty="0" smtClean="0"/>
              <a:t>	These multiple identifications not only mean more possibilities of discrimination, but can also come from several directions. In most cases, multiple discrimination occurs to so-called visible minorities, women and people with disabilities.</a:t>
            </a:r>
          </a:p>
          <a:p>
            <a:pPr marL="0" indent="0" algn="just">
              <a:buNone/>
            </a:pP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7524679"/>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10" name="Picture 9"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76FB550-EF99-D746-9530-0839D906374C}"/>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431068" y="9410700"/>
            <a:ext cx="1593850" cy="454458"/>
          </a:xfrm>
          <a:prstGeom prst="rect">
            <a:avLst/>
          </a:prstGeom>
        </p:spPr>
      </p:pic>
      <p:sp>
        <p:nvSpPr>
          <p:cNvPr id="13" name="TextBox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2AFAD8B-E214-EE4A-B672-79CF6F38F04E}"/>
              </a:ext>
            </a:extLst>
          </p:cNvPr>
          <p:cNvSpPr txBox="1"/>
          <p:nvPr/>
        </p:nvSpPr>
        <p:spPr>
          <a:xfrm>
            <a:off x="1371600" y="917313"/>
            <a:ext cx="14056473" cy="1094317"/>
          </a:xfrm>
          <a:prstGeom prst="rect">
            <a:avLst/>
          </a:prstGeom>
        </p:spPr>
        <p:txBody>
          <a:bodyPr lIns="0" tIns="0" rIns="0" bIns="0" rtlCol="0" anchor="t">
            <a:spAutoFit/>
          </a:bodyPr>
          <a:lstStyle/>
          <a:p>
            <a:pPr>
              <a:lnSpc>
                <a:spcPts val="8800"/>
              </a:lnSpc>
            </a:pPr>
            <a:r>
              <a:rPr lang="en-US" sz="6000" spc="200" dirty="0" smtClean="0">
                <a:solidFill>
                  <a:srgbClr val="FF2870"/>
                </a:solidFill>
                <a:latin typeface="Glacial Indifference Bold"/>
              </a:rPr>
              <a:t>MAJORITIES AND MINORITIES </a:t>
            </a:r>
            <a:endParaRPr lang="en-US" sz="6000" spc="200" dirty="0">
              <a:solidFill>
                <a:srgbClr val="FF2870"/>
              </a:solidFill>
              <a:latin typeface="Glacial Indifference Bold"/>
            </a:endParaRPr>
          </a:p>
        </p:txBody>
      </p:sp>
      <p:sp>
        <p:nvSpPr>
          <p:cNvPr id="14" name="TextBox 1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AF81174-8676-8843-AD07-066FEAA95750}"/>
              </a:ext>
            </a:extLst>
          </p:cNvPr>
          <p:cNvSpPr txBox="1"/>
          <p:nvPr/>
        </p:nvSpPr>
        <p:spPr>
          <a:xfrm>
            <a:off x="1371600" y="2552700"/>
            <a:ext cx="15316200" cy="6894194"/>
          </a:xfrm>
          <a:prstGeom prst="rect">
            <a:avLst/>
          </a:prstGeom>
        </p:spPr>
        <p:txBody>
          <a:bodyPr wrap="square" lIns="0" tIns="0" rIns="0" bIns="0" rtlCol="0" anchor="t">
            <a:spAutoFit/>
          </a:bodyPr>
          <a:lstStyle/>
          <a:p>
            <a:r>
              <a:rPr lang="en-GB" sz="3200" dirty="0" smtClean="0"/>
              <a:t>Discrimination is exerted by majorities upon minorities, even though discrimination from minorities also exists. Being in the majority is a static or a dynamic situation, depending on many factors. </a:t>
            </a:r>
          </a:p>
          <a:p>
            <a:endParaRPr lang="en-GB" sz="3200" dirty="0" smtClean="0"/>
          </a:p>
          <a:p>
            <a:r>
              <a:rPr lang="en-GB" sz="3200" dirty="0" smtClean="0"/>
              <a:t>There are more static positions of majority and minority, when one or several aspects of our identity (nationality, religion, sexual orientation, gender, lifestyle, disability) represent a group that makes up less (usually much less) than 50% of the whole of the population of a given geographical unit. </a:t>
            </a:r>
          </a:p>
          <a:p>
            <a:r>
              <a:rPr lang="en-GB" sz="3200" dirty="0" smtClean="0"/>
              <a:t>Democracies are vulnerable to the "tyranny of majority": a situation in which the majority rule is so oppressive that it completely disregards the needs and wants of members of minorities.</a:t>
            </a:r>
          </a:p>
          <a:p>
            <a:endParaRPr lang="en-GB" sz="3200" dirty="0" smtClean="0"/>
          </a:p>
          <a:p>
            <a:endParaRPr lang="en-GB" sz="3200" dirty="0" smtClean="0"/>
          </a:p>
          <a:p>
            <a:endParaRPr lang="en-GB" sz="3200" dirty="0"/>
          </a:p>
        </p:txBody>
      </p:sp>
      <p:pic>
        <p:nvPicPr>
          <p:cNvPr id="17" name="Picture 16"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E7D19E0-2765-DC4A-A6EB-4D6AC1792FC5}"/>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621000" y="497854"/>
            <a:ext cx="2143372" cy="7659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2" name="Group 7"/>
          <p:cNvGrpSpPr/>
          <p:nvPr/>
        </p:nvGrpSpPr>
        <p:grpSpPr>
          <a:xfrm>
            <a:off x="4164932" y="1218370"/>
            <a:ext cx="13030200" cy="1099662"/>
            <a:chOff x="0" y="38100"/>
            <a:chExt cx="9828725" cy="1466215"/>
          </a:xfrm>
        </p:grpSpPr>
        <p:sp>
          <p:nvSpPr>
            <p:cNvPr id="8" name="TextBox 8"/>
            <p:cNvSpPr txBox="1"/>
            <p:nvPr/>
          </p:nvSpPr>
          <p:spPr>
            <a:xfrm>
              <a:off x="0" y="38100"/>
              <a:ext cx="9828725" cy="768301"/>
            </a:xfrm>
            <a:prstGeom prst="rect">
              <a:avLst/>
            </a:prstGeom>
          </p:spPr>
          <p:txBody>
            <a:bodyPr lIns="0" tIns="0" rIns="0" bIns="0" rtlCol="0" anchor="t">
              <a:spAutoFit/>
            </a:bodyPr>
            <a:lstStyle/>
            <a:p>
              <a:pPr>
                <a:lnSpc>
                  <a:spcPts val="3959"/>
                </a:lnSpc>
              </a:pPr>
              <a:r>
                <a:rPr lang="en-US" sz="5800" spc="89" dirty="0" smtClean="0">
                  <a:solidFill>
                    <a:srgbClr val="FF2870"/>
                  </a:solidFill>
                  <a:latin typeface="Glacial Indifference Bold"/>
                </a:rPr>
                <a:t>STIGMATIZATION </a:t>
              </a:r>
              <a:endParaRPr lang="en-US" sz="58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D7A548-69A3-E046-BCF7-9F88C18D57DD}"/>
              </a:ext>
            </a:extLst>
          </p:cNvPr>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2CF7B9-91DC-0F42-A8ED-629C21219D9D}"/>
              </a:ext>
            </a:extLst>
          </p:cNvPr>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79EF19B-2CB8-544B-B784-34504EB96397}"/>
              </a:ext>
            </a:extLst>
          </p:cNvPr>
          <p:cNvSpPr txBox="1">
            <a:spLocks/>
          </p:cNvSpPr>
          <p:nvPr/>
        </p:nvSpPr>
        <p:spPr>
          <a:xfrm>
            <a:off x="1905000" y="3086100"/>
            <a:ext cx="1353947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latin typeface="Calibri (Tekst)"/>
                <a:cs typeface="Calibri (Tekst)"/>
              </a:rPr>
              <a:t>Stigmatization involves identifying and marking an undesirable characteristic in a way that narrows a person’s social identity to that characteristic. The consequences of stigmatization include marginalization and, in some cases, dehumanization. </a:t>
            </a:r>
          </a:p>
          <a:p>
            <a:pPr marL="0" indent="0">
              <a:buNone/>
            </a:pPr>
            <a:endParaRPr lang="en-GB" dirty="0" smtClean="0">
              <a:latin typeface="Calibri (Tekst)"/>
              <a:cs typeface="Calibri (Tekst)"/>
            </a:endParaRPr>
          </a:p>
          <a:p>
            <a:pPr marL="0" indent="0">
              <a:buNone/>
            </a:pPr>
            <a:r>
              <a:rPr lang="en-GB" dirty="0" smtClean="0">
                <a:latin typeface="Calibri (Tekst)"/>
                <a:cs typeface="Calibri (Tekst)"/>
              </a:rPr>
              <a:t>Stigmatization often contributes to poor global health outcomes, particularly for the diagnosis and treatment of infectious diseases and mental illness.</a:t>
            </a:r>
            <a:endParaRPr lang="en-GB" dirty="0">
              <a:latin typeface="Calibri (Tekst)"/>
              <a:cs typeface="Calibri (Tek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3474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11105</TotalTime>
  <Words>982</Words>
  <Application>Microsoft Macintosh PowerPoint</Application>
  <PresentationFormat>Brugerdefineret</PresentationFormat>
  <Paragraphs>51</Paragraphs>
  <Slides>12</Slides>
  <Notes>0</Notes>
  <HiddenSlides>0</HiddenSlides>
  <MMClips>0</MMClips>
  <ScaleCrop>false</ScaleCrop>
  <HeadingPairs>
    <vt:vector size="6" baseType="variant">
      <vt:variant>
        <vt:lpstr>Benyttede skrifttyper</vt:lpstr>
      </vt:variant>
      <vt:variant>
        <vt:i4>2</vt:i4>
      </vt:variant>
      <vt:variant>
        <vt:lpstr>Designskabelon</vt:lpstr>
      </vt:variant>
      <vt:variant>
        <vt:i4>1</vt:i4>
      </vt:variant>
      <vt:variant>
        <vt:lpstr>Diastitler</vt:lpstr>
      </vt:variant>
      <vt:variant>
        <vt:i4>12</vt:i4>
      </vt:variant>
    </vt:vector>
  </HeadingPairs>
  <TitlesOfParts>
    <vt:vector size="15" baseType="lpstr">
      <vt:lpstr>Calibri</vt:lpstr>
      <vt:lpstr>Glacial Indifference Bold</vt:lpstr>
      <vt:lpstr>Office Theme</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E-seniors</dc:creator>
  <cp:lastModifiedBy>Siri Frederiksen</cp:lastModifiedBy>
  <cp:revision>75</cp:revision>
  <dcterms:created xsi:type="dcterms:W3CDTF">2021-02-01T08:51:18Z</dcterms:created>
  <dcterms:modified xsi:type="dcterms:W3CDTF">2021-02-01T08:51:48Z</dcterms:modified>
  <dc:identifier>DADxvuSMa00</dc:identifier>
</cp:coreProperties>
</file>