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5"/>
  </p:notesMasterIdLst>
  <p:sldIdLst>
    <p:sldId id="256" r:id="rId2"/>
    <p:sldId id="257" r:id="rId3"/>
    <p:sldId id="258" r:id="rId4"/>
    <p:sldId id="259" r:id="rId5"/>
    <p:sldId id="262" r:id="rId6"/>
    <p:sldId id="266" r:id="rId7"/>
    <p:sldId id="280" r:id="rId8"/>
    <p:sldId id="271" r:id="rId9"/>
    <p:sldId id="281" r:id="rId10"/>
    <p:sldId id="282" r:id="rId11"/>
    <p:sldId id="283" r:id="rId12"/>
    <p:sldId id="284" r:id="rId13"/>
    <p:sldId id="273" r:id="rId14"/>
  </p:sldIdLst>
  <p:sldSz cx="18288000" cy="10287000"/>
  <p:notesSz cx="6858000" cy="9144000"/>
  <p:embeddedFontLst>
    <p:embeddedFont>
      <p:font typeface="Glacial Indifference" panose="020B0604020202020204" charset="0"/>
      <p:regular r:id="rId16"/>
    </p:embeddedFont>
    <p:embeddedFont>
      <p:font typeface="HK Grotesk Light Bold" panose="020B0604020202020204" charset="0"/>
      <p:regular r:id="rId17"/>
    </p:embeddedFont>
    <p:embeddedFont>
      <p:font typeface="HK Grotesk Light" panose="020B0604020202020204" charset="0"/>
      <p:regular r:id="rId18"/>
    </p:embeddedFont>
    <p:embeddedFont>
      <p:font typeface="Calibri" panose="020F0502020204030204" pitchFamily="34" charset="0"/>
      <p:regular r:id="rId19"/>
      <p:bold r:id="rId20"/>
      <p:italic r:id="rId21"/>
      <p:boldItalic r:id="rId22"/>
    </p:embeddedFont>
    <p:embeddedFont>
      <p:font typeface="Glacial Indifference Bold" panose="020B0604020202020204" charset="0"/>
      <p:regular r:id="rId23"/>
      <p:bold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4626" autoAdjust="0"/>
  </p:normalViewPr>
  <p:slideViewPr>
    <p:cSldViewPr>
      <p:cViewPr varScale="1">
        <p:scale>
          <a:sx n="42" d="100"/>
          <a:sy n="42" d="100"/>
        </p:scale>
        <p:origin x="20"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A868E2-8FDC-4A4B-A6FD-71C2EC8E4F2F}" type="datetimeFigureOut">
              <a:rPr lang="it-IT" smtClean="0"/>
              <a:t>28/06/2021</a:t>
            </a:fld>
            <a:endParaRPr lang="it-IT"/>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it-IT"/>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72FA95-557D-4099-9E94-F732492F5D6F}" type="slidenum">
              <a:rPr lang="it-IT" smtClean="0"/>
              <a:t>‹N°›</a:t>
            </a:fld>
            <a:endParaRPr lang="it-IT"/>
          </a:p>
        </p:txBody>
      </p:sp>
    </p:spTree>
    <p:extLst>
      <p:ext uri="{BB962C8B-B14F-4D97-AF65-F5344CB8AC3E}">
        <p14:creationId xmlns:p14="http://schemas.microsoft.com/office/powerpoint/2010/main" val="1267580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6/28/2021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6/28/2021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6/28/2021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jp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emf"/><Relationship Id="rId9"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8786121">
            <a:off x="-3910051" y="-638849"/>
            <a:ext cx="9753141" cy="5803119"/>
          </a:xfrm>
          <a:prstGeom prst="rect">
            <a:avLst/>
          </a:prstGeom>
        </p:spPr>
      </p:pic>
      <p:sp>
        <p:nvSpPr>
          <p:cNvPr id="8" name="Rectangle 7">
            <a:extLst>
              <a:ext uri="{FF2B5EF4-FFF2-40B4-BE49-F238E27FC236}">
                <a16:creationId xmlns:a16="http://schemas.microsoft.com/office/drawing/2014/main" id="{A8095CBA-141D-8E44-973B-2B8BF0977998}"/>
              </a:ext>
            </a:extLst>
          </p:cNvPr>
          <p:cNvSpPr/>
          <p:nvPr/>
        </p:nvSpPr>
        <p:spPr>
          <a:xfrm>
            <a:off x="1524000" y="3686691"/>
            <a:ext cx="9144000" cy="4324261"/>
          </a:xfrm>
          <a:prstGeom prst="rect">
            <a:avLst/>
          </a:prstGeom>
        </p:spPr>
        <p:txBody>
          <a:bodyPr>
            <a:spAutoFit/>
          </a:bodyPr>
          <a:lstStyle/>
          <a:p>
            <a:pPr>
              <a:lnSpc>
                <a:spcPts val="11000"/>
              </a:lnSpc>
            </a:pPr>
            <a:r>
              <a:rPr lang="en-US" sz="9600" spc="275" dirty="0" smtClean="0">
                <a:solidFill>
                  <a:srgbClr val="FF2870"/>
                </a:solidFill>
                <a:latin typeface="Glacial Indifference Bold"/>
              </a:rPr>
              <a:t>Digital Breakout Evaluation</a:t>
            </a:r>
            <a:endParaRPr lang="en-US" sz="9600" spc="275" dirty="0">
              <a:solidFill>
                <a:srgbClr val="FF2870"/>
              </a:solidFill>
              <a:latin typeface="Glacial Indifference Bold"/>
            </a:endParaRPr>
          </a:p>
        </p:txBody>
      </p:sp>
      <p:pic>
        <p:nvPicPr>
          <p:cNvPr id="5" name="Picture 4" descr="A picture containing food, drawing&#10;&#10;Description automatically generated">
            <a:extLst>
              <a:ext uri="{FF2B5EF4-FFF2-40B4-BE49-F238E27FC236}">
                <a16:creationId xmlns:a16="http://schemas.microsoft.com/office/drawing/2014/main" id="{A19731BC-E39A-9E43-A435-C7310F1197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42238" y="2240652"/>
            <a:ext cx="6962945" cy="580523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1"/>
          <p:cNvPicPr>
            <a:picLocks noChangeAspect="1"/>
          </p:cNvPicPr>
          <p:nvPr/>
        </p:nvPicPr>
        <p:blipFill>
          <a:blip r:embed="rId2"/>
          <a:srcRect/>
          <a:stretch>
            <a:fillRect/>
          </a:stretch>
        </p:blipFill>
        <p:spPr>
          <a:xfrm rot="2203512">
            <a:off x="11072077" y="-2767553"/>
            <a:ext cx="11673409" cy="8871791"/>
          </a:xfrm>
          <a:prstGeom prst="rect">
            <a:avLst/>
          </a:prstGeom>
        </p:spPr>
      </p:pic>
      <p:pic>
        <p:nvPicPr>
          <p:cNvPr id="12" name="Picture 12"/>
          <p:cNvPicPr>
            <a:picLocks noChangeAspect="1"/>
          </p:cNvPicPr>
          <p:nvPr/>
        </p:nvPicPr>
        <p:blipFill>
          <a:blip r:embed="rId3"/>
          <a:srcRect/>
          <a:stretch>
            <a:fillRect/>
          </a:stretch>
        </p:blipFill>
        <p:spPr>
          <a:xfrm rot="-1510185">
            <a:off x="8474020" y="8004519"/>
            <a:ext cx="9057519" cy="6657277"/>
          </a:xfrm>
          <a:prstGeom prst="rect">
            <a:avLst/>
          </a:prstGeom>
        </p:spPr>
      </p:pic>
      <p:pic>
        <p:nvPicPr>
          <p:cNvPr id="13" name="Picture 12" descr="A picture containing drawing&#10;&#10;Description automatically generated">
            <a:extLst>
              <a:ext uri="{FF2B5EF4-FFF2-40B4-BE49-F238E27FC236}">
                <a16:creationId xmlns:a16="http://schemas.microsoft.com/office/drawing/2014/main" id="{5F05E4BB-8CBC-B740-9B6D-A0BB9CBC37A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9410700"/>
            <a:ext cx="1593850" cy="454458"/>
          </a:xfrm>
          <a:prstGeom prst="rect">
            <a:avLst/>
          </a:prstGeom>
        </p:spPr>
      </p:pic>
      <p:pic>
        <p:nvPicPr>
          <p:cNvPr id="15" name="Picture 14" descr="A close up of a logo&#10;&#10;Description automatically generated">
            <a:extLst>
              <a:ext uri="{FF2B5EF4-FFF2-40B4-BE49-F238E27FC236}">
                <a16:creationId xmlns:a16="http://schemas.microsoft.com/office/drawing/2014/main" id="{E3E077D8-A824-4040-8D3E-C26C9705F81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1000" y="351207"/>
            <a:ext cx="2165350" cy="773846"/>
          </a:xfrm>
          <a:prstGeom prst="rect">
            <a:avLst/>
          </a:prstGeom>
        </p:spPr>
      </p:pic>
      <p:graphicFrame>
        <p:nvGraphicFramePr>
          <p:cNvPr id="7" name="Table 1">
            <a:extLst>
              <a:ext uri="{FF2B5EF4-FFF2-40B4-BE49-F238E27FC236}">
                <a16:creationId xmlns:a16="http://schemas.microsoft.com/office/drawing/2014/main" id="{B5CC2120-9E68-4872-A08E-28B4E03C181D}"/>
              </a:ext>
            </a:extLst>
          </p:cNvPr>
          <p:cNvGraphicFramePr>
            <a:graphicFrameLocks noGrp="1"/>
          </p:cNvGraphicFramePr>
          <p:nvPr>
            <p:extLst/>
          </p:nvPr>
        </p:nvGraphicFramePr>
        <p:xfrm>
          <a:off x="981557" y="1328644"/>
          <a:ext cx="16572850" cy="7680960"/>
        </p:xfrm>
        <a:graphic>
          <a:graphicData uri="http://schemas.openxmlformats.org/drawingml/2006/table">
            <a:tbl>
              <a:tblPr/>
              <a:tblGrid>
                <a:gridCol w="526944">
                  <a:extLst>
                    <a:ext uri="{9D8B030D-6E8A-4147-A177-3AD203B41FA5}">
                      <a16:colId xmlns:a16="http://schemas.microsoft.com/office/drawing/2014/main" val="844792636"/>
                    </a:ext>
                  </a:extLst>
                </a:gridCol>
                <a:gridCol w="1694484">
                  <a:extLst>
                    <a:ext uri="{9D8B030D-6E8A-4147-A177-3AD203B41FA5}">
                      <a16:colId xmlns:a16="http://schemas.microsoft.com/office/drawing/2014/main" val="4123653526"/>
                    </a:ext>
                  </a:extLst>
                </a:gridCol>
                <a:gridCol w="2944676">
                  <a:extLst>
                    <a:ext uri="{9D8B030D-6E8A-4147-A177-3AD203B41FA5}">
                      <a16:colId xmlns:a16="http://schemas.microsoft.com/office/drawing/2014/main" val="2066857321"/>
                    </a:ext>
                  </a:extLst>
                </a:gridCol>
                <a:gridCol w="3337302">
                  <a:extLst>
                    <a:ext uri="{9D8B030D-6E8A-4147-A177-3AD203B41FA5}">
                      <a16:colId xmlns:a16="http://schemas.microsoft.com/office/drawing/2014/main" val="300039671"/>
                    </a:ext>
                  </a:extLst>
                </a:gridCol>
                <a:gridCol w="3334344">
                  <a:extLst>
                    <a:ext uri="{9D8B030D-6E8A-4147-A177-3AD203B41FA5}">
                      <a16:colId xmlns:a16="http://schemas.microsoft.com/office/drawing/2014/main" val="2513197929"/>
                    </a:ext>
                  </a:extLst>
                </a:gridCol>
                <a:gridCol w="3205940">
                  <a:extLst>
                    <a:ext uri="{9D8B030D-6E8A-4147-A177-3AD203B41FA5}">
                      <a16:colId xmlns:a16="http://schemas.microsoft.com/office/drawing/2014/main" val="730172687"/>
                    </a:ext>
                  </a:extLst>
                </a:gridCol>
                <a:gridCol w="1529160">
                  <a:extLst>
                    <a:ext uri="{9D8B030D-6E8A-4147-A177-3AD203B41FA5}">
                      <a16:colId xmlns:a16="http://schemas.microsoft.com/office/drawing/2014/main" val="2529190338"/>
                    </a:ext>
                  </a:extLst>
                </a:gridCol>
              </a:tblGrid>
              <a:tr h="731520">
                <a:tc>
                  <a:txBody>
                    <a:bodyPr/>
                    <a:lstStyle/>
                    <a:p>
                      <a:pPr algn="just"/>
                      <a:r>
                        <a:rPr lang="en-IE" sz="2400" dirty="0">
                          <a:effectLst/>
                          <a:latin typeface="Calibri" panose="020F0502020204030204" pitchFamily="34" charset="0"/>
                          <a:ea typeface="Calibri" panose="020F0502020204030204" pitchFamily="34" charset="0"/>
                          <a:cs typeface="Times New Roman" panose="02020603050405020304" pitchFamily="18" charset="0"/>
                        </a:rPr>
                        <a:t> </a:t>
                      </a:r>
                    </a:p>
                  </a:txBody>
                  <a:tcPr marL="137160" marR="137160" marT="0" marB="0">
                    <a:solidFill>
                      <a:schemeClr val="bg1"/>
                    </a:solidFill>
                  </a:tcPr>
                </a:tc>
                <a:tc>
                  <a:txBody>
                    <a:bodyPr/>
                    <a:lstStyle/>
                    <a:p>
                      <a:endParaRPr lang="en-IE" sz="2400" dirty="0">
                        <a:effectLst/>
                        <a:latin typeface="Calibri" panose="020F0502020204030204" pitchFamily="34" charset="0"/>
                        <a:cs typeface="Times New Roman" panose="02020603050405020304" pitchFamily="18" charset="0"/>
                      </a:endParaRPr>
                    </a:p>
                  </a:txBody>
                  <a:tcPr marL="137160" marR="137160" marT="0" marB="0">
                    <a:solidFill>
                      <a:schemeClr val="bg1"/>
                    </a:solidFill>
                  </a:tcPr>
                </a:tc>
                <a:tc>
                  <a:txBody>
                    <a:bodyPr/>
                    <a:lstStyle/>
                    <a:p>
                      <a:pPr algn="just"/>
                      <a:r>
                        <a:rPr lang="en-US" sz="2400" b="1" dirty="0">
                          <a:effectLst/>
                          <a:latin typeface="Calibri" panose="020F0502020204030204" pitchFamily="34" charset="0"/>
                          <a:ea typeface="Calibri" panose="020F0502020204030204" pitchFamily="34" charset="0"/>
                          <a:cs typeface="Times New Roman" panose="02020603050405020304" pitchFamily="18" charset="0"/>
                        </a:rPr>
                        <a:t>Excellent (4)</a:t>
                      </a:r>
                      <a:endParaRPr lang="en-I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37160" marR="137160" marT="0" marB="0">
                    <a:solidFill>
                      <a:schemeClr val="bg1"/>
                    </a:solidFill>
                  </a:tcPr>
                </a:tc>
                <a:tc>
                  <a:txBody>
                    <a:bodyPr/>
                    <a:lstStyle/>
                    <a:p>
                      <a:pPr algn="just"/>
                      <a:r>
                        <a:rPr lang="en-US" sz="2400" b="1" dirty="0">
                          <a:effectLst/>
                          <a:latin typeface="Calibri" panose="020F0502020204030204" pitchFamily="34" charset="0"/>
                          <a:ea typeface="Calibri" panose="020F0502020204030204" pitchFamily="34" charset="0"/>
                          <a:cs typeface="Times New Roman" panose="02020603050405020304" pitchFamily="18" charset="0"/>
                        </a:rPr>
                        <a:t>Good (3)</a:t>
                      </a:r>
                      <a:endParaRPr lang="en-I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37160" marR="137160" marT="0" marB="0">
                    <a:solidFill>
                      <a:schemeClr val="bg1"/>
                    </a:solidFill>
                  </a:tcPr>
                </a:tc>
                <a:tc>
                  <a:txBody>
                    <a:bodyPr/>
                    <a:lstStyle/>
                    <a:p>
                      <a:pPr algn="just"/>
                      <a:r>
                        <a:rPr lang="en-US" sz="2400" b="1" dirty="0">
                          <a:effectLst/>
                          <a:latin typeface="Calibri" panose="020F0502020204030204" pitchFamily="34" charset="0"/>
                          <a:ea typeface="Calibri" panose="020F0502020204030204" pitchFamily="34" charset="0"/>
                          <a:cs typeface="Times New Roman" panose="02020603050405020304" pitchFamily="18" charset="0"/>
                        </a:rPr>
                        <a:t>Average (2)</a:t>
                      </a:r>
                      <a:endParaRPr lang="en-I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37160" marR="137160" marT="0" marB="0">
                    <a:solidFill>
                      <a:schemeClr val="bg1"/>
                    </a:solidFill>
                  </a:tcPr>
                </a:tc>
                <a:tc>
                  <a:txBody>
                    <a:bodyPr/>
                    <a:lstStyle/>
                    <a:p>
                      <a:pPr algn="just"/>
                      <a:r>
                        <a:rPr lang="en-US" sz="2400" b="1">
                          <a:effectLst/>
                          <a:latin typeface="Calibri" panose="020F0502020204030204" pitchFamily="34" charset="0"/>
                          <a:ea typeface="Calibri" panose="020F0502020204030204" pitchFamily="34" charset="0"/>
                          <a:cs typeface="Times New Roman" panose="02020603050405020304" pitchFamily="18" charset="0"/>
                        </a:rPr>
                        <a:t>Poor (1)</a:t>
                      </a:r>
                      <a:endParaRPr lang="en-IE" sz="2400">
                        <a:effectLst/>
                        <a:latin typeface="Calibri" panose="020F0502020204030204" pitchFamily="34" charset="0"/>
                        <a:ea typeface="Calibri" panose="020F0502020204030204" pitchFamily="34" charset="0"/>
                        <a:cs typeface="Times New Roman" panose="02020603050405020304" pitchFamily="18" charset="0"/>
                      </a:endParaRPr>
                    </a:p>
                  </a:txBody>
                  <a:tcPr marL="137160" marR="137160" marT="0" marB="0">
                    <a:solidFill>
                      <a:schemeClr val="bg1"/>
                    </a:solidFill>
                  </a:tcPr>
                </a:tc>
                <a:tc>
                  <a:txBody>
                    <a:bodyPr/>
                    <a:lstStyle/>
                    <a:p>
                      <a:pPr algn="just"/>
                      <a:r>
                        <a:rPr lang="en-US" sz="2400" b="1">
                          <a:effectLst/>
                          <a:latin typeface="Calibri" panose="020F0502020204030204" pitchFamily="34" charset="0"/>
                          <a:ea typeface="Calibri" panose="020F0502020204030204" pitchFamily="34" charset="0"/>
                          <a:cs typeface="Times New Roman" panose="02020603050405020304" pitchFamily="18" charset="0"/>
                        </a:rPr>
                        <a:t>Final Score   </a:t>
                      </a:r>
                      <a:endParaRPr lang="en-IE" sz="2400">
                        <a:effectLst/>
                        <a:latin typeface="Calibri" panose="020F0502020204030204" pitchFamily="34" charset="0"/>
                        <a:ea typeface="Calibri" panose="020F0502020204030204" pitchFamily="34" charset="0"/>
                        <a:cs typeface="Times New Roman" panose="02020603050405020304" pitchFamily="18" charset="0"/>
                      </a:endParaRPr>
                    </a:p>
                  </a:txBody>
                  <a:tcPr marL="137160" marR="137160" marT="0" marB="0">
                    <a:solidFill>
                      <a:schemeClr val="bg1"/>
                    </a:solidFill>
                  </a:tcPr>
                </a:tc>
                <a:extLst>
                  <a:ext uri="{0D108BD9-81ED-4DB2-BD59-A6C34878D82A}">
                    <a16:rowId xmlns:a16="http://schemas.microsoft.com/office/drawing/2014/main" val="3818337755"/>
                  </a:ext>
                </a:extLst>
              </a:tr>
              <a:tr h="6949440">
                <a:tc>
                  <a:txBody>
                    <a:bodyPr/>
                    <a:lstStyle/>
                    <a:p>
                      <a:pPr algn="just"/>
                      <a:r>
                        <a:rPr lang="en-US" sz="2400" b="1">
                          <a:effectLst/>
                          <a:latin typeface="Calibri" panose="020F0502020204030204" pitchFamily="34" charset="0"/>
                          <a:ea typeface="Calibri" panose="020F0502020204030204" pitchFamily="34" charset="0"/>
                          <a:cs typeface="Times New Roman" panose="02020603050405020304" pitchFamily="18" charset="0"/>
                        </a:rPr>
                        <a:t>3.</a:t>
                      </a:r>
                      <a:endParaRPr lang="en-IE" sz="2400">
                        <a:effectLst/>
                        <a:latin typeface="Calibri" panose="020F0502020204030204" pitchFamily="34" charset="0"/>
                        <a:ea typeface="Calibri" panose="020F0502020204030204" pitchFamily="34" charset="0"/>
                        <a:cs typeface="Times New Roman" panose="02020603050405020304" pitchFamily="18" charset="0"/>
                      </a:endParaRPr>
                    </a:p>
                  </a:txBody>
                  <a:tcPr marL="137160" marR="137160" marT="0" marB="0">
                    <a:solidFill>
                      <a:schemeClr val="bg1"/>
                    </a:solidFill>
                  </a:tcPr>
                </a:tc>
                <a:tc>
                  <a:txBody>
                    <a:bodyPr/>
                    <a:lstStyle/>
                    <a:p>
                      <a:pPr algn="just"/>
                      <a:r>
                        <a:rPr lang="en-US" sz="2400" b="1">
                          <a:effectLst/>
                          <a:latin typeface="Calibri" panose="020F0502020204030204" pitchFamily="34" charset="0"/>
                          <a:ea typeface="Calibri" panose="020F0502020204030204" pitchFamily="34" charset="0"/>
                          <a:cs typeface="Times New Roman" panose="02020603050405020304" pitchFamily="18" charset="0"/>
                        </a:rPr>
                        <a:t>Clarity of the Learning Outcomes</a:t>
                      </a:r>
                      <a:endParaRPr lang="en-IE" sz="2400">
                        <a:effectLst/>
                        <a:latin typeface="Calibri" panose="020F0502020204030204" pitchFamily="34" charset="0"/>
                        <a:ea typeface="Calibri" panose="020F0502020204030204" pitchFamily="34" charset="0"/>
                        <a:cs typeface="Times New Roman" panose="02020603050405020304" pitchFamily="18" charset="0"/>
                      </a:endParaRPr>
                    </a:p>
                  </a:txBody>
                  <a:tcPr marL="137160" marR="137160" marT="0" marB="0">
                    <a:solidFill>
                      <a:schemeClr val="bg1"/>
                    </a:solidFill>
                  </a:tcPr>
                </a:tc>
                <a:tc>
                  <a:txBody>
                    <a:bodyPr/>
                    <a:lstStyle/>
                    <a:p>
                      <a:pPr algn="just"/>
                      <a:r>
                        <a:rPr lang="en-US" sz="2400" dirty="0">
                          <a:effectLst/>
                          <a:latin typeface="Calibri" panose="020F0502020204030204" pitchFamily="34" charset="0"/>
                          <a:ea typeface="Calibri" panose="020F0502020204030204" pitchFamily="34" charset="0"/>
                          <a:cs typeface="Times New Roman" panose="02020603050405020304" pitchFamily="18" charset="0"/>
                        </a:rPr>
                        <a:t>The learning outcomes are clearly defined and addressed in the Digital Breakout.  </a:t>
                      </a:r>
                      <a:endParaRPr lang="en-IE"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400" dirty="0">
                          <a:effectLst/>
                          <a:latin typeface="Calibri" panose="020F0502020204030204" pitchFamily="34" charset="0"/>
                          <a:ea typeface="Calibri" panose="020F0502020204030204" pitchFamily="34" charset="0"/>
                          <a:cs typeface="Times New Roman" panose="02020603050405020304" pitchFamily="18" charset="0"/>
                        </a:rPr>
                        <a:t> </a:t>
                      </a:r>
                      <a:endParaRPr lang="en-IE"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400" dirty="0">
                          <a:effectLst/>
                          <a:latin typeface="Calibri" panose="020F0502020204030204" pitchFamily="34" charset="0"/>
                          <a:ea typeface="Calibri" panose="020F0502020204030204" pitchFamily="34" charset="0"/>
                          <a:cs typeface="Times New Roman" panose="02020603050405020304" pitchFamily="18" charset="0"/>
                        </a:rPr>
                        <a:t>Each challenge clearly addresses a different learning outcome. </a:t>
                      </a:r>
                      <a:endParaRPr lang="en-IE"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400" dirty="0">
                          <a:effectLst/>
                          <a:latin typeface="Calibri" panose="020F0502020204030204" pitchFamily="34" charset="0"/>
                          <a:ea typeface="Calibri" panose="020F0502020204030204" pitchFamily="34" charset="0"/>
                          <a:cs typeface="Times New Roman" panose="02020603050405020304" pitchFamily="18" charset="0"/>
                        </a:rPr>
                        <a:t> </a:t>
                      </a:r>
                      <a:endParaRPr lang="en-IE"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400" dirty="0">
                          <a:effectLst/>
                          <a:latin typeface="Calibri" panose="020F0502020204030204" pitchFamily="34" charset="0"/>
                          <a:ea typeface="Calibri" panose="020F0502020204030204" pitchFamily="34" charset="0"/>
                          <a:cs typeface="Times New Roman" panose="02020603050405020304" pitchFamily="18" charset="0"/>
                        </a:rPr>
                        <a:t>The Digital Breakout ends with a summary of the learning outcomes addressed throughout the narrative. </a:t>
                      </a:r>
                      <a:endParaRPr lang="en-IE"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400" dirty="0">
                          <a:effectLst/>
                          <a:latin typeface="Calibri" panose="020F0502020204030204" pitchFamily="34" charset="0"/>
                          <a:ea typeface="Calibri" panose="020F0502020204030204" pitchFamily="34" charset="0"/>
                          <a:cs typeface="Times New Roman" panose="02020603050405020304" pitchFamily="18" charset="0"/>
                        </a:rPr>
                        <a:t> </a:t>
                      </a:r>
                      <a:endParaRPr lang="en-I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37160" marR="137160" marT="0" marB="0">
                    <a:solidFill>
                      <a:schemeClr val="bg1"/>
                    </a:solidFill>
                  </a:tcPr>
                </a:tc>
                <a:tc>
                  <a:txBody>
                    <a:bodyPr/>
                    <a:lstStyle/>
                    <a:p>
                      <a:pPr algn="just"/>
                      <a:r>
                        <a:rPr lang="en-US" sz="2400" dirty="0">
                          <a:effectLst/>
                          <a:latin typeface="Calibri" panose="020F0502020204030204" pitchFamily="34" charset="0"/>
                          <a:ea typeface="Calibri" panose="020F0502020204030204" pitchFamily="34" charset="0"/>
                          <a:cs typeface="Times New Roman" panose="02020603050405020304" pitchFamily="18" charset="0"/>
                        </a:rPr>
                        <a:t>The learning outcomes are defined and addressed in the Digital Breakout. </a:t>
                      </a:r>
                      <a:endParaRPr lang="en-IE"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400" dirty="0">
                          <a:effectLst/>
                          <a:latin typeface="Calibri" panose="020F0502020204030204" pitchFamily="34" charset="0"/>
                          <a:ea typeface="Calibri" panose="020F0502020204030204" pitchFamily="34" charset="0"/>
                          <a:cs typeface="Times New Roman" panose="02020603050405020304" pitchFamily="18" charset="0"/>
                        </a:rPr>
                        <a:t> </a:t>
                      </a:r>
                      <a:endParaRPr lang="en-IE"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400" dirty="0">
                          <a:effectLst/>
                          <a:latin typeface="Calibri" panose="020F0502020204030204" pitchFamily="34" charset="0"/>
                          <a:ea typeface="Calibri" panose="020F0502020204030204" pitchFamily="34" charset="0"/>
                          <a:cs typeface="Times New Roman" panose="02020603050405020304" pitchFamily="18" charset="0"/>
                        </a:rPr>
                        <a:t>There is some overlap between learning outcomes being addressed in different challenges. </a:t>
                      </a:r>
                      <a:endParaRPr lang="en-IE"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400" dirty="0">
                          <a:effectLst/>
                          <a:latin typeface="Calibri" panose="020F0502020204030204" pitchFamily="34" charset="0"/>
                          <a:ea typeface="Calibri" panose="020F0502020204030204" pitchFamily="34" charset="0"/>
                          <a:cs typeface="Times New Roman" panose="02020603050405020304" pitchFamily="18" charset="0"/>
                        </a:rPr>
                        <a:t> </a:t>
                      </a:r>
                      <a:endParaRPr lang="en-IE"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400" dirty="0">
                          <a:effectLst/>
                          <a:latin typeface="Calibri" panose="020F0502020204030204" pitchFamily="34" charset="0"/>
                          <a:ea typeface="Calibri" panose="020F0502020204030204" pitchFamily="34" charset="0"/>
                          <a:cs typeface="Times New Roman" panose="02020603050405020304" pitchFamily="18" charset="0"/>
                        </a:rPr>
                        <a:t>The Digital Breakout ends with a summary of some of the learning outcomes addressed throughout the narrative. </a:t>
                      </a:r>
                      <a:endParaRPr lang="en-IE"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400" dirty="0">
                          <a:effectLst/>
                          <a:latin typeface="Calibri" panose="020F0502020204030204" pitchFamily="34" charset="0"/>
                          <a:ea typeface="Calibri" panose="020F0502020204030204" pitchFamily="34" charset="0"/>
                          <a:cs typeface="Times New Roman" panose="02020603050405020304" pitchFamily="18" charset="0"/>
                        </a:rPr>
                        <a:t> </a:t>
                      </a:r>
                      <a:endParaRPr lang="en-IE"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400" dirty="0">
                          <a:effectLst/>
                          <a:latin typeface="Calibri" panose="020F0502020204030204" pitchFamily="34" charset="0"/>
                          <a:ea typeface="Calibri" panose="020F0502020204030204" pitchFamily="34" charset="0"/>
                          <a:cs typeface="Times New Roman" panose="02020603050405020304" pitchFamily="18" charset="0"/>
                        </a:rPr>
                        <a:t> </a:t>
                      </a:r>
                      <a:endParaRPr lang="en-I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37160" marR="137160" marT="0" marB="0">
                    <a:solidFill>
                      <a:schemeClr val="bg1"/>
                    </a:solidFill>
                  </a:tcPr>
                </a:tc>
                <a:tc>
                  <a:txBody>
                    <a:bodyPr/>
                    <a:lstStyle/>
                    <a:p>
                      <a:pPr algn="just"/>
                      <a:r>
                        <a:rPr lang="en-US" sz="2400">
                          <a:effectLst/>
                          <a:latin typeface="Calibri" panose="020F0502020204030204" pitchFamily="34" charset="0"/>
                          <a:ea typeface="Calibri" panose="020F0502020204030204" pitchFamily="34" charset="0"/>
                          <a:cs typeface="Times New Roman" panose="02020603050405020304" pitchFamily="18" charset="0"/>
                        </a:rPr>
                        <a:t>The learning outcomes are mentioned, but not clearly defined in the Digital Breakout. Some learning outcomes are addressed. </a:t>
                      </a:r>
                      <a:endParaRPr lang="en-IE" sz="240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400">
                          <a:effectLst/>
                          <a:latin typeface="Calibri" panose="020F0502020204030204" pitchFamily="34" charset="0"/>
                          <a:ea typeface="Calibri" panose="020F0502020204030204" pitchFamily="34" charset="0"/>
                          <a:cs typeface="Times New Roman" panose="02020603050405020304" pitchFamily="18" charset="0"/>
                        </a:rPr>
                        <a:t> </a:t>
                      </a:r>
                      <a:endParaRPr lang="en-IE" sz="240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400">
                          <a:effectLst/>
                          <a:latin typeface="Calibri" panose="020F0502020204030204" pitchFamily="34" charset="0"/>
                          <a:ea typeface="Calibri" panose="020F0502020204030204" pitchFamily="34" charset="0"/>
                          <a:cs typeface="Times New Roman" panose="02020603050405020304" pitchFamily="18" charset="0"/>
                        </a:rPr>
                        <a:t>The Digital Breakout does not end with a summary of the learning outcomes addressed throughout the narrative. </a:t>
                      </a:r>
                      <a:endParaRPr lang="en-IE" sz="240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400">
                          <a:effectLst/>
                          <a:latin typeface="Calibri" panose="020F0502020204030204" pitchFamily="34" charset="0"/>
                          <a:ea typeface="Calibri" panose="020F0502020204030204" pitchFamily="34" charset="0"/>
                          <a:cs typeface="Times New Roman" panose="02020603050405020304" pitchFamily="18" charset="0"/>
                        </a:rPr>
                        <a:t> </a:t>
                      </a:r>
                      <a:endParaRPr lang="en-IE" sz="240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400">
                          <a:effectLst/>
                          <a:latin typeface="Calibri" panose="020F0502020204030204" pitchFamily="34" charset="0"/>
                          <a:ea typeface="Calibri" panose="020F0502020204030204" pitchFamily="34" charset="0"/>
                          <a:cs typeface="Times New Roman" panose="02020603050405020304" pitchFamily="18" charset="0"/>
                        </a:rPr>
                        <a:t> </a:t>
                      </a:r>
                      <a:endParaRPr lang="en-IE" sz="240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400">
                          <a:effectLst/>
                          <a:latin typeface="Calibri" panose="020F0502020204030204" pitchFamily="34" charset="0"/>
                          <a:ea typeface="Calibri" panose="020F0502020204030204" pitchFamily="34" charset="0"/>
                          <a:cs typeface="Times New Roman" panose="02020603050405020304" pitchFamily="18" charset="0"/>
                        </a:rPr>
                        <a:t> </a:t>
                      </a:r>
                      <a:endParaRPr lang="en-IE" sz="2400">
                        <a:effectLst/>
                        <a:latin typeface="Calibri" panose="020F0502020204030204" pitchFamily="34" charset="0"/>
                        <a:ea typeface="Calibri" panose="020F0502020204030204" pitchFamily="34" charset="0"/>
                        <a:cs typeface="Times New Roman" panose="02020603050405020304" pitchFamily="18" charset="0"/>
                      </a:endParaRPr>
                    </a:p>
                  </a:txBody>
                  <a:tcPr marL="137160" marR="137160" marT="0" marB="0">
                    <a:solidFill>
                      <a:schemeClr val="bg1"/>
                    </a:solidFill>
                  </a:tcPr>
                </a:tc>
                <a:tc>
                  <a:txBody>
                    <a:bodyPr/>
                    <a:lstStyle/>
                    <a:p>
                      <a:pPr algn="just"/>
                      <a:r>
                        <a:rPr lang="en-US" sz="2400">
                          <a:effectLst/>
                          <a:latin typeface="Calibri" panose="020F0502020204030204" pitchFamily="34" charset="0"/>
                          <a:ea typeface="Calibri" panose="020F0502020204030204" pitchFamily="34" charset="0"/>
                          <a:cs typeface="Times New Roman" panose="02020603050405020304" pitchFamily="18" charset="0"/>
                        </a:rPr>
                        <a:t>The learning outcomes are not clearly defined nor addressed in the Digital Breakout. </a:t>
                      </a:r>
                      <a:endParaRPr lang="en-IE" sz="240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400">
                          <a:effectLst/>
                          <a:latin typeface="Calibri" panose="020F0502020204030204" pitchFamily="34" charset="0"/>
                          <a:ea typeface="Calibri" panose="020F0502020204030204" pitchFamily="34" charset="0"/>
                          <a:cs typeface="Times New Roman" panose="02020603050405020304" pitchFamily="18" charset="0"/>
                        </a:rPr>
                        <a:t> </a:t>
                      </a:r>
                      <a:endParaRPr lang="en-IE" sz="240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400">
                          <a:effectLst/>
                          <a:latin typeface="Calibri" panose="020F0502020204030204" pitchFamily="34" charset="0"/>
                          <a:ea typeface="Calibri" panose="020F0502020204030204" pitchFamily="34" charset="0"/>
                          <a:cs typeface="Times New Roman" panose="02020603050405020304" pitchFamily="18" charset="0"/>
                        </a:rPr>
                        <a:t>The Digital Breakout does not end with a summary of the learning outcomes addressed throughout the narrative. </a:t>
                      </a:r>
                      <a:endParaRPr lang="en-IE" sz="240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400">
                          <a:effectLst/>
                          <a:latin typeface="Calibri" panose="020F0502020204030204" pitchFamily="34" charset="0"/>
                          <a:ea typeface="Calibri" panose="020F0502020204030204" pitchFamily="34" charset="0"/>
                          <a:cs typeface="Times New Roman" panose="02020603050405020304" pitchFamily="18" charset="0"/>
                        </a:rPr>
                        <a:t> </a:t>
                      </a:r>
                      <a:endParaRPr lang="en-IE" sz="2400">
                        <a:effectLst/>
                        <a:latin typeface="Calibri" panose="020F0502020204030204" pitchFamily="34" charset="0"/>
                        <a:ea typeface="Calibri" panose="020F0502020204030204" pitchFamily="34" charset="0"/>
                        <a:cs typeface="Times New Roman" panose="02020603050405020304" pitchFamily="18" charset="0"/>
                      </a:endParaRPr>
                    </a:p>
                  </a:txBody>
                  <a:tcPr marL="137160" marR="137160" marT="0" marB="0">
                    <a:solidFill>
                      <a:schemeClr val="bg1"/>
                    </a:solidFill>
                  </a:tcPr>
                </a:tc>
                <a:tc>
                  <a:txBody>
                    <a:bodyPr/>
                    <a:lstStyle/>
                    <a:p>
                      <a:pPr algn="just"/>
                      <a:r>
                        <a:rPr lang="en-US" sz="2400" dirty="0">
                          <a:effectLst/>
                          <a:latin typeface="Calibri" panose="020F0502020204030204" pitchFamily="34" charset="0"/>
                          <a:ea typeface="Calibri" panose="020F0502020204030204" pitchFamily="34" charset="0"/>
                          <a:cs typeface="Times New Roman" panose="02020603050405020304" pitchFamily="18" charset="0"/>
                        </a:rPr>
                        <a:t> </a:t>
                      </a:r>
                      <a:endParaRPr lang="en-I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37160" marR="137160" marT="0" marB="0">
                    <a:solidFill>
                      <a:schemeClr val="bg1"/>
                    </a:solidFill>
                  </a:tcPr>
                </a:tc>
                <a:extLst>
                  <a:ext uri="{0D108BD9-81ED-4DB2-BD59-A6C34878D82A}">
                    <a16:rowId xmlns:a16="http://schemas.microsoft.com/office/drawing/2014/main" val="4013413744"/>
                  </a:ext>
                </a:extLst>
              </a:tr>
            </a:tbl>
          </a:graphicData>
        </a:graphic>
      </p:graphicFrame>
    </p:spTree>
    <p:extLst>
      <p:ext uri="{BB962C8B-B14F-4D97-AF65-F5344CB8AC3E}">
        <p14:creationId xmlns:p14="http://schemas.microsoft.com/office/powerpoint/2010/main" val="1908658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1"/>
          <p:cNvPicPr>
            <a:picLocks noChangeAspect="1"/>
          </p:cNvPicPr>
          <p:nvPr/>
        </p:nvPicPr>
        <p:blipFill>
          <a:blip r:embed="rId2"/>
          <a:srcRect/>
          <a:stretch>
            <a:fillRect/>
          </a:stretch>
        </p:blipFill>
        <p:spPr>
          <a:xfrm rot="2203512">
            <a:off x="11072077" y="-2767553"/>
            <a:ext cx="11673409" cy="8871791"/>
          </a:xfrm>
          <a:prstGeom prst="rect">
            <a:avLst/>
          </a:prstGeom>
        </p:spPr>
      </p:pic>
      <p:pic>
        <p:nvPicPr>
          <p:cNvPr id="12" name="Picture 12"/>
          <p:cNvPicPr>
            <a:picLocks noChangeAspect="1"/>
          </p:cNvPicPr>
          <p:nvPr/>
        </p:nvPicPr>
        <p:blipFill>
          <a:blip r:embed="rId3"/>
          <a:srcRect/>
          <a:stretch>
            <a:fillRect/>
          </a:stretch>
        </p:blipFill>
        <p:spPr>
          <a:xfrm rot="-1510185">
            <a:off x="8474020" y="8004519"/>
            <a:ext cx="9057519" cy="6657277"/>
          </a:xfrm>
          <a:prstGeom prst="rect">
            <a:avLst/>
          </a:prstGeom>
        </p:spPr>
      </p:pic>
      <p:pic>
        <p:nvPicPr>
          <p:cNvPr id="13" name="Picture 12" descr="A picture containing drawing&#10;&#10;Description automatically generated">
            <a:extLst>
              <a:ext uri="{FF2B5EF4-FFF2-40B4-BE49-F238E27FC236}">
                <a16:creationId xmlns:a16="http://schemas.microsoft.com/office/drawing/2014/main" id="{5F05E4BB-8CBC-B740-9B6D-A0BB9CBC37A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9410700"/>
            <a:ext cx="1593850" cy="454458"/>
          </a:xfrm>
          <a:prstGeom prst="rect">
            <a:avLst/>
          </a:prstGeom>
        </p:spPr>
      </p:pic>
      <p:pic>
        <p:nvPicPr>
          <p:cNvPr id="15" name="Picture 14" descr="A close up of a logo&#10;&#10;Description automatically generated">
            <a:extLst>
              <a:ext uri="{FF2B5EF4-FFF2-40B4-BE49-F238E27FC236}">
                <a16:creationId xmlns:a16="http://schemas.microsoft.com/office/drawing/2014/main" id="{E3E077D8-A824-4040-8D3E-C26C9705F81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1000" y="351207"/>
            <a:ext cx="2165350" cy="773846"/>
          </a:xfrm>
          <a:prstGeom prst="rect">
            <a:avLst/>
          </a:prstGeom>
        </p:spPr>
      </p:pic>
      <p:graphicFrame>
        <p:nvGraphicFramePr>
          <p:cNvPr id="8" name="Table 1">
            <a:extLst>
              <a:ext uri="{FF2B5EF4-FFF2-40B4-BE49-F238E27FC236}">
                <a16:creationId xmlns:a16="http://schemas.microsoft.com/office/drawing/2014/main" id="{B5CC2120-9E68-4872-A08E-28B4E03C181D}"/>
              </a:ext>
            </a:extLst>
          </p:cNvPr>
          <p:cNvGraphicFramePr>
            <a:graphicFrameLocks noGrp="1"/>
          </p:cNvGraphicFramePr>
          <p:nvPr>
            <p:extLst/>
          </p:nvPr>
        </p:nvGraphicFramePr>
        <p:xfrm>
          <a:off x="981557" y="1328645"/>
          <a:ext cx="16696842" cy="8440382"/>
        </p:xfrm>
        <a:graphic>
          <a:graphicData uri="http://schemas.openxmlformats.org/drawingml/2006/table">
            <a:tbl>
              <a:tblPr/>
              <a:tblGrid>
                <a:gridCol w="530886">
                  <a:extLst>
                    <a:ext uri="{9D8B030D-6E8A-4147-A177-3AD203B41FA5}">
                      <a16:colId xmlns:a16="http://schemas.microsoft.com/office/drawing/2014/main" val="844792636"/>
                    </a:ext>
                  </a:extLst>
                </a:gridCol>
                <a:gridCol w="1738390">
                  <a:extLst>
                    <a:ext uri="{9D8B030D-6E8A-4147-A177-3AD203B41FA5}">
                      <a16:colId xmlns:a16="http://schemas.microsoft.com/office/drawing/2014/main" val="4123653526"/>
                    </a:ext>
                  </a:extLst>
                </a:gridCol>
                <a:gridCol w="3206128">
                  <a:extLst>
                    <a:ext uri="{9D8B030D-6E8A-4147-A177-3AD203B41FA5}">
                      <a16:colId xmlns:a16="http://schemas.microsoft.com/office/drawing/2014/main" val="2066857321"/>
                    </a:ext>
                  </a:extLst>
                </a:gridCol>
                <a:gridCol w="3091622">
                  <a:extLst>
                    <a:ext uri="{9D8B030D-6E8A-4147-A177-3AD203B41FA5}">
                      <a16:colId xmlns:a16="http://schemas.microsoft.com/office/drawing/2014/main" val="300039671"/>
                    </a:ext>
                  </a:extLst>
                </a:gridCol>
                <a:gridCol w="3359290">
                  <a:extLst>
                    <a:ext uri="{9D8B030D-6E8A-4147-A177-3AD203B41FA5}">
                      <a16:colId xmlns:a16="http://schemas.microsoft.com/office/drawing/2014/main" val="2513197929"/>
                    </a:ext>
                  </a:extLst>
                </a:gridCol>
                <a:gridCol w="3229926">
                  <a:extLst>
                    <a:ext uri="{9D8B030D-6E8A-4147-A177-3AD203B41FA5}">
                      <a16:colId xmlns:a16="http://schemas.microsoft.com/office/drawing/2014/main" val="730172687"/>
                    </a:ext>
                  </a:extLst>
                </a:gridCol>
                <a:gridCol w="1540600">
                  <a:extLst>
                    <a:ext uri="{9D8B030D-6E8A-4147-A177-3AD203B41FA5}">
                      <a16:colId xmlns:a16="http://schemas.microsoft.com/office/drawing/2014/main" val="2529190338"/>
                    </a:ext>
                  </a:extLst>
                </a:gridCol>
              </a:tblGrid>
              <a:tr h="515582">
                <a:tc>
                  <a:txBody>
                    <a:bodyPr/>
                    <a:lstStyle/>
                    <a:p>
                      <a:pPr algn="just"/>
                      <a:r>
                        <a:rPr lang="en-IE" sz="2000" dirty="0">
                          <a:effectLst/>
                          <a:latin typeface="Calibri" panose="020F0502020204030204" pitchFamily="34" charset="0"/>
                          <a:ea typeface="Calibri" panose="020F0502020204030204" pitchFamily="34" charset="0"/>
                          <a:cs typeface="Times New Roman" panose="02020603050405020304" pitchFamily="18" charset="0"/>
                        </a:rPr>
                        <a:t> </a:t>
                      </a:r>
                    </a:p>
                  </a:txBody>
                  <a:tcPr marL="137160" marR="137160" marT="0" marB="0">
                    <a:solidFill>
                      <a:schemeClr val="bg1"/>
                    </a:solidFill>
                  </a:tcPr>
                </a:tc>
                <a:tc>
                  <a:txBody>
                    <a:bodyPr/>
                    <a:lstStyle/>
                    <a:p>
                      <a:endParaRPr lang="en-IE" sz="2000" dirty="0">
                        <a:effectLst/>
                        <a:latin typeface="Calibri" panose="020F0502020204030204" pitchFamily="34" charset="0"/>
                        <a:cs typeface="Times New Roman" panose="02020603050405020304" pitchFamily="18" charset="0"/>
                      </a:endParaRPr>
                    </a:p>
                  </a:txBody>
                  <a:tcPr marL="137160" marR="137160" marT="0" marB="0">
                    <a:solidFill>
                      <a:schemeClr val="bg1"/>
                    </a:solidFill>
                  </a:tcPr>
                </a:tc>
                <a:tc>
                  <a:txBody>
                    <a:bodyPr/>
                    <a:lstStyle/>
                    <a:p>
                      <a:pPr algn="just"/>
                      <a:r>
                        <a:rPr lang="en-US" sz="2000" b="1" dirty="0">
                          <a:effectLst/>
                          <a:latin typeface="Calibri" panose="020F0502020204030204" pitchFamily="34" charset="0"/>
                          <a:ea typeface="Calibri" panose="020F0502020204030204" pitchFamily="34" charset="0"/>
                          <a:cs typeface="Times New Roman" panose="02020603050405020304" pitchFamily="18" charset="0"/>
                        </a:rPr>
                        <a:t>Excellent (4)</a:t>
                      </a:r>
                      <a:endParaRPr lang="en-I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37160" marR="137160" marT="0" marB="0">
                    <a:solidFill>
                      <a:schemeClr val="bg1"/>
                    </a:solidFill>
                  </a:tcPr>
                </a:tc>
                <a:tc>
                  <a:txBody>
                    <a:bodyPr/>
                    <a:lstStyle/>
                    <a:p>
                      <a:pPr algn="just"/>
                      <a:r>
                        <a:rPr lang="en-US" sz="2000" b="1" dirty="0">
                          <a:effectLst/>
                          <a:latin typeface="Calibri" panose="020F0502020204030204" pitchFamily="34" charset="0"/>
                          <a:ea typeface="Calibri" panose="020F0502020204030204" pitchFamily="34" charset="0"/>
                          <a:cs typeface="Times New Roman" panose="02020603050405020304" pitchFamily="18" charset="0"/>
                        </a:rPr>
                        <a:t>Good (3)</a:t>
                      </a:r>
                      <a:endParaRPr lang="en-I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37160" marR="137160" marT="0" marB="0">
                    <a:solidFill>
                      <a:schemeClr val="bg1"/>
                    </a:solidFill>
                  </a:tcPr>
                </a:tc>
                <a:tc>
                  <a:txBody>
                    <a:bodyPr/>
                    <a:lstStyle/>
                    <a:p>
                      <a:pPr algn="just"/>
                      <a:r>
                        <a:rPr lang="en-US" sz="2000" b="1" dirty="0">
                          <a:effectLst/>
                          <a:latin typeface="Calibri" panose="020F0502020204030204" pitchFamily="34" charset="0"/>
                          <a:ea typeface="Calibri" panose="020F0502020204030204" pitchFamily="34" charset="0"/>
                          <a:cs typeface="Times New Roman" panose="02020603050405020304" pitchFamily="18" charset="0"/>
                        </a:rPr>
                        <a:t>Average (2)</a:t>
                      </a:r>
                      <a:endParaRPr lang="en-I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37160" marR="137160" marT="0" marB="0">
                    <a:solidFill>
                      <a:schemeClr val="bg1"/>
                    </a:solidFill>
                  </a:tcPr>
                </a:tc>
                <a:tc>
                  <a:txBody>
                    <a:bodyPr/>
                    <a:lstStyle/>
                    <a:p>
                      <a:pPr algn="just"/>
                      <a:r>
                        <a:rPr lang="en-US" sz="2000" b="1">
                          <a:effectLst/>
                          <a:latin typeface="Calibri" panose="020F0502020204030204" pitchFamily="34" charset="0"/>
                          <a:ea typeface="Calibri" panose="020F0502020204030204" pitchFamily="34" charset="0"/>
                          <a:cs typeface="Times New Roman" panose="02020603050405020304" pitchFamily="18" charset="0"/>
                        </a:rPr>
                        <a:t>Poor (1)</a:t>
                      </a:r>
                      <a:endParaRPr lang="en-IE" sz="2000">
                        <a:effectLst/>
                        <a:latin typeface="Calibri" panose="020F0502020204030204" pitchFamily="34" charset="0"/>
                        <a:ea typeface="Calibri" panose="020F0502020204030204" pitchFamily="34" charset="0"/>
                        <a:cs typeface="Times New Roman" panose="02020603050405020304" pitchFamily="18" charset="0"/>
                      </a:endParaRPr>
                    </a:p>
                  </a:txBody>
                  <a:tcPr marL="137160" marR="137160" marT="0" marB="0">
                    <a:solidFill>
                      <a:schemeClr val="bg1"/>
                    </a:solidFill>
                  </a:tcPr>
                </a:tc>
                <a:tc>
                  <a:txBody>
                    <a:bodyPr/>
                    <a:lstStyle/>
                    <a:p>
                      <a:pPr algn="just"/>
                      <a:r>
                        <a:rPr lang="en-US" sz="2000" b="1">
                          <a:effectLst/>
                          <a:latin typeface="Calibri" panose="020F0502020204030204" pitchFamily="34" charset="0"/>
                          <a:ea typeface="Calibri" panose="020F0502020204030204" pitchFamily="34" charset="0"/>
                          <a:cs typeface="Times New Roman" panose="02020603050405020304" pitchFamily="18" charset="0"/>
                        </a:rPr>
                        <a:t>Final Score   </a:t>
                      </a:r>
                      <a:endParaRPr lang="en-IE" sz="2000">
                        <a:effectLst/>
                        <a:latin typeface="Calibri" panose="020F0502020204030204" pitchFamily="34" charset="0"/>
                        <a:ea typeface="Calibri" panose="020F0502020204030204" pitchFamily="34" charset="0"/>
                        <a:cs typeface="Times New Roman" panose="02020603050405020304" pitchFamily="18" charset="0"/>
                      </a:endParaRPr>
                    </a:p>
                  </a:txBody>
                  <a:tcPr marL="137160" marR="137160" marT="0" marB="0">
                    <a:solidFill>
                      <a:schemeClr val="bg1"/>
                    </a:solidFill>
                  </a:tcPr>
                </a:tc>
                <a:extLst>
                  <a:ext uri="{0D108BD9-81ED-4DB2-BD59-A6C34878D82A}">
                    <a16:rowId xmlns:a16="http://schemas.microsoft.com/office/drawing/2014/main" val="3818337755"/>
                  </a:ext>
                </a:extLst>
              </a:tr>
              <a:tr h="3962400">
                <a:tc>
                  <a:txBody>
                    <a:bodyPr/>
                    <a:lstStyle/>
                    <a:p>
                      <a:pPr algn="just"/>
                      <a:r>
                        <a:rPr lang="en-US" sz="2000" b="1">
                          <a:effectLst/>
                          <a:latin typeface="Calibri" panose="020F0502020204030204" pitchFamily="34" charset="0"/>
                          <a:ea typeface="Calibri" panose="020F0502020204030204" pitchFamily="34" charset="0"/>
                          <a:cs typeface="Times New Roman" panose="02020603050405020304" pitchFamily="18" charset="0"/>
                        </a:rPr>
                        <a:t>4.</a:t>
                      </a:r>
                      <a:endParaRPr lang="en-IE" sz="2000">
                        <a:effectLst/>
                        <a:latin typeface="Calibri" panose="020F0502020204030204" pitchFamily="34" charset="0"/>
                        <a:ea typeface="Calibri" panose="020F0502020204030204" pitchFamily="34" charset="0"/>
                        <a:cs typeface="Times New Roman" panose="02020603050405020304" pitchFamily="18" charset="0"/>
                      </a:endParaRPr>
                    </a:p>
                  </a:txBody>
                  <a:tcPr marL="137160" marR="137160" marT="0" marB="0">
                    <a:solidFill>
                      <a:schemeClr val="bg1"/>
                    </a:solidFill>
                  </a:tcPr>
                </a:tc>
                <a:tc>
                  <a:txBody>
                    <a:bodyPr/>
                    <a:lstStyle/>
                    <a:p>
                      <a:pPr algn="just"/>
                      <a:r>
                        <a:rPr lang="en-US" sz="2000" b="1">
                          <a:effectLst/>
                          <a:latin typeface="Calibri" panose="020F0502020204030204" pitchFamily="34" charset="0"/>
                          <a:ea typeface="Calibri" panose="020F0502020204030204" pitchFamily="34" charset="0"/>
                          <a:cs typeface="Times New Roman" panose="02020603050405020304" pitchFamily="18" charset="0"/>
                        </a:rPr>
                        <a:t>The Challenges</a:t>
                      </a:r>
                      <a:endParaRPr lang="en-IE" sz="200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IE" sz="2000" b="1">
                          <a:effectLst/>
                          <a:latin typeface="Calibri" panose="020F0502020204030204" pitchFamily="34" charset="0"/>
                          <a:ea typeface="Calibri" panose="020F0502020204030204" pitchFamily="34" charset="0"/>
                          <a:cs typeface="Times New Roman" panose="02020603050405020304" pitchFamily="18" charset="0"/>
                        </a:rPr>
                        <a:t> </a:t>
                      </a:r>
                      <a:endParaRPr lang="en-IE" sz="2000">
                        <a:effectLst/>
                        <a:latin typeface="Calibri" panose="020F0502020204030204" pitchFamily="34" charset="0"/>
                        <a:ea typeface="Calibri" panose="020F0502020204030204" pitchFamily="34" charset="0"/>
                        <a:cs typeface="Times New Roman" panose="02020603050405020304" pitchFamily="18" charset="0"/>
                      </a:endParaRPr>
                    </a:p>
                  </a:txBody>
                  <a:tcPr marL="137160" marR="137160" marT="0" marB="0">
                    <a:solidFill>
                      <a:schemeClr val="bg1"/>
                    </a:solidFill>
                  </a:tcPr>
                </a:tc>
                <a:tc>
                  <a:txBody>
                    <a:bodyPr/>
                    <a:lstStyle/>
                    <a:p>
                      <a:pPr algn="just"/>
                      <a:r>
                        <a:rPr lang="en-US" sz="2000" dirty="0">
                          <a:effectLst/>
                          <a:latin typeface="Calibri" panose="020F0502020204030204" pitchFamily="34" charset="0"/>
                          <a:ea typeface="Calibri" panose="020F0502020204030204" pitchFamily="34" charset="0"/>
                          <a:cs typeface="Times New Roman" panose="02020603050405020304" pitchFamily="18" charset="0"/>
                        </a:rPr>
                        <a:t>The challenges presented are suitable for the target group in terms of content and difficulty levels. </a:t>
                      </a:r>
                      <a:endParaRPr lang="en-IE"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000" dirty="0">
                          <a:effectLst/>
                          <a:latin typeface="Calibri" panose="020F0502020204030204" pitchFamily="34" charset="0"/>
                          <a:ea typeface="Calibri" panose="020F0502020204030204" pitchFamily="34" charset="0"/>
                          <a:cs typeface="Times New Roman" panose="02020603050405020304" pitchFamily="18" charset="0"/>
                        </a:rPr>
                        <a:t> </a:t>
                      </a:r>
                      <a:endParaRPr lang="en-IE"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000" dirty="0">
                          <a:effectLst/>
                          <a:latin typeface="Calibri" panose="020F0502020204030204" pitchFamily="34" charset="0"/>
                          <a:ea typeface="Calibri" panose="020F0502020204030204" pitchFamily="34" charset="0"/>
                          <a:cs typeface="Times New Roman" panose="02020603050405020304" pitchFamily="18" charset="0"/>
                        </a:rPr>
                        <a:t>The challenges become progressively more difficult when proceeding through the narrative. </a:t>
                      </a:r>
                      <a:endParaRPr lang="en-IE"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000" dirty="0">
                          <a:effectLst/>
                          <a:latin typeface="Calibri" panose="020F0502020204030204" pitchFamily="34" charset="0"/>
                          <a:ea typeface="Calibri" panose="020F0502020204030204" pitchFamily="34" charset="0"/>
                          <a:cs typeface="Times New Roman" panose="02020603050405020304" pitchFamily="18" charset="0"/>
                        </a:rPr>
                        <a:t> </a:t>
                      </a:r>
                      <a:endParaRPr lang="en-IE"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000" dirty="0">
                          <a:effectLst/>
                          <a:latin typeface="Calibri" panose="020F0502020204030204" pitchFamily="34" charset="0"/>
                          <a:ea typeface="Calibri" panose="020F0502020204030204" pitchFamily="34" charset="0"/>
                          <a:cs typeface="Times New Roman" panose="02020603050405020304" pitchFamily="18" charset="0"/>
                        </a:rPr>
                        <a:t>There are no technical issues related to the challenges. </a:t>
                      </a:r>
                      <a:endParaRPr lang="en-I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37160" marR="137160" marT="0" marB="0">
                    <a:solidFill>
                      <a:schemeClr val="bg1"/>
                    </a:solidFill>
                  </a:tcPr>
                </a:tc>
                <a:tc>
                  <a:txBody>
                    <a:bodyPr/>
                    <a:lstStyle/>
                    <a:p>
                      <a:pPr algn="just"/>
                      <a:r>
                        <a:rPr lang="en-US" sz="2000" dirty="0">
                          <a:effectLst/>
                          <a:latin typeface="Calibri" panose="020F0502020204030204" pitchFamily="34" charset="0"/>
                          <a:ea typeface="Calibri" panose="020F0502020204030204" pitchFamily="34" charset="0"/>
                          <a:cs typeface="Times New Roman" panose="02020603050405020304" pitchFamily="18" charset="0"/>
                        </a:rPr>
                        <a:t>The challenges presented are suitable for the target group in terms of content but do not become progressively more difficult when proceeding through the narrative. </a:t>
                      </a:r>
                      <a:endParaRPr lang="en-IE"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000" dirty="0">
                          <a:effectLst/>
                          <a:latin typeface="Calibri" panose="020F0502020204030204" pitchFamily="34" charset="0"/>
                          <a:ea typeface="Calibri" panose="020F0502020204030204" pitchFamily="34" charset="0"/>
                          <a:cs typeface="Times New Roman" panose="02020603050405020304" pitchFamily="18" charset="0"/>
                        </a:rPr>
                        <a:t> </a:t>
                      </a:r>
                      <a:endParaRPr lang="en-IE"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000" dirty="0">
                          <a:effectLst/>
                          <a:latin typeface="Calibri" panose="020F0502020204030204" pitchFamily="34" charset="0"/>
                          <a:ea typeface="Calibri" panose="020F0502020204030204" pitchFamily="34" charset="0"/>
                          <a:cs typeface="Times New Roman" panose="02020603050405020304" pitchFamily="18" charset="0"/>
                        </a:rPr>
                        <a:t>There were some minor technical issues related to the challenge. </a:t>
                      </a:r>
                      <a:endParaRPr lang="en-IE"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000" dirty="0">
                          <a:effectLst/>
                          <a:latin typeface="Calibri" panose="020F0502020204030204" pitchFamily="34" charset="0"/>
                          <a:ea typeface="Calibri" panose="020F0502020204030204" pitchFamily="34" charset="0"/>
                          <a:cs typeface="Times New Roman" panose="02020603050405020304" pitchFamily="18" charset="0"/>
                        </a:rPr>
                        <a:t> </a:t>
                      </a:r>
                      <a:endParaRPr lang="en-I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37160" marR="137160" marT="0" marB="0">
                    <a:solidFill>
                      <a:schemeClr val="bg1"/>
                    </a:solidFill>
                  </a:tcPr>
                </a:tc>
                <a:tc>
                  <a:txBody>
                    <a:bodyPr/>
                    <a:lstStyle/>
                    <a:p>
                      <a:pPr algn="just"/>
                      <a:r>
                        <a:rPr lang="en-US" sz="2000" dirty="0">
                          <a:effectLst/>
                          <a:latin typeface="Calibri" panose="020F0502020204030204" pitchFamily="34" charset="0"/>
                          <a:ea typeface="Calibri" panose="020F0502020204030204" pitchFamily="34" charset="0"/>
                          <a:cs typeface="Times New Roman" panose="02020603050405020304" pitchFamily="18" charset="0"/>
                        </a:rPr>
                        <a:t>The challenges are somewhat relevant to the target group but are difficult to complete in the time frame.</a:t>
                      </a:r>
                      <a:endParaRPr lang="en-IE"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000" dirty="0">
                          <a:effectLst/>
                          <a:latin typeface="Calibri" panose="020F0502020204030204" pitchFamily="34" charset="0"/>
                          <a:ea typeface="Calibri" panose="020F0502020204030204" pitchFamily="34" charset="0"/>
                          <a:cs typeface="Times New Roman" panose="02020603050405020304" pitchFamily="18" charset="0"/>
                        </a:rPr>
                        <a:t> </a:t>
                      </a:r>
                      <a:endParaRPr lang="en-IE"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000" dirty="0">
                          <a:effectLst/>
                          <a:latin typeface="Calibri" panose="020F0502020204030204" pitchFamily="34" charset="0"/>
                          <a:ea typeface="Calibri" panose="020F0502020204030204" pitchFamily="34" charset="0"/>
                          <a:cs typeface="Times New Roman" panose="02020603050405020304" pitchFamily="18" charset="0"/>
                        </a:rPr>
                        <a:t>The challenges were not fully relevant to the narrative of the digital breakout and there were some minor technical issues.</a:t>
                      </a:r>
                      <a:endParaRPr lang="en-I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37160" marR="137160" marT="0" marB="0">
                    <a:solidFill>
                      <a:schemeClr val="bg1"/>
                    </a:solidFill>
                  </a:tcPr>
                </a:tc>
                <a:tc>
                  <a:txBody>
                    <a:bodyPr/>
                    <a:lstStyle/>
                    <a:p>
                      <a:pPr algn="just"/>
                      <a:r>
                        <a:rPr lang="en-US" sz="2000">
                          <a:effectLst/>
                          <a:latin typeface="Calibri" panose="020F0502020204030204" pitchFamily="34" charset="0"/>
                          <a:ea typeface="Calibri" panose="020F0502020204030204" pitchFamily="34" charset="0"/>
                          <a:cs typeface="Times New Roman" panose="02020603050405020304" pitchFamily="18" charset="0"/>
                        </a:rPr>
                        <a:t>The challenges presented are not suitable for the target group as they are too difficult to complete. </a:t>
                      </a:r>
                      <a:endParaRPr lang="en-IE" sz="200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000">
                          <a:effectLst/>
                          <a:latin typeface="Calibri" panose="020F0502020204030204" pitchFamily="34" charset="0"/>
                          <a:ea typeface="Calibri" panose="020F0502020204030204" pitchFamily="34" charset="0"/>
                          <a:cs typeface="Times New Roman" panose="02020603050405020304" pitchFamily="18" charset="0"/>
                        </a:rPr>
                        <a:t> </a:t>
                      </a:r>
                      <a:endParaRPr lang="en-IE" sz="200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000">
                          <a:effectLst/>
                          <a:latin typeface="Calibri" panose="020F0502020204030204" pitchFamily="34" charset="0"/>
                          <a:ea typeface="Calibri" panose="020F0502020204030204" pitchFamily="34" charset="0"/>
                          <a:cs typeface="Times New Roman" panose="02020603050405020304" pitchFamily="18" charset="0"/>
                        </a:rPr>
                        <a:t>The challenges are not relevant to the storyline. </a:t>
                      </a:r>
                      <a:endParaRPr lang="en-IE" sz="200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000">
                          <a:effectLst/>
                          <a:latin typeface="Calibri" panose="020F0502020204030204" pitchFamily="34" charset="0"/>
                          <a:ea typeface="Calibri" panose="020F0502020204030204" pitchFamily="34" charset="0"/>
                          <a:cs typeface="Times New Roman" panose="02020603050405020304" pitchFamily="18" charset="0"/>
                        </a:rPr>
                        <a:t> </a:t>
                      </a:r>
                      <a:endParaRPr lang="en-IE" sz="200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000">
                          <a:effectLst/>
                          <a:latin typeface="Calibri" panose="020F0502020204030204" pitchFamily="34" charset="0"/>
                          <a:ea typeface="Calibri" panose="020F0502020204030204" pitchFamily="34" charset="0"/>
                          <a:cs typeface="Times New Roman" panose="02020603050405020304" pitchFamily="18" charset="0"/>
                        </a:rPr>
                        <a:t>There are technical issues when accessing the challenges. </a:t>
                      </a:r>
                      <a:endParaRPr lang="en-IE" sz="2000">
                        <a:effectLst/>
                        <a:latin typeface="Calibri" panose="020F0502020204030204" pitchFamily="34" charset="0"/>
                        <a:ea typeface="Calibri" panose="020F0502020204030204" pitchFamily="34" charset="0"/>
                        <a:cs typeface="Times New Roman" panose="02020603050405020304" pitchFamily="18" charset="0"/>
                      </a:endParaRPr>
                    </a:p>
                  </a:txBody>
                  <a:tcPr marL="137160" marR="137160" marT="0" marB="0">
                    <a:solidFill>
                      <a:schemeClr val="bg1"/>
                    </a:solidFill>
                  </a:tcPr>
                </a:tc>
                <a:tc>
                  <a:txBody>
                    <a:bodyPr/>
                    <a:lstStyle/>
                    <a:p>
                      <a:pPr algn="just"/>
                      <a:r>
                        <a:rPr lang="en-US" sz="2000">
                          <a:effectLst/>
                          <a:latin typeface="Calibri" panose="020F0502020204030204" pitchFamily="34" charset="0"/>
                          <a:ea typeface="Calibri" panose="020F0502020204030204" pitchFamily="34" charset="0"/>
                          <a:cs typeface="Times New Roman" panose="02020603050405020304" pitchFamily="18" charset="0"/>
                        </a:rPr>
                        <a:t> </a:t>
                      </a:r>
                      <a:endParaRPr lang="en-IE" sz="2000">
                        <a:effectLst/>
                        <a:latin typeface="Calibri" panose="020F0502020204030204" pitchFamily="34" charset="0"/>
                        <a:ea typeface="Calibri" panose="020F0502020204030204" pitchFamily="34" charset="0"/>
                        <a:cs typeface="Times New Roman" panose="02020603050405020304" pitchFamily="18" charset="0"/>
                      </a:endParaRPr>
                    </a:p>
                  </a:txBody>
                  <a:tcPr marL="137160" marR="137160" marT="0" marB="0">
                    <a:solidFill>
                      <a:schemeClr val="bg1"/>
                    </a:solidFill>
                  </a:tcPr>
                </a:tc>
                <a:extLst>
                  <a:ext uri="{0D108BD9-81ED-4DB2-BD59-A6C34878D82A}">
                    <a16:rowId xmlns:a16="http://schemas.microsoft.com/office/drawing/2014/main" val="4013413744"/>
                  </a:ext>
                </a:extLst>
              </a:tr>
              <a:tr h="3962400">
                <a:tc>
                  <a:txBody>
                    <a:bodyPr/>
                    <a:lstStyle/>
                    <a:p>
                      <a:pPr algn="just"/>
                      <a:r>
                        <a:rPr lang="en-US" sz="2000" b="1">
                          <a:effectLst/>
                          <a:latin typeface="Calibri" panose="020F0502020204030204" pitchFamily="34" charset="0"/>
                          <a:ea typeface="Calibri" panose="020F0502020204030204" pitchFamily="34" charset="0"/>
                          <a:cs typeface="Times New Roman" panose="02020603050405020304" pitchFamily="18" charset="0"/>
                        </a:rPr>
                        <a:t>5.</a:t>
                      </a:r>
                      <a:endParaRPr lang="en-IE" sz="2000">
                        <a:effectLst/>
                        <a:latin typeface="Calibri" panose="020F0502020204030204" pitchFamily="34" charset="0"/>
                        <a:ea typeface="Calibri" panose="020F0502020204030204" pitchFamily="34" charset="0"/>
                        <a:cs typeface="Times New Roman" panose="02020603050405020304" pitchFamily="18" charset="0"/>
                      </a:endParaRPr>
                    </a:p>
                  </a:txBody>
                  <a:tcPr marL="137160" marR="137160" marT="0" marB="0">
                    <a:solidFill>
                      <a:schemeClr val="bg1"/>
                    </a:solidFill>
                  </a:tcPr>
                </a:tc>
                <a:tc>
                  <a:txBody>
                    <a:bodyPr/>
                    <a:lstStyle/>
                    <a:p>
                      <a:pPr algn="just"/>
                      <a:r>
                        <a:rPr lang="en-US" sz="2000" b="1">
                          <a:effectLst/>
                          <a:latin typeface="Calibri" panose="020F0502020204030204" pitchFamily="34" charset="0"/>
                          <a:ea typeface="Calibri" panose="020F0502020204030204" pitchFamily="34" charset="0"/>
                          <a:cs typeface="Times New Roman" panose="02020603050405020304" pitchFamily="18" charset="0"/>
                        </a:rPr>
                        <a:t>Knowledge and skills gained by Learners</a:t>
                      </a:r>
                      <a:endParaRPr lang="en-IE" sz="2000">
                        <a:effectLst/>
                        <a:latin typeface="Calibri" panose="020F0502020204030204" pitchFamily="34" charset="0"/>
                        <a:ea typeface="Calibri" panose="020F0502020204030204" pitchFamily="34" charset="0"/>
                        <a:cs typeface="Times New Roman" panose="02020603050405020304" pitchFamily="18" charset="0"/>
                      </a:endParaRPr>
                    </a:p>
                  </a:txBody>
                  <a:tcPr marL="137160" marR="137160" marT="0" marB="0">
                    <a:solidFill>
                      <a:schemeClr val="bg1"/>
                    </a:solidFill>
                  </a:tcPr>
                </a:tc>
                <a:tc>
                  <a:txBody>
                    <a:bodyPr/>
                    <a:lstStyle/>
                    <a:p>
                      <a:pPr algn="just"/>
                      <a:r>
                        <a:rPr lang="en-US" sz="2000" dirty="0">
                          <a:effectLst/>
                          <a:latin typeface="Calibri" panose="020F0502020204030204" pitchFamily="34" charset="0"/>
                          <a:ea typeface="Calibri" panose="020F0502020204030204" pitchFamily="34" charset="0"/>
                          <a:cs typeface="Times New Roman" panose="02020603050405020304" pitchFamily="18" charset="0"/>
                        </a:rPr>
                        <a:t>Learners have gained soft-skills, such as communication, creative thinking and empathy, by completing this Digital Breakout. </a:t>
                      </a:r>
                      <a:endParaRPr lang="en-IE"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000" dirty="0">
                          <a:effectLst/>
                          <a:latin typeface="Calibri" panose="020F0502020204030204" pitchFamily="34" charset="0"/>
                          <a:ea typeface="Calibri" panose="020F0502020204030204" pitchFamily="34" charset="0"/>
                          <a:cs typeface="Times New Roman" panose="02020603050405020304" pitchFamily="18" charset="0"/>
                        </a:rPr>
                        <a:t> </a:t>
                      </a:r>
                      <a:endParaRPr lang="en-IE"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000" dirty="0">
                          <a:effectLst/>
                          <a:latin typeface="Calibri" panose="020F0502020204030204" pitchFamily="34" charset="0"/>
                          <a:ea typeface="Calibri" panose="020F0502020204030204" pitchFamily="34" charset="0"/>
                          <a:cs typeface="Times New Roman" panose="02020603050405020304" pitchFamily="18" charset="0"/>
                        </a:rPr>
                        <a:t>Learners have gained knowledge and experience that allows them</a:t>
                      </a:r>
                      <a:r>
                        <a:rPr lang="en-IE" sz="2000" dirty="0">
                          <a:effectLst/>
                          <a:latin typeface="Calibri" panose="020F0502020204030204" pitchFamily="34" charset="0"/>
                          <a:ea typeface="Calibri" panose="020F0502020204030204" pitchFamily="34" charset="0"/>
                          <a:cs typeface="Times New Roman" panose="02020603050405020304" pitchFamily="18" charset="0"/>
                        </a:rPr>
                        <a:t> to understand and tackle climate issues.</a:t>
                      </a:r>
                    </a:p>
                    <a:p>
                      <a:pPr algn="just"/>
                      <a:endParaRPr lang="en-I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37160" marR="137160" marT="0" marB="0">
                    <a:solidFill>
                      <a:schemeClr val="bg1"/>
                    </a:solidFill>
                  </a:tcPr>
                </a:tc>
                <a:tc>
                  <a:txBody>
                    <a:bodyPr/>
                    <a:lstStyle/>
                    <a:p>
                      <a:pPr algn="just"/>
                      <a:r>
                        <a:rPr lang="en-US" sz="2000" dirty="0">
                          <a:effectLst/>
                          <a:latin typeface="Calibri" panose="020F0502020204030204" pitchFamily="34" charset="0"/>
                          <a:ea typeface="Calibri" panose="020F0502020204030204" pitchFamily="34" charset="0"/>
                          <a:cs typeface="Times New Roman" panose="02020603050405020304" pitchFamily="18" charset="0"/>
                        </a:rPr>
                        <a:t>Learners have gained some soft-skills and knowledge by completing this Digital Breakout but are unable to put this knowledge into practice</a:t>
                      </a:r>
                      <a:r>
                        <a:rPr lang="en-IE" sz="2000" dirty="0">
                          <a:effectLst/>
                          <a:latin typeface="Calibri" panose="020F0502020204030204" pitchFamily="34" charset="0"/>
                          <a:ea typeface="Calibri" panose="020F0502020204030204" pitchFamily="34" charset="0"/>
                          <a:cs typeface="Times New Roman" panose="02020603050405020304" pitchFamily="18" charset="0"/>
                        </a:rPr>
                        <a:t>.</a:t>
                      </a:r>
                    </a:p>
                    <a:p>
                      <a:pPr algn="just"/>
                      <a:endParaRPr lang="en-IE"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IE" sz="2000" dirty="0">
                          <a:effectLst/>
                          <a:latin typeface="Calibri" panose="020F0502020204030204" pitchFamily="34" charset="0"/>
                          <a:ea typeface="Calibri" panose="020F0502020204030204" pitchFamily="34" charset="0"/>
                          <a:cs typeface="Times New Roman" panose="02020603050405020304" pitchFamily="18" charset="0"/>
                        </a:rPr>
                        <a:t>Learners have some knowledge of climate issues.</a:t>
                      </a:r>
                    </a:p>
                    <a:p>
                      <a:pPr algn="just"/>
                      <a:r>
                        <a:rPr lang="en-US" sz="2000" dirty="0">
                          <a:effectLst/>
                          <a:latin typeface="Calibri" panose="020F0502020204030204" pitchFamily="34" charset="0"/>
                          <a:ea typeface="Calibri" panose="020F0502020204030204" pitchFamily="34" charset="0"/>
                          <a:cs typeface="Times New Roman" panose="02020603050405020304" pitchFamily="18" charset="0"/>
                        </a:rPr>
                        <a:t> </a:t>
                      </a:r>
                      <a:endParaRPr lang="en-IE"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I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37160" marR="137160" marT="0" marB="0">
                    <a:solidFill>
                      <a:schemeClr val="bg1"/>
                    </a:solidFill>
                  </a:tcPr>
                </a:tc>
                <a:tc>
                  <a:txBody>
                    <a:bodyPr/>
                    <a:lstStyle/>
                    <a:p>
                      <a:pPr algn="just"/>
                      <a:r>
                        <a:rPr lang="en-US" sz="2000" dirty="0">
                          <a:effectLst/>
                          <a:latin typeface="Calibri" panose="020F0502020204030204" pitchFamily="34" charset="0"/>
                          <a:ea typeface="Calibri" panose="020F0502020204030204" pitchFamily="34" charset="0"/>
                          <a:cs typeface="Times New Roman" panose="02020603050405020304" pitchFamily="18" charset="0"/>
                        </a:rPr>
                        <a:t>Learners have gained limited soft-skills and knowledge by completing this Digital Breakout but are unable to apply this knowledge sufficiently. </a:t>
                      </a:r>
                      <a:endParaRPr lang="en-IE"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000" dirty="0">
                          <a:effectLst/>
                          <a:latin typeface="Calibri" panose="020F0502020204030204" pitchFamily="34" charset="0"/>
                          <a:ea typeface="Calibri" panose="020F0502020204030204" pitchFamily="34" charset="0"/>
                          <a:cs typeface="Times New Roman" panose="02020603050405020304" pitchFamily="18" charset="0"/>
                        </a:rPr>
                        <a:t> </a:t>
                      </a:r>
                      <a:endParaRPr lang="en-IE"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IE" sz="2000" dirty="0">
                          <a:effectLst/>
                          <a:latin typeface="Calibri" panose="020F0502020204030204" pitchFamily="34" charset="0"/>
                          <a:ea typeface="Calibri" panose="020F0502020204030204" pitchFamily="34" charset="0"/>
                          <a:cs typeface="Times New Roman" panose="02020603050405020304" pitchFamily="18" charset="0"/>
                        </a:rPr>
                        <a:t>Learners have limited knowledge of climate issues. </a:t>
                      </a:r>
                    </a:p>
                    <a:p>
                      <a:pPr algn="just"/>
                      <a:r>
                        <a:rPr lang="en-US" sz="2000" dirty="0">
                          <a:effectLst/>
                          <a:latin typeface="Calibri" panose="020F0502020204030204" pitchFamily="34" charset="0"/>
                          <a:ea typeface="Calibri" panose="020F0502020204030204" pitchFamily="34" charset="0"/>
                          <a:cs typeface="Times New Roman" panose="02020603050405020304" pitchFamily="18" charset="0"/>
                        </a:rPr>
                        <a:t> </a:t>
                      </a:r>
                      <a:endParaRPr lang="en-I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37160" marR="137160" marT="0" marB="0">
                    <a:solidFill>
                      <a:schemeClr val="bg1"/>
                    </a:solidFill>
                  </a:tcPr>
                </a:tc>
                <a:tc>
                  <a:txBody>
                    <a:bodyPr/>
                    <a:lstStyle/>
                    <a:p>
                      <a:pPr algn="just"/>
                      <a:r>
                        <a:rPr lang="en-US" sz="2000" dirty="0">
                          <a:effectLst/>
                          <a:latin typeface="Calibri" panose="020F0502020204030204" pitchFamily="34" charset="0"/>
                          <a:ea typeface="Calibri" panose="020F0502020204030204" pitchFamily="34" charset="0"/>
                          <a:cs typeface="Times New Roman" panose="02020603050405020304" pitchFamily="18" charset="0"/>
                        </a:rPr>
                        <a:t>Learners have not gained soft-skills or knowledge by completing this Digital Breakout. </a:t>
                      </a:r>
                      <a:endParaRPr lang="en-IE"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000" dirty="0">
                          <a:effectLst/>
                          <a:latin typeface="Calibri" panose="020F0502020204030204" pitchFamily="34" charset="0"/>
                          <a:ea typeface="Calibri" panose="020F0502020204030204" pitchFamily="34" charset="0"/>
                          <a:cs typeface="Times New Roman" panose="02020603050405020304" pitchFamily="18" charset="0"/>
                        </a:rPr>
                        <a:t> </a:t>
                      </a:r>
                      <a:endParaRPr lang="en-IE"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IE" sz="2000" dirty="0">
                          <a:effectLst/>
                          <a:latin typeface="Calibri" panose="020F0502020204030204" pitchFamily="34" charset="0"/>
                          <a:ea typeface="Calibri" panose="020F0502020204030204" pitchFamily="34" charset="0"/>
                          <a:cs typeface="Times New Roman" panose="02020603050405020304" pitchFamily="18" charset="0"/>
                        </a:rPr>
                        <a:t>Learners have no knowledge of climate issues.</a:t>
                      </a: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endParaRPr lang="en-I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37160" marR="137160" marT="0" marB="0">
                    <a:solidFill>
                      <a:schemeClr val="bg1"/>
                    </a:solidFill>
                  </a:tcPr>
                </a:tc>
                <a:tc>
                  <a:txBody>
                    <a:bodyPr/>
                    <a:lstStyle/>
                    <a:p>
                      <a:pPr algn="just"/>
                      <a:r>
                        <a:rPr lang="en-US" sz="2000" dirty="0">
                          <a:effectLst/>
                          <a:latin typeface="Calibri" panose="020F0502020204030204" pitchFamily="34" charset="0"/>
                          <a:ea typeface="Calibri" panose="020F0502020204030204" pitchFamily="34" charset="0"/>
                          <a:cs typeface="Times New Roman" panose="02020603050405020304" pitchFamily="18" charset="0"/>
                        </a:rPr>
                        <a:t> </a:t>
                      </a:r>
                      <a:endParaRPr lang="en-I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37160" marR="137160" marT="0" marB="0">
                    <a:solidFill>
                      <a:schemeClr val="bg1"/>
                    </a:solidFill>
                  </a:tcPr>
                </a:tc>
                <a:extLst>
                  <a:ext uri="{0D108BD9-81ED-4DB2-BD59-A6C34878D82A}">
                    <a16:rowId xmlns:a16="http://schemas.microsoft.com/office/drawing/2014/main" val="2310861178"/>
                  </a:ext>
                </a:extLst>
              </a:tr>
            </a:tbl>
          </a:graphicData>
        </a:graphic>
      </p:graphicFrame>
    </p:spTree>
    <p:extLst>
      <p:ext uri="{BB962C8B-B14F-4D97-AF65-F5344CB8AC3E}">
        <p14:creationId xmlns:p14="http://schemas.microsoft.com/office/powerpoint/2010/main" val="20009525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1"/>
          <p:cNvPicPr>
            <a:picLocks noChangeAspect="1"/>
          </p:cNvPicPr>
          <p:nvPr/>
        </p:nvPicPr>
        <p:blipFill>
          <a:blip r:embed="rId2"/>
          <a:srcRect/>
          <a:stretch>
            <a:fillRect/>
          </a:stretch>
        </p:blipFill>
        <p:spPr>
          <a:xfrm rot="2203512">
            <a:off x="11072077" y="-2767553"/>
            <a:ext cx="11673409" cy="8871791"/>
          </a:xfrm>
          <a:prstGeom prst="rect">
            <a:avLst/>
          </a:prstGeom>
        </p:spPr>
      </p:pic>
      <p:pic>
        <p:nvPicPr>
          <p:cNvPr id="12" name="Picture 12"/>
          <p:cNvPicPr>
            <a:picLocks noChangeAspect="1"/>
          </p:cNvPicPr>
          <p:nvPr/>
        </p:nvPicPr>
        <p:blipFill>
          <a:blip r:embed="rId3"/>
          <a:srcRect/>
          <a:stretch>
            <a:fillRect/>
          </a:stretch>
        </p:blipFill>
        <p:spPr>
          <a:xfrm rot="-1510185">
            <a:off x="8474020" y="8004519"/>
            <a:ext cx="9057519" cy="6657277"/>
          </a:xfrm>
          <a:prstGeom prst="rect">
            <a:avLst/>
          </a:prstGeom>
        </p:spPr>
      </p:pic>
      <p:pic>
        <p:nvPicPr>
          <p:cNvPr id="13" name="Picture 12" descr="A picture containing drawing&#10;&#10;Description automatically generated">
            <a:extLst>
              <a:ext uri="{FF2B5EF4-FFF2-40B4-BE49-F238E27FC236}">
                <a16:creationId xmlns:a16="http://schemas.microsoft.com/office/drawing/2014/main" id="{5F05E4BB-8CBC-B740-9B6D-A0BB9CBC37A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9410700"/>
            <a:ext cx="1593850" cy="454458"/>
          </a:xfrm>
          <a:prstGeom prst="rect">
            <a:avLst/>
          </a:prstGeom>
        </p:spPr>
      </p:pic>
      <p:pic>
        <p:nvPicPr>
          <p:cNvPr id="15" name="Picture 14" descr="A close up of a logo&#10;&#10;Description automatically generated">
            <a:extLst>
              <a:ext uri="{FF2B5EF4-FFF2-40B4-BE49-F238E27FC236}">
                <a16:creationId xmlns:a16="http://schemas.microsoft.com/office/drawing/2014/main" id="{E3E077D8-A824-4040-8D3E-C26C9705F81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1000" y="351207"/>
            <a:ext cx="2165350" cy="773846"/>
          </a:xfrm>
          <a:prstGeom prst="rect">
            <a:avLst/>
          </a:prstGeom>
        </p:spPr>
      </p:pic>
      <p:graphicFrame>
        <p:nvGraphicFramePr>
          <p:cNvPr id="7" name="Table 1">
            <a:extLst>
              <a:ext uri="{FF2B5EF4-FFF2-40B4-BE49-F238E27FC236}">
                <a16:creationId xmlns:a16="http://schemas.microsoft.com/office/drawing/2014/main" id="{B5CC2120-9E68-4872-A08E-28B4E03C181D}"/>
              </a:ext>
            </a:extLst>
          </p:cNvPr>
          <p:cNvGraphicFramePr>
            <a:graphicFrameLocks noGrp="1"/>
          </p:cNvGraphicFramePr>
          <p:nvPr>
            <p:extLst/>
          </p:nvPr>
        </p:nvGraphicFramePr>
        <p:xfrm>
          <a:off x="981557" y="1328648"/>
          <a:ext cx="16572850" cy="8471928"/>
        </p:xfrm>
        <a:graphic>
          <a:graphicData uri="http://schemas.openxmlformats.org/drawingml/2006/table">
            <a:tbl>
              <a:tblPr/>
              <a:tblGrid>
                <a:gridCol w="526944">
                  <a:extLst>
                    <a:ext uri="{9D8B030D-6E8A-4147-A177-3AD203B41FA5}">
                      <a16:colId xmlns:a16="http://schemas.microsoft.com/office/drawing/2014/main" val="844792636"/>
                    </a:ext>
                  </a:extLst>
                </a:gridCol>
                <a:gridCol w="1694484">
                  <a:extLst>
                    <a:ext uri="{9D8B030D-6E8A-4147-A177-3AD203B41FA5}">
                      <a16:colId xmlns:a16="http://schemas.microsoft.com/office/drawing/2014/main" val="4123653526"/>
                    </a:ext>
                  </a:extLst>
                </a:gridCol>
                <a:gridCol w="2944676">
                  <a:extLst>
                    <a:ext uri="{9D8B030D-6E8A-4147-A177-3AD203B41FA5}">
                      <a16:colId xmlns:a16="http://schemas.microsoft.com/office/drawing/2014/main" val="2066857321"/>
                    </a:ext>
                  </a:extLst>
                </a:gridCol>
                <a:gridCol w="3337302">
                  <a:extLst>
                    <a:ext uri="{9D8B030D-6E8A-4147-A177-3AD203B41FA5}">
                      <a16:colId xmlns:a16="http://schemas.microsoft.com/office/drawing/2014/main" val="300039671"/>
                    </a:ext>
                  </a:extLst>
                </a:gridCol>
                <a:gridCol w="3334344">
                  <a:extLst>
                    <a:ext uri="{9D8B030D-6E8A-4147-A177-3AD203B41FA5}">
                      <a16:colId xmlns:a16="http://schemas.microsoft.com/office/drawing/2014/main" val="2513197929"/>
                    </a:ext>
                  </a:extLst>
                </a:gridCol>
                <a:gridCol w="3205940">
                  <a:extLst>
                    <a:ext uri="{9D8B030D-6E8A-4147-A177-3AD203B41FA5}">
                      <a16:colId xmlns:a16="http://schemas.microsoft.com/office/drawing/2014/main" val="730172687"/>
                    </a:ext>
                  </a:extLst>
                </a:gridCol>
                <a:gridCol w="1529160">
                  <a:extLst>
                    <a:ext uri="{9D8B030D-6E8A-4147-A177-3AD203B41FA5}">
                      <a16:colId xmlns:a16="http://schemas.microsoft.com/office/drawing/2014/main" val="2529190338"/>
                    </a:ext>
                  </a:extLst>
                </a:gridCol>
              </a:tblGrid>
              <a:tr h="731520">
                <a:tc>
                  <a:txBody>
                    <a:bodyPr/>
                    <a:lstStyle/>
                    <a:p>
                      <a:pPr algn="just"/>
                      <a:r>
                        <a:rPr lang="en-IE" sz="2400" dirty="0">
                          <a:effectLst/>
                          <a:latin typeface="Calibri" panose="020F0502020204030204" pitchFamily="34" charset="0"/>
                          <a:ea typeface="Calibri" panose="020F0502020204030204" pitchFamily="34" charset="0"/>
                          <a:cs typeface="Times New Roman" panose="02020603050405020304" pitchFamily="18" charset="0"/>
                        </a:rPr>
                        <a:t> </a:t>
                      </a:r>
                    </a:p>
                  </a:txBody>
                  <a:tcPr marL="137160" marR="137160" marT="0" marB="0">
                    <a:solidFill>
                      <a:schemeClr val="bg1"/>
                    </a:solidFill>
                  </a:tcPr>
                </a:tc>
                <a:tc>
                  <a:txBody>
                    <a:bodyPr/>
                    <a:lstStyle/>
                    <a:p>
                      <a:endParaRPr lang="en-IE" sz="2400" dirty="0">
                        <a:effectLst/>
                        <a:latin typeface="Calibri" panose="020F0502020204030204" pitchFamily="34" charset="0"/>
                        <a:cs typeface="Times New Roman" panose="02020603050405020304" pitchFamily="18" charset="0"/>
                      </a:endParaRPr>
                    </a:p>
                  </a:txBody>
                  <a:tcPr marL="137160" marR="137160" marT="0" marB="0">
                    <a:solidFill>
                      <a:schemeClr val="bg1"/>
                    </a:solidFill>
                  </a:tcPr>
                </a:tc>
                <a:tc>
                  <a:txBody>
                    <a:bodyPr/>
                    <a:lstStyle/>
                    <a:p>
                      <a:pPr algn="just"/>
                      <a:r>
                        <a:rPr lang="en-US" sz="2400" b="1" dirty="0">
                          <a:effectLst/>
                          <a:latin typeface="Calibri" panose="020F0502020204030204" pitchFamily="34" charset="0"/>
                          <a:ea typeface="Calibri" panose="020F0502020204030204" pitchFamily="34" charset="0"/>
                          <a:cs typeface="Times New Roman" panose="02020603050405020304" pitchFamily="18" charset="0"/>
                        </a:rPr>
                        <a:t>Excellent (4)</a:t>
                      </a:r>
                      <a:endParaRPr lang="en-I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37160" marR="137160" marT="0" marB="0">
                    <a:solidFill>
                      <a:schemeClr val="bg1"/>
                    </a:solidFill>
                  </a:tcPr>
                </a:tc>
                <a:tc>
                  <a:txBody>
                    <a:bodyPr/>
                    <a:lstStyle/>
                    <a:p>
                      <a:pPr algn="just"/>
                      <a:r>
                        <a:rPr lang="en-US" sz="2400" b="1" dirty="0">
                          <a:effectLst/>
                          <a:latin typeface="Calibri" panose="020F0502020204030204" pitchFamily="34" charset="0"/>
                          <a:ea typeface="Calibri" panose="020F0502020204030204" pitchFamily="34" charset="0"/>
                          <a:cs typeface="Times New Roman" panose="02020603050405020304" pitchFamily="18" charset="0"/>
                        </a:rPr>
                        <a:t>Good (3)</a:t>
                      </a:r>
                      <a:endParaRPr lang="en-I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37160" marR="137160" marT="0" marB="0">
                    <a:solidFill>
                      <a:schemeClr val="bg1"/>
                    </a:solidFill>
                  </a:tcPr>
                </a:tc>
                <a:tc>
                  <a:txBody>
                    <a:bodyPr/>
                    <a:lstStyle/>
                    <a:p>
                      <a:pPr algn="just"/>
                      <a:r>
                        <a:rPr lang="en-US" sz="2400" b="1" dirty="0">
                          <a:effectLst/>
                          <a:latin typeface="Calibri" panose="020F0502020204030204" pitchFamily="34" charset="0"/>
                          <a:ea typeface="Calibri" panose="020F0502020204030204" pitchFamily="34" charset="0"/>
                          <a:cs typeface="Times New Roman" panose="02020603050405020304" pitchFamily="18" charset="0"/>
                        </a:rPr>
                        <a:t>Average (2)</a:t>
                      </a:r>
                      <a:endParaRPr lang="en-I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37160" marR="137160" marT="0" marB="0">
                    <a:solidFill>
                      <a:schemeClr val="bg1"/>
                    </a:solidFill>
                  </a:tcPr>
                </a:tc>
                <a:tc>
                  <a:txBody>
                    <a:bodyPr/>
                    <a:lstStyle/>
                    <a:p>
                      <a:pPr algn="just"/>
                      <a:r>
                        <a:rPr lang="en-US" sz="2400" b="1">
                          <a:effectLst/>
                          <a:latin typeface="Calibri" panose="020F0502020204030204" pitchFamily="34" charset="0"/>
                          <a:ea typeface="Calibri" panose="020F0502020204030204" pitchFamily="34" charset="0"/>
                          <a:cs typeface="Times New Roman" panose="02020603050405020304" pitchFamily="18" charset="0"/>
                        </a:rPr>
                        <a:t>Poor (1)</a:t>
                      </a:r>
                      <a:endParaRPr lang="en-IE" sz="2400">
                        <a:effectLst/>
                        <a:latin typeface="Calibri" panose="020F0502020204030204" pitchFamily="34" charset="0"/>
                        <a:ea typeface="Calibri" panose="020F0502020204030204" pitchFamily="34" charset="0"/>
                        <a:cs typeface="Times New Roman" panose="02020603050405020304" pitchFamily="18" charset="0"/>
                      </a:endParaRPr>
                    </a:p>
                  </a:txBody>
                  <a:tcPr marL="137160" marR="137160" marT="0" marB="0">
                    <a:solidFill>
                      <a:schemeClr val="bg1"/>
                    </a:solidFill>
                  </a:tcPr>
                </a:tc>
                <a:tc>
                  <a:txBody>
                    <a:bodyPr/>
                    <a:lstStyle/>
                    <a:p>
                      <a:pPr algn="just"/>
                      <a:r>
                        <a:rPr lang="en-US" sz="2400" b="1">
                          <a:effectLst/>
                          <a:latin typeface="Calibri" panose="020F0502020204030204" pitchFamily="34" charset="0"/>
                          <a:ea typeface="Calibri" panose="020F0502020204030204" pitchFamily="34" charset="0"/>
                          <a:cs typeface="Times New Roman" panose="02020603050405020304" pitchFamily="18" charset="0"/>
                        </a:rPr>
                        <a:t>Final Score   </a:t>
                      </a:r>
                      <a:endParaRPr lang="en-IE" sz="2400">
                        <a:effectLst/>
                        <a:latin typeface="Calibri" panose="020F0502020204030204" pitchFamily="34" charset="0"/>
                        <a:ea typeface="Calibri" panose="020F0502020204030204" pitchFamily="34" charset="0"/>
                        <a:cs typeface="Times New Roman" panose="02020603050405020304" pitchFamily="18" charset="0"/>
                      </a:endParaRPr>
                    </a:p>
                  </a:txBody>
                  <a:tcPr marL="137160" marR="137160" marT="0" marB="0">
                    <a:solidFill>
                      <a:schemeClr val="bg1"/>
                    </a:solidFill>
                  </a:tcPr>
                </a:tc>
                <a:extLst>
                  <a:ext uri="{0D108BD9-81ED-4DB2-BD59-A6C34878D82A}">
                    <a16:rowId xmlns:a16="http://schemas.microsoft.com/office/drawing/2014/main" val="3818337755"/>
                  </a:ext>
                </a:extLst>
              </a:tr>
              <a:tr h="6583680">
                <a:tc>
                  <a:txBody>
                    <a:bodyPr/>
                    <a:lstStyle/>
                    <a:p>
                      <a:pPr algn="just"/>
                      <a:r>
                        <a:rPr lang="en-US" sz="2400" b="1">
                          <a:effectLst/>
                          <a:latin typeface="Calibri" panose="020F0502020204030204" pitchFamily="34" charset="0"/>
                          <a:ea typeface="Calibri" panose="020F0502020204030204" pitchFamily="34" charset="0"/>
                          <a:cs typeface="Times New Roman" panose="02020603050405020304" pitchFamily="18" charset="0"/>
                        </a:rPr>
                        <a:t>6.</a:t>
                      </a:r>
                      <a:endParaRPr lang="en-IE" sz="2400">
                        <a:effectLst/>
                        <a:latin typeface="Calibri" panose="020F0502020204030204" pitchFamily="34" charset="0"/>
                        <a:ea typeface="Calibri" panose="020F0502020204030204" pitchFamily="34" charset="0"/>
                        <a:cs typeface="Times New Roman" panose="02020603050405020304" pitchFamily="18" charset="0"/>
                      </a:endParaRPr>
                    </a:p>
                  </a:txBody>
                  <a:tcPr marL="137160" marR="137160" marT="0" marB="0">
                    <a:solidFill>
                      <a:schemeClr val="bg1"/>
                    </a:solidFill>
                  </a:tcPr>
                </a:tc>
                <a:tc>
                  <a:txBody>
                    <a:bodyPr/>
                    <a:lstStyle/>
                    <a:p>
                      <a:pPr algn="just"/>
                      <a:r>
                        <a:rPr lang="en-US" sz="2400" b="1" dirty="0">
                          <a:effectLst/>
                          <a:latin typeface="Calibri" panose="020F0502020204030204" pitchFamily="34" charset="0"/>
                          <a:ea typeface="Calibri" panose="020F0502020204030204" pitchFamily="34" charset="0"/>
                          <a:cs typeface="Times New Roman" panose="02020603050405020304" pitchFamily="18" charset="0"/>
                        </a:rPr>
                        <a:t>Language, Grammar and structure. </a:t>
                      </a:r>
                      <a:endParaRPr lang="en-I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37160" marR="137160" marT="0" marB="0">
                    <a:solidFill>
                      <a:schemeClr val="bg1"/>
                    </a:solidFill>
                  </a:tcPr>
                </a:tc>
                <a:tc>
                  <a:txBody>
                    <a:bodyPr/>
                    <a:lstStyle/>
                    <a:p>
                      <a:pPr algn="just"/>
                      <a:r>
                        <a:rPr lang="en-US" sz="2400" dirty="0">
                          <a:effectLst/>
                          <a:latin typeface="Calibri" panose="020F0502020204030204" pitchFamily="34" charset="0"/>
                          <a:ea typeface="Calibri" panose="020F0502020204030204" pitchFamily="34" charset="0"/>
                          <a:cs typeface="Times New Roman" panose="02020603050405020304" pitchFamily="18" charset="0"/>
                        </a:rPr>
                        <a:t>There are no spelling or grammatical errors in the Digital Breakout. </a:t>
                      </a:r>
                      <a:endParaRPr lang="en-IE"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400" dirty="0">
                          <a:effectLst/>
                          <a:latin typeface="Calibri" panose="020F0502020204030204" pitchFamily="34" charset="0"/>
                          <a:ea typeface="Calibri" panose="020F0502020204030204" pitchFamily="34" charset="0"/>
                          <a:cs typeface="Times New Roman" panose="02020603050405020304" pitchFamily="18" charset="0"/>
                        </a:rPr>
                        <a:t> </a:t>
                      </a:r>
                      <a:endParaRPr lang="en-IE"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400" dirty="0">
                          <a:effectLst/>
                          <a:latin typeface="Calibri" panose="020F0502020204030204" pitchFamily="34" charset="0"/>
                          <a:ea typeface="Calibri" panose="020F0502020204030204" pitchFamily="34" charset="0"/>
                          <a:cs typeface="Times New Roman" panose="02020603050405020304" pitchFamily="18" charset="0"/>
                        </a:rPr>
                        <a:t>The learner has no difficulties when trying to understand the content, narrative and challenges presented in the Digital Breakout.</a:t>
                      </a:r>
                      <a:endParaRPr lang="en-IE"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400" dirty="0">
                          <a:effectLst/>
                          <a:latin typeface="Calibri" panose="020F0502020204030204" pitchFamily="34" charset="0"/>
                          <a:ea typeface="Calibri" panose="020F0502020204030204" pitchFamily="34" charset="0"/>
                          <a:cs typeface="Times New Roman" panose="02020603050405020304" pitchFamily="18" charset="0"/>
                        </a:rPr>
                        <a:t> </a:t>
                      </a:r>
                      <a:endParaRPr lang="en-IE"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400" dirty="0">
                          <a:effectLst/>
                          <a:latin typeface="Calibri" panose="020F0502020204030204" pitchFamily="34" charset="0"/>
                          <a:ea typeface="Calibri" panose="020F0502020204030204" pitchFamily="34" charset="0"/>
                          <a:cs typeface="Times New Roman" panose="02020603050405020304" pitchFamily="18" charset="0"/>
                        </a:rPr>
                        <a:t>The Digital Breakout is well-structured and laid out.   </a:t>
                      </a:r>
                    </a:p>
                    <a:p>
                      <a:pPr algn="just"/>
                      <a:endParaRPr lang="en-I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37160" marR="137160" marT="0" marB="0">
                    <a:solidFill>
                      <a:schemeClr val="bg1"/>
                    </a:solidFill>
                  </a:tcPr>
                </a:tc>
                <a:tc>
                  <a:txBody>
                    <a:bodyPr/>
                    <a:lstStyle/>
                    <a:p>
                      <a:pPr algn="just"/>
                      <a:r>
                        <a:rPr lang="en-US" sz="2400" dirty="0">
                          <a:effectLst/>
                          <a:latin typeface="Calibri" panose="020F0502020204030204" pitchFamily="34" charset="0"/>
                          <a:ea typeface="Calibri" panose="020F0502020204030204" pitchFamily="34" charset="0"/>
                          <a:cs typeface="Times New Roman" panose="02020603050405020304" pitchFamily="18" charset="0"/>
                        </a:rPr>
                        <a:t>There are some spelling and/or grammatical errors in the Digital Breakout which results in the learner being unable to understand some of the content. </a:t>
                      </a:r>
                      <a:endParaRPr lang="en-IE"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400" dirty="0">
                          <a:effectLst/>
                          <a:latin typeface="Calibri" panose="020F0502020204030204" pitchFamily="34" charset="0"/>
                          <a:ea typeface="Calibri" panose="020F0502020204030204" pitchFamily="34" charset="0"/>
                          <a:cs typeface="Times New Roman" panose="02020603050405020304" pitchFamily="18" charset="0"/>
                        </a:rPr>
                        <a:t>  </a:t>
                      </a:r>
                      <a:endParaRPr lang="en-IE"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400" dirty="0">
                          <a:effectLst/>
                          <a:latin typeface="Calibri" panose="020F0502020204030204" pitchFamily="34" charset="0"/>
                          <a:ea typeface="Calibri" panose="020F0502020204030204" pitchFamily="34" charset="0"/>
                          <a:cs typeface="Times New Roman" panose="02020603050405020304" pitchFamily="18" charset="0"/>
                        </a:rPr>
                        <a:t>The Digital Breakout has been structured. </a:t>
                      </a:r>
                      <a:endParaRPr lang="en-I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37160" marR="137160" marT="0" marB="0">
                    <a:solidFill>
                      <a:schemeClr val="bg1"/>
                    </a:solidFill>
                  </a:tcPr>
                </a:tc>
                <a:tc>
                  <a:txBody>
                    <a:bodyPr/>
                    <a:lstStyle/>
                    <a:p>
                      <a:pPr algn="just"/>
                      <a:r>
                        <a:rPr lang="en-US" sz="2400" dirty="0">
                          <a:effectLst/>
                          <a:latin typeface="Calibri" panose="020F0502020204030204" pitchFamily="34" charset="0"/>
                          <a:ea typeface="Calibri" panose="020F0502020204030204" pitchFamily="34" charset="0"/>
                          <a:cs typeface="Times New Roman" panose="02020603050405020304" pitchFamily="18" charset="0"/>
                        </a:rPr>
                        <a:t>Spelling and grammatical mistakes are found which makes it difficult to understand the digital breakout at times. </a:t>
                      </a:r>
                      <a:endParaRPr lang="en-IE"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400" dirty="0">
                          <a:effectLst/>
                          <a:latin typeface="Calibri" panose="020F0502020204030204" pitchFamily="34" charset="0"/>
                          <a:ea typeface="Calibri" panose="020F0502020204030204" pitchFamily="34" charset="0"/>
                          <a:cs typeface="Times New Roman" panose="02020603050405020304" pitchFamily="18" charset="0"/>
                        </a:rPr>
                        <a:t> </a:t>
                      </a:r>
                      <a:endParaRPr lang="en-IE"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400" dirty="0">
                          <a:effectLst/>
                          <a:latin typeface="Calibri" panose="020F0502020204030204" pitchFamily="34" charset="0"/>
                          <a:ea typeface="Calibri" panose="020F0502020204030204" pitchFamily="34" charset="0"/>
                          <a:cs typeface="Times New Roman" panose="02020603050405020304" pitchFamily="18" charset="0"/>
                        </a:rPr>
                        <a:t>The Digital Breakout is not very well structured, and some sections are confusing to follow.  </a:t>
                      </a:r>
                      <a:endParaRPr lang="en-I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37160" marR="137160" marT="0" marB="0">
                    <a:solidFill>
                      <a:schemeClr val="bg1"/>
                    </a:solidFill>
                  </a:tcPr>
                </a:tc>
                <a:tc>
                  <a:txBody>
                    <a:bodyPr/>
                    <a:lstStyle/>
                    <a:p>
                      <a:pPr algn="just"/>
                      <a:r>
                        <a:rPr lang="en-US" sz="2400" dirty="0">
                          <a:effectLst/>
                          <a:latin typeface="Calibri" panose="020F0502020204030204" pitchFamily="34" charset="0"/>
                          <a:ea typeface="Calibri" panose="020F0502020204030204" pitchFamily="34" charset="0"/>
                          <a:cs typeface="Times New Roman" panose="02020603050405020304" pitchFamily="18" charset="0"/>
                        </a:rPr>
                        <a:t>There are lots of spelling errors which makes the digital breakout incoherent. </a:t>
                      </a:r>
                      <a:endParaRPr lang="en-IE"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400" dirty="0">
                          <a:effectLst/>
                          <a:latin typeface="Calibri" panose="020F0502020204030204" pitchFamily="34" charset="0"/>
                          <a:ea typeface="Calibri" panose="020F0502020204030204" pitchFamily="34" charset="0"/>
                          <a:cs typeface="Times New Roman" panose="02020603050405020304" pitchFamily="18" charset="0"/>
                        </a:rPr>
                        <a:t> </a:t>
                      </a:r>
                      <a:endParaRPr lang="en-IE"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400" dirty="0">
                          <a:effectLst/>
                          <a:latin typeface="Calibri" panose="020F0502020204030204" pitchFamily="34" charset="0"/>
                          <a:ea typeface="Calibri" panose="020F0502020204030204" pitchFamily="34" charset="0"/>
                          <a:cs typeface="Times New Roman" panose="02020603050405020304" pitchFamily="18" charset="0"/>
                        </a:rPr>
                        <a:t>The Digital Breakout is not structured and does not make logical sense. </a:t>
                      </a:r>
                      <a:endParaRPr lang="en-I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37160" marR="137160" marT="0" marB="0">
                    <a:solidFill>
                      <a:schemeClr val="bg1"/>
                    </a:solidFill>
                  </a:tcPr>
                </a:tc>
                <a:tc>
                  <a:txBody>
                    <a:bodyPr/>
                    <a:lstStyle/>
                    <a:p>
                      <a:pPr algn="just"/>
                      <a:r>
                        <a:rPr lang="en-US" sz="2400" dirty="0">
                          <a:effectLst/>
                          <a:latin typeface="Calibri" panose="020F0502020204030204" pitchFamily="34" charset="0"/>
                          <a:ea typeface="Calibri" panose="020F0502020204030204" pitchFamily="34" charset="0"/>
                          <a:cs typeface="Times New Roman" panose="02020603050405020304" pitchFamily="18" charset="0"/>
                        </a:rPr>
                        <a:t> </a:t>
                      </a:r>
                      <a:endParaRPr lang="en-I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37160" marR="137160" marT="0" marB="0">
                    <a:solidFill>
                      <a:schemeClr val="bg1"/>
                    </a:solidFill>
                  </a:tcPr>
                </a:tc>
                <a:extLst>
                  <a:ext uri="{0D108BD9-81ED-4DB2-BD59-A6C34878D82A}">
                    <a16:rowId xmlns:a16="http://schemas.microsoft.com/office/drawing/2014/main" val="4013413744"/>
                  </a:ext>
                </a:extLst>
              </a:tr>
              <a:tr h="1156728">
                <a:tc>
                  <a:txBody>
                    <a:bodyPr/>
                    <a:lstStyle/>
                    <a:p>
                      <a:pPr algn="just"/>
                      <a:endParaRPr lang="en-I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37160" marR="137160" marT="0" marB="0">
                    <a:solidFill>
                      <a:schemeClr val="bg1"/>
                    </a:solidFill>
                  </a:tcPr>
                </a:tc>
                <a:tc gridSpan="6">
                  <a:txBody>
                    <a:bodyPr/>
                    <a:lstStyle/>
                    <a:p>
                      <a:pPr algn="just"/>
                      <a:r>
                        <a:rPr lang="en-US" sz="2400" dirty="0">
                          <a:effectLst/>
                          <a:latin typeface="Calibri" panose="020F0502020204030204" pitchFamily="34" charset="0"/>
                          <a:ea typeface="Calibri" panose="020F0502020204030204" pitchFamily="34" charset="0"/>
                          <a:cs typeface="Times New Roman" panose="02020603050405020304" pitchFamily="18" charset="0"/>
                        </a:rPr>
                        <a:t>Final score out of 24:</a:t>
                      </a:r>
                      <a:endParaRPr lang="en-I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37160" marR="137160" marT="0" marB="0">
                    <a:solidFill>
                      <a:schemeClr val="bg1"/>
                    </a:solidFill>
                  </a:tcPr>
                </a:tc>
                <a:tc hMerge="1">
                  <a:txBody>
                    <a:bodyPr/>
                    <a:lstStyle/>
                    <a:p>
                      <a:pPr algn="just"/>
                      <a:endParaRPr lang="en-I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hMerge="1">
                  <a:txBody>
                    <a:bodyPr/>
                    <a:lstStyle/>
                    <a:p>
                      <a:pPr algn="just"/>
                      <a:endParaRPr lang="en-I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hMerge="1">
                  <a:txBody>
                    <a:bodyPr/>
                    <a:lstStyle/>
                    <a:p>
                      <a:pPr algn="just"/>
                      <a:endParaRPr lang="en-I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hMerge="1">
                  <a:txBody>
                    <a:bodyPr/>
                    <a:lstStyle/>
                    <a:p>
                      <a:pPr algn="just"/>
                      <a:endParaRPr lang="en-I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hMerge="1">
                  <a:txBody>
                    <a:bodyPr/>
                    <a:lstStyle/>
                    <a:p>
                      <a:pPr algn="just"/>
                      <a:endParaRPr lang="en-I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3930381931"/>
                  </a:ext>
                </a:extLst>
              </a:tr>
            </a:tbl>
          </a:graphicData>
        </a:graphic>
      </p:graphicFrame>
    </p:spTree>
    <p:extLst>
      <p:ext uri="{BB962C8B-B14F-4D97-AF65-F5344CB8AC3E}">
        <p14:creationId xmlns:p14="http://schemas.microsoft.com/office/powerpoint/2010/main" val="10733370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2"/>
          <p:cNvPicPr>
            <a:picLocks noChangeAspect="1"/>
          </p:cNvPicPr>
          <p:nvPr/>
        </p:nvPicPr>
        <p:blipFill>
          <a:blip r:embed="rId2"/>
          <a:srcRect/>
          <a:stretch>
            <a:fillRect/>
          </a:stretch>
        </p:blipFill>
        <p:spPr>
          <a:xfrm rot="-1049447">
            <a:off x="11939434" y="5818666"/>
            <a:ext cx="8926640" cy="6025482"/>
          </a:xfrm>
          <a:prstGeom prst="rect">
            <a:avLst/>
          </a:prstGeom>
        </p:spPr>
      </p:pic>
      <p:pic>
        <p:nvPicPr>
          <p:cNvPr id="13" name="Picture 13"/>
          <p:cNvPicPr>
            <a:picLocks noChangeAspect="1"/>
          </p:cNvPicPr>
          <p:nvPr/>
        </p:nvPicPr>
        <p:blipFill>
          <a:blip r:embed="rId3"/>
          <a:srcRect/>
          <a:stretch>
            <a:fillRect/>
          </a:stretch>
        </p:blipFill>
        <p:spPr>
          <a:xfrm rot="9058896">
            <a:off x="-3837354" y="-2137071"/>
            <a:ext cx="5987024" cy="4550138"/>
          </a:xfrm>
          <a:prstGeom prst="rect">
            <a:avLst/>
          </a:prstGeom>
        </p:spPr>
      </p:pic>
      <p:pic>
        <p:nvPicPr>
          <p:cNvPr id="16" name="Picture 15">
            <a:extLst>
              <a:ext uri="{FF2B5EF4-FFF2-40B4-BE49-F238E27FC236}">
                <a16:creationId xmlns:a16="http://schemas.microsoft.com/office/drawing/2014/main" id="{3743E12B-6CE6-6F47-8743-E2A3386036CC}"/>
              </a:ext>
            </a:extLst>
          </p:cNvPr>
          <p:cNvPicPr>
            <a:picLocks noChangeAspect="1"/>
          </p:cNvPicPr>
          <p:nvPr/>
        </p:nvPicPr>
        <p:blipFill>
          <a:blip r:embed="rId4"/>
          <a:stretch>
            <a:fillRect/>
          </a:stretch>
        </p:blipFill>
        <p:spPr>
          <a:xfrm>
            <a:off x="99079" y="7786323"/>
            <a:ext cx="7660504" cy="2193357"/>
          </a:xfrm>
          <a:prstGeom prst="rect">
            <a:avLst/>
          </a:prstGeom>
        </p:spPr>
      </p:pic>
      <p:sp>
        <p:nvSpPr>
          <p:cNvPr id="17" name="TextBox 16">
            <a:extLst>
              <a:ext uri="{FF2B5EF4-FFF2-40B4-BE49-F238E27FC236}">
                <a16:creationId xmlns:a16="http://schemas.microsoft.com/office/drawing/2014/main" id="{60883682-BCFB-7A41-92D9-063EC042830F}"/>
              </a:ext>
            </a:extLst>
          </p:cNvPr>
          <p:cNvSpPr txBox="1"/>
          <p:nvPr/>
        </p:nvSpPr>
        <p:spPr>
          <a:xfrm>
            <a:off x="7543365" y="8021226"/>
            <a:ext cx="5390687" cy="1969770"/>
          </a:xfrm>
          <a:prstGeom prst="rect">
            <a:avLst/>
          </a:prstGeom>
          <a:noFill/>
        </p:spPr>
        <p:txBody>
          <a:bodyPr wrap="square" rtlCol="0">
            <a:spAutoFit/>
          </a:bodyPr>
          <a:lstStyle/>
          <a:p>
            <a:r>
              <a:rPr lang="en-IE" sz="1600" dirty="0">
                <a:latin typeface="Arial" panose="020B0604020202020204" pitchFamily="34" charset="0"/>
                <a:cs typeface="Arial" panose="020B060402020202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p>
          <a:p>
            <a:r>
              <a:rPr lang="en-US" sz="1600" spc="145" dirty="0">
                <a:solidFill>
                  <a:srgbClr val="222222"/>
                </a:solidFill>
                <a:latin typeface="Arial" panose="020B0604020202020204" pitchFamily="34" charset="0"/>
                <a:cs typeface="Arial" panose="020B0604020202020204" pitchFamily="34" charset="0"/>
              </a:rPr>
              <a:t>2020-1-DK01-KA205-074945</a:t>
            </a:r>
          </a:p>
          <a:p>
            <a:endParaRPr lang="en-US" sz="1000" dirty="0">
              <a:latin typeface="Arial" panose="020B0604020202020204" pitchFamily="34" charset="0"/>
              <a:cs typeface="Arial" panose="020B0604020202020204" pitchFamily="34" charset="0"/>
            </a:endParaRPr>
          </a:p>
        </p:txBody>
      </p:sp>
      <p:pic>
        <p:nvPicPr>
          <p:cNvPr id="15" name="Picture 14" descr="A picture containing drawing&#10;&#10;Description automatically generated">
            <a:extLst>
              <a:ext uri="{FF2B5EF4-FFF2-40B4-BE49-F238E27FC236}">
                <a16:creationId xmlns:a16="http://schemas.microsoft.com/office/drawing/2014/main" id="{47DF986A-CB3F-A341-BB5B-2D3EDDF4611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1110" y="5439410"/>
            <a:ext cx="4111256" cy="1524000"/>
          </a:xfrm>
          <a:prstGeom prst="rect">
            <a:avLst/>
          </a:prstGeom>
        </p:spPr>
      </p:pic>
      <p:pic>
        <p:nvPicPr>
          <p:cNvPr id="18" name="Picture 17" descr="A picture containing drawing&#10;&#10;Description automatically generated">
            <a:extLst>
              <a:ext uri="{FF2B5EF4-FFF2-40B4-BE49-F238E27FC236}">
                <a16:creationId xmlns:a16="http://schemas.microsoft.com/office/drawing/2014/main" id="{9547592D-7938-4046-ACF6-F84633BC319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66145" y="1949497"/>
            <a:ext cx="3784600" cy="2667000"/>
          </a:xfrm>
          <a:prstGeom prst="rect">
            <a:avLst/>
          </a:prstGeom>
        </p:spPr>
      </p:pic>
      <p:pic>
        <p:nvPicPr>
          <p:cNvPr id="20" name="Picture 19" descr="A close up of a sign&#10;&#10;Description automatically generated">
            <a:extLst>
              <a:ext uri="{FF2B5EF4-FFF2-40B4-BE49-F238E27FC236}">
                <a16:creationId xmlns:a16="http://schemas.microsoft.com/office/drawing/2014/main" id="{48179347-CE60-DA43-9210-4FA879940E2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47726" y="1613144"/>
            <a:ext cx="1615565" cy="2900232"/>
          </a:xfrm>
          <a:prstGeom prst="rect">
            <a:avLst/>
          </a:prstGeom>
        </p:spPr>
      </p:pic>
      <p:pic>
        <p:nvPicPr>
          <p:cNvPr id="22" name="Picture 21" descr="A close up of a sign&#10;&#10;Description automatically generated">
            <a:extLst>
              <a:ext uri="{FF2B5EF4-FFF2-40B4-BE49-F238E27FC236}">
                <a16:creationId xmlns:a16="http://schemas.microsoft.com/office/drawing/2014/main" id="{A3B9BE33-1225-C14F-A052-8C1B09567FC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88744" y="5836262"/>
            <a:ext cx="3517900" cy="914400"/>
          </a:xfrm>
          <a:prstGeom prst="rect">
            <a:avLst/>
          </a:prstGeom>
        </p:spPr>
      </p:pic>
      <p:pic>
        <p:nvPicPr>
          <p:cNvPr id="24" name="Picture 23" descr="A picture containing food, drawing&#10;&#10;Description automatically generated">
            <a:extLst>
              <a:ext uri="{FF2B5EF4-FFF2-40B4-BE49-F238E27FC236}">
                <a16:creationId xmlns:a16="http://schemas.microsoft.com/office/drawing/2014/main" id="{4BFB75C4-1381-1940-985B-0155EBA4A55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050792" y="876300"/>
            <a:ext cx="6962945" cy="5805230"/>
          </a:xfrm>
          <a:prstGeom prst="rect">
            <a:avLst/>
          </a:prstGeom>
        </p:spPr>
      </p:pic>
    </p:spTree>
    <p:extLst>
      <p:ext uri="{BB962C8B-B14F-4D97-AF65-F5344CB8AC3E}">
        <p14:creationId xmlns:p14="http://schemas.microsoft.com/office/powerpoint/2010/main" val="20058647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4890823">
            <a:off x="11590213" y="-2729423"/>
            <a:ext cx="14743631" cy="14596195"/>
          </a:xfrm>
          <a:prstGeom prst="rect">
            <a:avLst/>
          </a:prstGeom>
        </p:spPr>
      </p:pic>
      <p:grpSp>
        <p:nvGrpSpPr>
          <p:cNvPr id="3" name="Group 3"/>
          <p:cNvGrpSpPr/>
          <p:nvPr/>
        </p:nvGrpSpPr>
        <p:grpSpPr>
          <a:xfrm>
            <a:off x="1790700" y="1648898"/>
            <a:ext cx="8865258" cy="7554395"/>
            <a:chOff x="0" y="57151"/>
            <a:chExt cx="9741071" cy="10072526"/>
          </a:xfrm>
        </p:grpSpPr>
        <p:sp>
          <p:nvSpPr>
            <p:cNvPr id="4" name="TextBox 4"/>
            <p:cNvSpPr txBox="1"/>
            <p:nvPr/>
          </p:nvSpPr>
          <p:spPr>
            <a:xfrm>
              <a:off x="0" y="57151"/>
              <a:ext cx="9741071" cy="3009370"/>
            </a:xfrm>
            <a:prstGeom prst="rect">
              <a:avLst/>
            </a:prstGeom>
          </p:spPr>
          <p:txBody>
            <a:bodyPr lIns="0" tIns="0" rIns="0" bIns="0" rtlCol="0" anchor="t">
              <a:spAutoFit/>
            </a:bodyPr>
            <a:lstStyle/>
            <a:p>
              <a:pPr>
                <a:lnSpc>
                  <a:spcPts val="8800"/>
                </a:lnSpc>
              </a:pPr>
              <a:r>
                <a:rPr lang="en-US" sz="8000" spc="200" dirty="0" smtClean="0">
                  <a:solidFill>
                    <a:srgbClr val="FF2870"/>
                  </a:solidFill>
                  <a:latin typeface="Glacial Indifference Bold"/>
                </a:rPr>
                <a:t>Introductory discussion</a:t>
              </a:r>
              <a:endParaRPr lang="en-US" sz="8000" spc="200" dirty="0">
                <a:solidFill>
                  <a:srgbClr val="FF2870"/>
                </a:solidFill>
                <a:latin typeface="Glacial Indifference Bold"/>
              </a:endParaRPr>
            </a:p>
          </p:txBody>
        </p:sp>
        <p:sp>
          <p:nvSpPr>
            <p:cNvPr id="6" name="TextBox 6"/>
            <p:cNvSpPr txBox="1"/>
            <p:nvPr/>
          </p:nvSpPr>
          <p:spPr>
            <a:xfrm>
              <a:off x="0" y="4310220"/>
              <a:ext cx="9741071" cy="5819457"/>
            </a:xfrm>
            <a:prstGeom prst="rect">
              <a:avLst/>
            </a:prstGeom>
          </p:spPr>
          <p:txBody>
            <a:bodyPr lIns="0" tIns="0" rIns="0" bIns="0" rtlCol="0" anchor="t">
              <a:spAutoFit/>
            </a:bodyPr>
            <a:lstStyle/>
            <a:p>
              <a:pPr marL="514350" indent="-514350">
                <a:lnSpc>
                  <a:spcPts val="4930"/>
                </a:lnSpc>
                <a:buFont typeface="Wingdings" panose="05000000000000000000" pitchFamily="2" charset="2"/>
                <a:buChar char="Ø"/>
              </a:pPr>
              <a:r>
                <a:rPr lang="en-US" sz="3200" spc="145" dirty="0" smtClean="0">
                  <a:solidFill>
                    <a:srgbClr val="222222"/>
                  </a:solidFill>
                  <a:latin typeface="HK Grotesk Light"/>
                </a:rPr>
                <a:t>What are the advantages of using Digital Breakouts (DB) in your teaching practice? </a:t>
              </a:r>
            </a:p>
            <a:p>
              <a:pPr marL="514350" indent="-514350">
                <a:lnSpc>
                  <a:spcPts val="4930"/>
                </a:lnSpc>
                <a:buFont typeface="Wingdings" panose="05000000000000000000" pitchFamily="2" charset="2"/>
                <a:buChar char="Ø"/>
              </a:pPr>
              <a:r>
                <a:rPr lang="en-US" sz="3200" spc="145" dirty="0" smtClean="0">
                  <a:solidFill>
                    <a:srgbClr val="222222"/>
                  </a:solidFill>
                  <a:latin typeface="HK Grotesk Light"/>
                </a:rPr>
                <a:t>What kind of public fits the best?</a:t>
              </a:r>
            </a:p>
            <a:p>
              <a:pPr marL="514350" indent="-514350">
                <a:lnSpc>
                  <a:spcPts val="4930"/>
                </a:lnSpc>
                <a:buFont typeface="Wingdings" panose="05000000000000000000" pitchFamily="2" charset="2"/>
                <a:buChar char="Ø"/>
              </a:pPr>
              <a:r>
                <a:rPr lang="en-US" sz="3200" spc="145" dirty="0" smtClean="0">
                  <a:solidFill>
                    <a:srgbClr val="222222"/>
                  </a:solidFill>
                  <a:latin typeface="HK Grotesk Light"/>
                </a:rPr>
                <a:t>How could you integrate them in your classes? </a:t>
              </a:r>
            </a:p>
            <a:p>
              <a:pPr marL="514350" indent="-514350">
                <a:lnSpc>
                  <a:spcPts val="4930"/>
                </a:lnSpc>
                <a:buFont typeface="Wingdings" panose="05000000000000000000" pitchFamily="2" charset="2"/>
                <a:buChar char="Ø"/>
              </a:pPr>
              <a:r>
                <a:rPr lang="en-US" sz="3200" spc="145" dirty="0" smtClean="0">
                  <a:solidFill>
                    <a:srgbClr val="222222"/>
                  </a:solidFill>
                  <a:latin typeface="HK Grotesk Light"/>
                </a:rPr>
                <a:t>How to increase students’ </a:t>
              </a:r>
              <a:r>
                <a:rPr lang="en-US" sz="3200" spc="145" dirty="0" smtClean="0">
                  <a:solidFill>
                    <a:srgbClr val="222222"/>
                  </a:solidFill>
                  <a:latin typeface="HK Grotesk Light"/>
                </a:rPr>
                <a:t>Cultural intelligence through DB?</a:t>
              </a:r>
              <a:endParaRPr lang="en-US" sz="3200" spc="145" dirty="0">
                <a:solidFill>
                  <a:srgbClr val="222222"/>
                </a:solidFill>
                <a:latin typeface="HK Grotesk Light"/>
              </a:endParaRPr>
            </a:p>
          </p:txBody>
        </p:sp>
        <p:sp>
          <p:nvSpPr>
            <p:cNvPr id="7" name="AutoShape 7"/>
            <p:cNvSpPr/>
            <p:nvPr/>
          </p:nvSpPr>
          <p:spPr>
            <a:xfrm>
              <a:off x="0" y="3616443"/>
              <a:ext cx="9741071" cy="110067"/>
            </a:xfrm>
            <a:prstGeom prst="rect">
              <a:avLst/>
            </a:prstGeom>
            <a:solidFill>
              <a:srgbClr val="FFE148"/>
            </a:solidFill>
          </p:spPr>
        </p:sp>
      </p:grpSp>
      <p:pic>
        <p:nvPicPr>
          <p:cNvPr id="8" name="Picture 8"/>
          <p:cNvPicPr>
            <a:picLocks noChangeAspect="1"/>
          </p:cNvPicPr>
          <p:nvPr/>
        </p:nvPicPr>
        <p:blipFill>
          <a:blip r:embed="rId3"/>
          <a:srcRect/>
          <a:stretch>
            <a:fillRect/>
          </a:stretch>
        </p:blipFill>
        <p:spPr>
          <a:xfrm>
            <a:off x="14241089" y="6340173"/>
            <a:ext cx="596103" cy="596103"/>
          </a:xfrm>
          <a:prstGeom prst="rect">
            <a:avLst/>
          </a:prstGeom>
        </p:spPr>
      </p:pic>
      <p:pic>
        <p:nvPicPr>
          <p:cNvPr id="9" name="Picture 8" descr="A picture containing drawing&#10;&#10;Description automatically generated">
            <a:extLst>
              <a:ext uri="{FF2B5EF4-FFF2-40B4-BE49-F238E27FC236}">
                <a16:creationId xmlns:a16="http://schemas.microsoft.com/office/drawing/2014/main" id="{FA9F97A3-2214-3B43-8FEB-FA8598E333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9410700"/>
            <a:ext cx="1593850" cy="454458"/>
          </a:xfrm>
          <a:prstGeom prst="rect">
            <a:avLst/>
          </a:prstGeom>
        </p:spPr>
      </p:pic>
      <p:pic>
        <p:nvPicPr>
          <p:cNvPr id="12" name="Picture 11" descr="A close up of a logo&#10;&#10;Description automatically generated">
            <a:extLst>
              <a:ext uri="{FF2B5EF4-FFF2-40B4-BE49-F238E27FC236}">
                <a16:creationId xmlns:a16="http://schemas.microsoft.com/office/drawing/2014/main" id="{D221FBE4-09C9-2145-B679-61623F34F69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1000" y="351207"/>
            <a:ext cx="2165350" cy="77384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5411" r="38393"/>
          <a:stretch>
            <a:fillRect/>
          </a:stretch>
        </p:blipFill>
        <p:spPr>
          <a:xfrm>
            <a:off x="-266700" y="-307073"/>
            <a:ext cx="7572503" cy="10901147"/>
          </a:xfrm>
          <a:prstGeom prst="rect">
            <a:avLst/>
          </a:prstGeom>
        </p:spPr>
      </p:pic>
      <p:pic>
        <p:nvPicPr>
          <p:cNvPr id="3" name="Picture 3"/>
          <p:cNvPicPr>
            <a:picLocks noChangeAspect="1"/>
          </p:cNvPicPr>
          <p:nvPr/>
        </p:nvPicPr>
        <p:blipFill>
          <a:blip r:embed="rId3"/>
          <a:srcRect/>
          <a:stretch>
            <a:fillRect/>
          </a:stretch>
        </p:blipFill>
        <p:spPr>
          <a:xfrm rot="-2422569">
            <a:off x="3090655" y="-1768320"/>
            <a:ext cx="6710076" cy="4529301"/>
          </a:xfrm>
          <a:prstGeom prst="rect">
            <a:avLst/>
          </a:prstGeom>
        </p:spPr>
      </p:pic>
      <p:grpSp>
        <p:nvGrpSpPr>
          <p:cNvPr id="4" name="Group 4"/>
          <p:cNvGrpSpPr/>
          <p:nvPr/>
        </p:nvGrpSpPr>
        <p:grpSpPr>
          <a:xfrm>
            <a:off x="8686800" y="1692380"/>
            <a:ext cx="8534400" cy="7565920"/>
            <a:chOff x="0" y="66675"/>
            <a:chExt cx="9741071" cy="10087893"/>
          </a:xfrm>
        </p:grpSpPr>
        <p:sp>
          <p:nvSpPr>
            <p:cNvPr id="5" name="TextBox 5"/>
            <p:cNvSpPr txBox="1"/>
            <p:nvPr/>
          </p:nvSpPr>
          <p:spPr>
            <a:xfrm>
              <a:off x="0" y="66675"/>
              <a:ext cx="9741071" cy="3009371"/>
            </a:xfrm>
            <a:prstGeom prst="rect">
              <a:avLst/>
            </a:prstGeom>
          </p:spPr>
          <p:txBody>
            <a:bodyPr lIns="0" tIns="0" rIns="0" bIns="0" rtlCol="0" anchor="t">
              <a:spAutoFit/>
            </a:bodyPr>
            <a:lstStyle/>
            <a:p>
              <a:pPr algn="ctr">
                <a:lnSpc>
                  <a:spcPts val="8799"/>
                </a:lnSpc>
              </a:pPr>
              <a:r>
                <a:rPr lang="en-US" sz="8000" spc="200" dirty="0" smtClean="0">
                  <a:solidFill>
                    <a:srgbClr val="FF2870"/>
                  </a:solidFill>
                  <a:latin typeface="Glacial Indifference Bold"/>
                </a:rPr>
                <a:t>Benefits of using DB in classes</a:t>
              </a:r>
              <a:endParaRPr lang="en-US" sz="8000" spc="200" dirty="0">
                <a:solidFill>
                  <a:srgbClr val="FF2870"/>
                </a:solidFill>
                <a:latin typeface="Glacial Indifference Bold"/>
              </a:endParaRPr>
            </a:p>
          </p:txBody>
        </p:sp>
        <p:sp>
          <p:nvSpPr>
            <p:cNvPr id="7" name="TextBox 7"/>
            <p:cNvSpPr txBox="1"/>
            <p:nvPr/>
          </p:nvSpPr>
          <p:spPr>
            <a:xfrm>
              <a:off x="0" y="3609187"/>
              <a:ext cx="9741071" cy="6545381"/>
            </a:xfrm>
            <a:prstGeom prst="rect">
              <a:avLst/>
            </a:prstGeom>
          </p:spPr>
          <p:txBody>
            <a:bodyPr lIns="0" tIns="0" rIns="0" bIns="0" rtlCol="0" anchor="t">
              <a:spAutoFit/>
            </a:bodyPr>
            <a:lstStyle/>
            <a:p>
              <a:pPr marL="457200" indent="-457200">
                <a:buFont typeface="Arial" panose="020B0604020202020204" pitchFamily="34" charset="0"/>
                <a:buChar char="•"/>
              </a:pPr>
              <a:r>
                <a:rPr lang="en-US" sz="2900" spc="145" dirty="0" smtClean="0">
                  <a:solidFill>
                    <a:srgbClr val="222222"/>
                  </a:solidFill>
                  <a:latin typeface="HK Grotesk Light"/>
                </a:rPr>
                <a:t>They help </a:t>
              </a:r>
              <a:r>
                <a:rPr lang="en-US" sz="2900" spc="145" dirty="0">
                  <a:solidFill>
                    <a:srgbClr val="222222"/>
                  </a:solidFill>
                  <a:latin typeface="HK Grotesk Light"/>
                </a:rPr>
                <a:t>students develop listening and speaking skills </a:t>
              </a:r>
            </a:p>
            <a:p>
              <a:pPr marL="457200" indent="-457200">
                <a:buFont typeface="Arial" panose="020B0604020202020204" pitchFamily="34" charset="0"/>
                <a:buChar char="•"/>
              </a:pPr>
              <a:r>
                <a:rPr lang="en-US" sz="2900" spc="145" dirty="0" smtClean="0">
                  <a:solidFill>
                    <a:srgbClr val="222222"/>
                  </a:solidFill>
                  <a:latin typeface="HK Grotesk Light"/>
                </a:rPr>
                <a:t>They propose an engaging </a:t>
              </a:r>
              <a:r>
                <a:rPr lang="en-US" sz="2900" spc="145" dirty="0">
                  <a:solidFill>
                    <a:srgbClr val="222222"/>
                  </a:solidFill>
                  <a:latin typeface="HK Grotesk Light"/>
                </a:rPr>
                <a:t>and interactive way to teach and review </a:t>
              </a:r>
              <a:r>
                <a:rPr lang="en-US" sz="2900" spc="145" dirty="0" smtClean="0">
                  <a:solidFill>
                    <a:srgbClr val="222222"/>
                  </a:solidFill>
                  <a:latin typeface="HK Grotesk Light"/>
                </a:rPr>
                <a:t>content</a:t>
              </a:r>
            </a:p>
            <a:p>
              <a:pPr marL="457200" indent="-457200">
                <a:buFont typeface="Arial" panose="020B0604020202020204" pitchFamily="34" charset="0"/>
                <a:buChar char="•"/>
              </a:pPr>
              <a:r>
                <a:rPr lang="en-US" sz="2900" spc="145" dirty="0" smtClean="0">
                  <a:solidFill>
                    <a:srgbClr val="222222"/>
                  </a:solidFill>
                  <a:latin typeface="HK Grotesk Light"/>
                </a:rPr>
                <a:t>They incorporate </a:t>
              </a:r>
              <a:r>
                <a:rPr lang="en-US" sz="2900" spc="145" dirty="0">
                  <a:solidFill>
                    <a:srgbClr val="222222"/>
                  </a:solidFill>
                  <a:latin typeface="HK Grotesk Light"/>
                </a:rPr>
                <a:t>21st-century learning skills</a:t>
              </a:r>
            </a:p>
            <a:p>
              <a:pPr marL="457200" indent="-457200">
                <a:buFont typeface="Arial" panose="020B0604020202020204" pitchFamily="34" charset="0"/>
                <a:buChar char="•"/>
              </a:pPr>
              <a:r>
                <a:rPr lang="en-US" sz="2900" spc="145" dirty="0" smtClean="0">
                  <a:solidFill>
                    <a:srgbClr val="222222"/>
                  </a:solidFill>
                  <a:latin typeface="HK Grotesk Light"/>
                </a:rPr>
                <a:t>Thy promote </a:t>
              </a:r>
              <a:r>
                <a:rPr lang="en-US" sz="2900" spc="145" dirty="0">
                  <a:solidFill>
                    <a:srgbClr val="222222"/>
                  </a:solidFill>
                  <a:latin typeface="HK Grotesk Light"/>
                </a:rPr>
                <a:t>critical thinking – specifically how to apply, analyze, synthesize, and evaluate information</a:t>
              </a:r>
            </a:p>
            <a:p>
              <a:pPr marL="457200" indent="-457200">
                <a:buFont typeface="Arial" panose="020B0604020202020204" pitchFamily="34" charset="0"/>
                <a:buChar char="•"/>
              </a:pPr>
              <a:r>
                <a:rPr lang="en-US" sz="2900" spc="145" dirty="0" smtClean="0">
                  <a:solidFill>
                    <a:srgbClr val="222222"/>
                  </a:solidFill>
                  <a:latin typeface="HK Grotesk Light"/>
                </a:rPr>
                <a:t>They encourage </a:t>
              </a:r>
              <a:r>
                <a:rPr lang="en-US" sz="2900" spc="145" dirty="0">
                  <a:solidFill>
                    <a:srgbClr val="222222"/>
                  </a:solidFill>
                  <a:latin typeface="HK Grotesk Light"/>
                </a:rPr>
                <a:t>problem-solving </a:t>
              </a:r>
              <a:r>
                <a:rPr lang="en-US" sz="2900" spc="145" dirty="0" smtClean="0">
                  <a:solidFill>
                    <a:srgbClr val="222222"/>
                  </a:solidFill>
                  <a:latin typeface="HK Grotesk Light"/>
                </a:rPr>
                <a:t>techniques</a:t>
              </a:r>
            </a:p>
            <a:p>
              <a:pPr marL="457200" indent="-457200">
                <a:buFont typeface="Arial" panose="020B0604020202020204" pitchFamily="34" charset="0"/>
                <a:buChar char="•"/>
              </a:pPr>
              <a:r>
                <a:rPr lang="en-US" sz="2900" spc="145" dirty="0" smtClean="0">
                  <a:solidFill>
                    <a:srgbClr val="222222"/>
                  </a:solidFill>
                  <a:latin typeface="HK Grotesk Light"/>
                </a:rPr>
                <a:t>Students can work in team</a:t>
              </a:r>
              <a:endParaRPr lang="en-US" sz="2900" spc="145" dirty="0">
                <a:solidFill>
                  <a:srgbClr val="222222"/>
                </a:solidFill>
                <a:latin typeface="HK Grotesk Light"/>
              </a:endParaRPr>
            </a:p>
            <a:p>
              <a:pPr marL="457200" indent="-457200">
                <a:buFont typeface="Arial" panose="020B0604020202020204" pitchFamily="34" charset="0"/>
                <a:buChar char="•"/>
              </a:pPr>
              <a:endParaRPr lang="en-US" sz="2900" spc="145" dirty="0">
                <a:solidFill>
                  <a:srgbClr val="222222"/>
                </a:solidFill>
                <a:latin typeface="HK Grotesk Light"/>
              </a:endParaRPr>
            </a:p>
          </p:txBody>
        </p:sp>
        <p:sp>
          <p:nvSpPr>
            <p:cNvPr id="8" name="AutoShape 8"/>
            <p:cNvSpPr/>
            <p:nvPr/>
          </p:nvSpPr>
          <p:spPr>
            <a:xfrm>
              <a:off x="0" y="3101187"/>
              <a:ext cx="9741071" cy="110067"/>
            </a:xfrm>
            <a:prstGeom prst="rect">
              <a:avLst/>
            </a:prstGeom>
            <a:solidFill>
              <a:srgbClr val="FFE148"/>
            </a:solidFill>
          </p:spPr>
        </p:sp>
      </p:grpSp>
      <p:pic>
        <p:nvPicPr>
          <p:cNvPr id="9" name="Picture 9"/>
          <p:cNvPicPr>
            <a:picLocks noChangeAspect="1"/>
          </p:cNvPicPr>
          <p:nvPr/>
        </p:nvPicPr>
        <p:blipFill>
          <a:blip r:embed="rId4"/>
          <a:srcRect/>
          <a:stretch>
            <a:fillRect/>
          </a:stretch>
        </p:blipFill>
        <p:spPr>
          <a:xfrm rot="-7627644">
            <a:off x="-2326338" y="7775730"/>
            <a:ext cx="6710076" cy="4529301"/>
          </a:xfrm>
          <a:prstGeom prst="rect">
            <a:avLst/>
          </a:prstGeom>
        </p:spPr>
      </p:pic>
      <p:pic>
        <p:nvPicPr>
          <p:cNvPr id="10" name="Picture 9" descr="A picture containing drawing&#10;&#10;Description automatically generated">
            <a:extLst>
              <a:ext uri="{FF2B5EF4-FFF2-40B4-BE49-F238E27FC236}">
                <a16:creationId xmlns:a16="http://schemas.microsoft.com/office/drawing/2014/main" id="{002B30FC-673E-1546-965B-E7E06447C12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449803" y="9486900"/>
            <a:ext cx="1593850" cy="454458"/>
          </a:xfrm>
          <a:prstGeom prst="rect">
            <a:avLst/>
          </a:prstGeom>
        </p:spPr>
      </p:pic>
      <p:pic>
        <p:nvPicPr>
          <p:cNvPr id="12" name="Picture 11" descr="A close up of a logo&#10;&#10;Description automatically generated">
            <a:extLst>
              <a:ext uri="{FF2B5EF4-FFF2-40B4-BE49-F238E27FC236}">
                <a16:creationId xmlns:a16="http://schemas.microsoft.com/office/drawing/2014/main" id="{CAED489D-A617-F44C-A134-AFA327C75E1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697200" y="463183"/>
            <a:ext cx="2165350" cy="77384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63674" y="1638300"/>
            <a:ext cx="14004925" cy="6903807"/>
            <a:chOff x="0" y="-19050"/>
            <a:chExt cx="17570451" cy="9205075"/>
          </a:xfrm>
        </p:grpSpPr>
        <p:sp>
          <p:nvSpPr>
            <p:cNvPr id="3" name="TextBox 3"/>
            <p:cNvSpPr txBox="1"/>
            <p:nvPr/>
          </p:nvSpPr>
          <p:spPr>
            <a:xfrm>
              <a:off x="18311" y="1406118"/>
              <a:ext cx="17552140" cy="7779907"/>
            </a:xfrm>
            <a:prstGeom prst="rect">
              <a:avLst/>
            </a:prstGeom>
          </p:spPr>
          <p:txBody>
            <a:bodyPr lIns="0" tIns="0" rIns="0" bIns="0" rtlCol="0" anchor="t">
              <a:spAutoFit/>
            </a:bodyPr>
            <a:lstStyle/>
            <a:p>
              <a:pPr marL="457200" indent="-457200" algn="just">
                <a:lnSpc>
                  <a:spcPts val="9100"/>
                </a:lnSpc>
                <a:buFont typeface="Arial" panose="020B0604020202020204" pitchFamily="34" charset="0"/>
                <a:buChar char="•"/>
              </a:pPr>
              <a:r>
                <a:rPr lang="en-US" sz="2800" spc="133" dirty="0" smtClean="0">
                  <a:solidFill>
                    <a:srgbClr val="222222"/>
                  </a:solidFill>
                  <a:latin typeface="Glacial Indifference"/>
                </a:rPr>
                <a:t>When using DB in a class, make sure to build </a:t>
              </a:r>
              <a:r>
                <a:rPr lang="en-US" sz="2800" spc="133" dirty="0">
                  <a:solidFill>
                    <a:srgbClr val="222222"/>
                  </a:solidFill>
                  <a:latin typeface="Glacial Indifference"/>
                </a:rPr>
                <a:t>time and structure for reflection into the Challenge Based Learning experience. </a:t>
              </a:r>
            </a:p>
            <a:p>
              <a:pPr marL="457200" indent="-457200" algn="just">
                <a:lnSpc>
                  <a:spcPts val="9100"/>
                </a:lnSpc>
                <a:buFont typeface="Arial" panose="020B0604020202020204" pitchFamily="34" charset="0"/>
                <a:buChar char="•"/>
              </a:pPr>
              <a:r>
                <a:rPr lang="en-US" sz="2800" spc="133" dirty="0">
                  <a:solidFill>
                    <a:srgbClr val="222222"/>
                  </a:solidFill>
                  <a:latin typeface="Glacial Indifference"/>
                </a:rPr>
                <a:t>For most people, reflection is not a habit, and it will be uncomfortable at first. </a:t>
              </a:r>
              <a:endParaRPr lang="en-US" sz="2800" spc="133" dirty="0">
                <a:solidFill>
                  <a:srgbClr val="222222"/>
                </a:solidFill>
                <a:latin typeface="Glacial Indifference"/>
              </a:endParaRPr>
            </a:p>
            <a:p>
              <a:pPr marL="457200" indent="-457200" algn="just">
                <a:lnSpc>
                  <a:spcPts val="9100"/>
                </a:lnSpc>
                <a:buFont typeface="Arial" panose="020B0604020202020204" pitchFamily="34" charset="0"/>
                <a:buChar char="•"/>
              </a:pPr>
              <a:r>
                <a:rPr lang="en-US" sz="2800" spc="133" dirty="0" smtClean="0">
                  <a:solidFill>
                    <a:srgbClr val="222222"/>
                  </a:solidFill>
                  <a:latin typeface="Glacial Indifference"/>
                </a:rPr>
                <a:t>Take time to get your students to reflect while going through the DB process. This will </a:t>
              </a:r>
              <a:r>
                <a:rPr lang="en-US" sz="2800" dirty="0"/>
                <a:t>ease adoption of the practice.</a:t>
              </a:r>
              <a:endParaRPr lang="en-US" sz="2800" spc="133" dirty="0">
                <a:solidFill>
                  <a:srgbClr val="222222"/>
                </a:solidFill>
                <a:latin typeface="Glacial Indifference"/>
              </a:endParaRPr>
            </a:p>
          </p:txBody>
        </p:sp>
        <p:sp>
          <p:nvSpPr>
            <p:cNvPr id="5" name="TextBox 5"/>
            <p:cNvSpPr txBox="1"/>
            <p:nvPr/>
          </p:nvSpPr>
          <p:spPr>
            <a:xfrm>
              <a:off x="0" y="-19050"/>
              <a:ext cx="13632277" cy="957527"/>
            </a:xfrm>
            <a:prstGeom prst="rect">
              <a:avLst/>
            </a:prstGeom>
          </p:spPr>
          <p:txBody>
            <a:bodyPr lIns="0" tIns="0" rIns="0" bIns="0" rtlCol="0" anchor="t">
              <a:spAutoFit/>
            </a:bodyPr>
            <a:lstStyle/>
            <a:p>
              <a:pPr>
                <a:lnSpc>
                  <a:spcPts val="4800"/>
                </a:lnSpc>
              </a:pPr>
              <a:r>
                <a:rPr lang="en-US" sz="8000" spc="200" dirty="0">
                  <a:solidFill>
                    <a:srgbClr val="FF2870"/>
                  </a:solidFill>
                  <a:latin typeface="Glacial Indifference Bold"/>
                </a:rPr>
                <a:t>Encourage </a:t>
              </a:r>
              <a:r>
                <a:rPr lang="en-US" sz="8000" spc="200" dirty="0" smtClean="0">
                  <a:solidFill>
                    <a:srgbClr val="FF2870"/>
                  </a:solidFill>
                  <a:latin typeface="Glacial Indifference Bold"/>
                </a:rPr>
                <a:t>reflection </a:t>
              </a:r>
              <a:endParaRPr lang="en-US" sz="8000" spc="200" dirty="0">
                <a:solidFill>
                  <a:srgbClr val="FF2870"/>
                </a:solidFill>
                <a:latin typeface="Glacial Indifference Bold"/>
              </a:endParaRPr>
            </a:p>
          </p:txBody>
        </p:sp>
      </p:grpSp>
      <p:pic>
        <p:nvPicPr>
          <p:cNvPr id="6" name="Picture 6"/>
          <p:cNvPicPr>
            <a:picLocks noChangeAspect="1"/>
          </p:cNvPicPr>
          <p:nvPr/>
        </p:nvPicPr>
        <p:blipFill>
          <a:blip r:embed="rId2"/>
          <a:srcRect/>
          <a:stretch>
            <a:fillRect/>
          </a:stretch>
        </p:blipFill>
        <p:spPr>
          <a:xfrm rot="2917778">
            <a:off x="13872955" y="-1273020"/>
            <a:ext cx="6710076" cy="4529301"/>
          </a:xfrm>
          <a:prstGeom prst="rect">
            <a:avLst/>
          </a:prstGeom>
        </p:spPr>
      </p:pic>
      <p:pic>
        <p:nvPicPr>
          <p:cNvPr id="7" name="Picture 7"/>
          <p:cNvPicPr>
            <a:picLocks noChangeAspect="1"/>
          </p:cNvPicPr>
          <p:nvPr/>
        </p:nvPicPr>
        <p:blipFill>
          <a:blip r:embed="rId3"/>
          <a:srcRect/>
          <a:stretch>
            <a:fillRect/>
          </a:stretch>
        </p:blipFill>
        <p:spPr>
          <a:xfrm rot="-10800000">
            <a:off x="14656753" y="2111073"/>
            <a:ext cx="596103" cy="596103"/>
          </a:xfrm>
          <a:prstGeom prst="rect">
            <a:avLst/>
          </a:prstGeom>
        </p:spPr>
      </p:pic>
      <p:pic>
        <p:nvPicPr>
          <p:cNvPr id="8" name="Picture 8"/>
          <p:cNvPicPr>
            <a:picLocks noChangeAspect="1"/>
          </p:cNvPicPr>
          <p:nvPr/>
        </p:nvPicPr>
        <p:blipFill>
          <a:blip r:embed="rId4"/>
          <a:srcRect/>
          <a:stretch>
            <a:fillRect/>
          </a:stretch>
        </p:blipFill>
        <p:spPr>
          <a:xfrm rot="-8730587">
            <a:off x="-2897838" y="7966230"/>
            <a:ext cx="6710076" cy="4529301"/>
          </a:xfrm>
          <a:prstGeom prst="rect">
            <a:avLst/>
          </a:prstGeom>
        </p:spPr>
      </p:pic>
      <p:pic>
        <p:nvPicPr>
          <p:cNvPr id="9" name="Picture 8" descr="A picture containing drawing&#10;&#10;Description automatically generated">
            <a:extLst>
              <a:ext uri="{FF2B5EF4-FFF2-40B4-BE49-F238E27FC236}">
                <a16:creationId xmlns:a16="http://schemas.microsoft.com/office/drawing/2014/main" id="{10472144-4495-8F4C-80B9-CFFC3E99E08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431068" y="9486900"/>
            <a:ext cx="1593850" cy="454458"/>
          </a:xfrm>
          <a:prstGeom prst="rect">
            <a:avLst/>
          </a:prstGeom>
        </p:spPr>
      </p:pic>
      <p:pic>
        <p:nvPicPr>
          <p:cNvPr id="11" name="Picture 10" descr="A close up of a logo&#10;&#10;Description automatically generated">
            <a:extLst>
              <a:ext uri="{FF2B5EF4-FFF2-40B4-BE49-F238E27FC236}">
                <a16:creationId xmlns:a16="http://schemas.microsoft.com/office/drawing/2014/main" id="{E21D719B-CA44-1744-93F9-1B6BC6AC886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 y="351207"/>
            <a:ext cx="2165350" cy="77384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1510185">
            <a:off x="3200400" y="4490175"/>
            <a:ext cx="19690789" cy="14472730"/>
          </a:xfrm>
          <a:prstGeom prst="rect">
            <a:avLst/>
          </a:prstGeom>
        </p:spPr>
      </p:pic>
      <p:grpSp>
        <p:nvGrpSpPr>
          <p:cNvPr id="3" name="Group 3"/>
          <p:cNvGrpSpPr/>
          <p:nvPr/>
        </p:nvGrpSpPr>
        <p:grpSpPr>
          <a:xfrm>
            <a:off x="1790700" y="1634133"/>
            <a:ext cx="10325100" cy="4423767"/>
            <a:chOff x="0" y="-19050"/>
            <a:chExt cx="11339014" cy="5898357"/>
          </a:xfrm>
        </p:grpSpPr>
        <p:sp>
          <p:nvSpPr>
            <p:cNvPr id="4" name="TextBox 4"/>
            <p:cNvSpPr txBox="1"/>
            <p:nvPr/>
          </p:nvSpPr>
          <p:spPr>
            <a:xfrm>
              <a:off x="0" y="1365251"/>
              <a:ext cx="11339014" cy="4514056"/>
            </a:xfrm>
            <a:prstGeom prst="rect">
              <a:avLst/>
            </a:prstGeom>
          </p:spPr>
          <p:txBody>
            <a:bodyPr lIns="0" tIns="0" rIns="0" bIns="0" rtlCol="0" anchor="t">
              <a:spAutoFit/>
            </a:bodyPr>
            <a:lstStyle/>
            <a:p>
              <a:pPr>
                <a:lnSpc>
                  <a:spcPts val="8800"/>
                </a:lnSpc>
              </a:pPr>
              <a:r>
                <a:rPr lang="en-US" sz="8800" spc="200" dirty="0" smtClean="0">
                  <a:solidFill>
                    <a:srgbClr val="FF2870"/>
                  </a:solidFill>
                  <a:latin typeface="Glacial Indifference Bold"/>
                </a:rPr>
                <a:t>Evaluating Digital Breakouts</a:t>
              </a:r>
              <a:endParaRPr lang="en-US" sz="8800" spc="200" dirty="0">
                <a:solidFill>
                  <a:srgbClr val="FF2870"/>
                </a:solidFill>
                <a:latin typeface="Glacial Indifference Bold"/>
              </a:endParaRPr>
            </a:p>
          </p:txBody>
        </p:sp>
        <p:sp>
          <p:nvSpPr>
            <p:cNvPr id="5" name="TextBox 5"/>
            <p:cNvSpPr txBox="1"/>
            <p:nvPr/>
          </p:nvSpPr>
          <p:spPr>
            <a:xfrm>
              <a:off x="0" y="-19050"/>
              <a:ext cx="11339014" cy="819150"/>
            </a:xfrm>
            <a:prstGeom prst="rect">
              <a:avLst/>
            </a:prstGeom>
          </p:spPr>
          <p:txBody>
            <a:bodyPr lIns="0" tIns="0" rIns="0" bIns="0" rtlCol="0" anchor="t">
              <a:spAutoFit/>
            </a:bodyPr>
            <a:lstStyle/>
            <a:p>
              <a:pPr>
                <a:lnSpc>
                  <a:spcPts val="4800"/>
                </a:lnSpc>
              </a:pPr>
              <a:endParaRPr lang="en-US" sz="4000" spc="200" dirty="0">
                <a:solidFill>
                  <a:srgbClr val="222222"/>
                </a:solidFill>
                <a:latin typeface="Glacial Indifference Bold"/>
              </a:endParaRPr>
            </a:p>
          </p:txBody>
        </p:sp>
        <p:sp>
          <p:nvSpPr>
            <p:cNvPr id="6" name="TextBox 6"/>
            <p:cNvSpPr txBox="1"/>
            <p:nvPr/>
          </p:nvSpPr>
          <p:spPr>
            <a:xfrm>
              <a:off x="0" y="4904317"/>
              <a:ext cx="11339014" cy="743708"/>
            </a:xfrm>
            <a:prstGeom prst="rect">
              <a:avLst/>
            </a:prstGeom>
          </p:spPr>
          <p:txBody>
            <a:bodyPr lIns="0" tIns="0" rIns="0" bIns="0" rtlCol="0" anchor="t">
              <a:spAutoFit/>
            </a:bodyPr>
            <a:lstStyle/>
            <a:p>
              <a:pPr>
                <a:lnSpc>
                  <a:spcPts val="4375"/>
                </a:lnSpc>
              </a:pPr>
              <a:endParaRPr lang="en-US" sz="3500" spc="175" dirty="0">
                <a:solidFill>
                  <a:srgbClr val="222222"/>
                </a:solidFill>
                <a:latin typeface="HK Grotesk Light Bold"/>
              </a:endParaRPr>
            </a:p>
          </p:txBody>
        </p:sp>
      </p:grpSp>
      <p:pic>
        <p:nvPicPr>
          <p:cNvPr id="7" name="Picture 7"/>
          <p:cNvPicPr>
            <a:picLocks noChangeAspect="1"/>
          </p:cNvPicPr>
          <p:nvPr/>
        </p:nvPicPr>
        <p:blipFill>
          <a:blip r:embed="rId3"/>
          <a:srcRect/>
          <a:stretch>
            <a:fillRect/>
          </a:stretch>
        </p:blipFill>
        <p:spPr>
          <a:xfrm rot="5400000">
            <a:off x="16033448" y="1028700"/>
            <a:ext cx="1225852" cy="1225852"/>
          </a:xfrm>
          <a:prstGeom prst="rect">
            <a:avLst/>
          </a:prstGeom>
        </p:spPr>
      </p:pic>
      <p:pic>
        <p:nvPicPr>
          <p:cNvPr id="8" name="Picture 7" descr="A picture containing drawing&#10;&#10;Description automatically generated">
            <a:extLst>
              <a:ext uri="{FF2B5EF4-FFF2-40B4-BE49-F238E27FC236}">
                <a16:creationId xmlns:a16="http://schemas.microsoft.com/office/drawing/2014/main" id="{07BF3381-00EF-974B-B934-C1780B49BC2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9410700"/>
            <a:ext cx="1593850" cy="454458"/>
          </a:xfrm>
          <a:prstGeom prst="rect">
            <a:avLst/>
          </a:prstGeom>
        </p:spPr>
      </p:pic>
      <p:pic>
        <p:nvPicPr>
          <p:cNvPr id="10" name="Picture 9" descr="A close up of a logo&#10;&#10;Description automatically generated">
            <a:extLst>
              <a:ext uri="{FF2B5EF4-FFF2-40B4-BE49-F238E27FC236}">
                <a16:creationId xmlns:a16="http://schemas.microsoft.com/office/drawing/2014/main" id="{84965645-53A1-8F4B-BC91-DD0F5C4247E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1000" y="351207"/>
            <a:ext cx="2165350" cy="77384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790700" y="1849330"/>
            <a:ext cx="9639300" cy="5801757"/>
            <a:chOff x="0" y="57150"/>
            <a:chExt cx="9884865" cy="7735675"/>
          </a:xfrm>
        </p:grpSpPr>
        <p:sp>
          <p:nvSpPr>
            <p:cNvPr id="3" name="TextBox 3"/>
            <p:cNvSpPr txBox="1"/>
            <p:nvPr/>
          </p:nvSpPr>
          <p:spPr>
            <a:xfrm>
              <a:off x="0" y="57150"/>
              <a:ext cx="9842532" cy="1564217"/>
            </a:xfrm>
            <a:prstGeom prst="rect">
              <a:avLst/>
            </a:prstGeom>
          </p:spPr>
          <p:txBody>
            <a:bodyPr lIns="0" tIns="0" rIns="0" bIns="0" rtlCol="0" anchor="t">
              <a:spAutoFit/>
            </a:bodyPr>
            <a:lstStyle/>
            <a:p>
              <a:pPr>
                <a:lnSpc>
                  <a:spcPts val="8800"/>
                </a:lnSpc>
              </a:pPr>
              <a:r>
                <a:rPr lang="en-US" sz="8000" spc="200" dirty="0" smtClean="0">
                  <a:solidFill>
                    <a:srgbClr val="FF2870"/>
                  </a:solidFill>
                  <a:latin typeface="Glacial Indifference Bold"/>
                </a:rPr>
                <a:t>DB Rubric</a:t>
              </a:r>
              <a:endParaRPr lang="en-US" sz="8000" spc="200" dirty="0">
                <a:solidFill>
                  <a:srgbClr val="FF2870"/>
                </a:solidFill>
                <a:latin typeface="Glacial Indifference Bold"/>
              </a:endParaRPr>
            </a:p>
          </p:txBody>
        </p:sp>
        <p:sp>
          <p:nvSpPr>
            <p:cNvPr id="5" name="TextBox 5"/>
            <p:cNvSpPr txBox="1"/>
            <p:nvPr/>
          </p:nvSpPr>
          <p:spPr>
            <a:xfrm>
              <a:off x="42333" y="3196695"/>
              <a:ext cx="9842532" cy="4596130"/>
            </a:xfrm>
            <a:prstGeom prst="rect">
              <a:avLst/>
            </a:prstGeom>
          </p:spPr>
          <p:txBody>
            <a:bodyPr lIns="0" tIns="0" rIns="0" bIns="0" rtlCol="0" anchor="t">
              <a:spAutoFit/>
            </a:bodyPr>
            <a:lstStyle/>
            <a:p>
              <a:pPr marL="457200" indent="-457200">
                <a:buFont typeface="Arial" panose="020B0604020202020204" pitchFamily="34" charset="0"/>
                <a:buChar char="•"/>
              </a:pPr>
              <a:r>
                <a:rPr lang="en-US" sz="3200" spc="145" dirty="0">
                  <a:solidFill>
                    <a:srgbClr val="222222"/>
                  </a:solidFill>
                  <a:latin typeface="HK Grotesk Light"/>
                </a:rPr>
                <a:t>An evaluation rubric allows for a Digital Breakout to be assessed in terms of quality. </a:t>
              </a:r>
              <a:endParaRPr lang="en-US" sz="3200" spc="145" dirty="0" smtClean="0">
                <a:solidFill>
                  <a:srgbClr val="222222"/>
                </a:solidFill>
                <a:latin typeface="HK Grotesk Light"/>
              </a:endParaRPr>
            </a:p>
            <a:p>
              <a:pPr marL="457200" indent="-457200">
                <a:buFont typeface="Arial" panose="020B0604020202020204" pitchFamily="34" charset="0"/>
                <a:buChar char="•"/>
              </a:pPr>
              <a:endParaRPr lang="en-US" sz="3200" spc="145" dirty="0">
                <a:solidFill>
                  <a:srgbClr val="222222"/>
                </a:solidFill>
                <a:latin typeface="HK Grotesk Light"/>
              </a:endParaRPr>
            </a:p>
            <a:p>
              <a:pPr marL="457200" indent="-457200">
                <a:buFont typeface="Arial" panose="020B0604020202020204" pitchFamily="34" charset="0"/>
                <a:buChar char="•"/>
              </a:pPr>
              <a:r>
                <a:rPr lang="en-US" sz="3200" spc="145" dirty="0">
                  <a:solidFill>
                    <a:srgbClr val="222222"/>
                  </a:solidFill>
                  <a:latin typeface="HK Grotesk Light"/>
                </a:rPr>
                <a:t>Without an evaluation rubric, Digital Breakouts could be of poor standard and may not contain the required educational </a:t>
              </a:r>
              <a:r>
                <a:rPr lang="en-US" sz="3200" spc="145" dirty="0" smtClean="0">
                  <a:solidFill>
                    <a:srgbClr val="222222"/>
                  </a:solidFill>
                  <a:latin typeface="HK Grotesk Light"/>
                </a:rPr>
                <a:t>value.</a:t>
              </a:r>
            </a:p>
            <a:p>
              <a:endParaRPr lang="en-US" sz="3200" spc="145" dirty="0" smtClean="0">
                <a:solidFill>
                  <a:srgbClr val="222222"/>
                </a:solidFill>
                <a:latin typeface="HK Grotesk Light"/>
              </a:endParaRPr>
            </a:p>
          </p:txBody>
        </p:sp>
        <p:sp>
          <p:nvSpPr>
            <p:cNvPr id="10" name="AutoShape 10"/>
            <p:cNvSpPr/>
            <p:nvPr/>
          </p:nvSpPr>
          <p:spPr>
            <a:xfrm>
              <a:off x="0" y="2129367"/>
              <a:ext cx="9842532" cy="114587"/>
            </a:xfrm>
            <a:prstGeom prst="rect">
              <a:avLst/>
            </a:prstGeom>
            <a:solidFill>
              <a:srgbClr val="FFE148"/>
            </a:solidFill>
          </p:spPr>
        </p:sp>
      </p:grpSp>
      <p:pic>
        <p:nvPicPr>
          <p:cNvPr id="11" name="Picture 11"/>
          <p:cNvPicPr>
            <a:picLocks noChangeAspect="1"/>
          </p:cNvPicPr>
          <p:nvPr/>
        </p:nvPicPr>
        <p:blipFill>
          <a:blip r:embed="rId2"/>
          <a:srcRect/>
          <a:stretch>
            <a:fillRect/>
          </a:stretch>
        </p:blipFill>
        <p:spPr>
          <a:xfrm rot="2203512">
            <a:off x="11072077" y="-2767553"/>
            <a:ext cx="11673409" cy="8871791"/>
          </a:xfrm>
          <a:prstGeom prst="rect">
            <a:avLst/>
          </a:prstGeom>
        </p:spPr>
      </p:pic>
      <p:pic>
        <p:nvPicPr>
          <p:cNvPr id="12" name="Picture 12"/>
          <p:cNvPicPr>
            <a:picLocks noChangeAspect="1"/>
          </p:cNvPicPr>
          <p:nvPr/>
        </p:nvPicPr>
        <p:blipFill>
          <a:blip r:embed="rId3"/>
          <a:srcRect/>
          <a:stretch>
            <a:fillRect/>
          </a:stretch>
        </p:blipFill>
        <p:spPr>
          <a:xfrm rot="-1510185">
            <a:off x="8474020" y="8004519"/>
            <a:ext cx="9057519" cy="6657277"/>
          </a:xfrm>
          <a:prstGeom prst="rect">
            <a:avLst/>
          </a:prstGeom>
        </p:spPr>
      </p:pic>
      <p:pic>
        <p:nvPicPr>
          <p:cNvPr id="13" name="Picture 12" descr="A picture containing drawing&#10;&#10;Description automatically generated">
            <a:extLst>
              <a:ext uri="{FF2B5EF4-FFF2-40B4-BE49-F238E27FC236}">
                <a16:creationId xmlns:a16="http://schemas.microsoft.com/office/drawing/2014/main" id="{5F05E4BB-8CBC-B740-9B6D-A0BB9CBC37A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9410700"/>
            <a:ext cx="1593850" cy="454458"/>
          </a:xfrm>
          <a:prstGeom prst="rect">
            <a:avLst/>
          </a:prstGeom>
        </p:spPr>
      </p:pic>
      <p:pic>
        <p:nvPicPr>
          <p:cNvPr id="15" name="Picture 14" descr="A close up of a logo&#10;&#10;Description automatically generated">
            <a:extLst>
              <a:ext uri="{FF2B5EF4-FFF2-40B4-BE49-F238E27FC236}">
                <a16:creationId xmlns:a16="http://schemas.microsoft.com/office/drawing/2014/main" id="{E3E077D8-A824-4040-8D3E-C26C9705F81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1000" y="351207"/>
            <a:ext cx="2165350" cy="77384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4890823">
            <a:off x="11590213" y="-2729423"/>
            <a:ext cx="14743631" cy="14596195"/>
          </a:xfrm>
          <a:prstGeom prst="rect">
            <a:avLst/>
          </a:prstGeom>
        </p:spPr>
      </p:pic>
      <p:grpSp>
        <p:nvGrpSpPr>
          <p:cNvPr id="3" name="Group 3"/>
          <p:cNvGrpSpPr/>
          <p:nvPr/>
        </p:nvGrpSpPr>
        <p:grpSpPr>
          <a:xfrm>
            <a:off x="2498308" y="723900"/>
            <a:ext cx="13046492" cy="9444574"/>
            <a:chOff x="0" y="57151"/>
            <a:chExt cx="9741071" cy="12592763"/>
          </a:xfrm>
        </p:grpSpPr>
        <p:sp>
          <p:nvSpPr>
            <p:cNvPr id="4" name="TextBox 4"/>
            <p:cNvSpPr txBox="1"/>
            <p:nvPr/>
          </p:nvSpPr>
          <p:spPr>
            <a:xfrm>
              <a:off x="0" y="57151"/>
              <a:ext cx="9741071" cy="1504685"/>
            </a:xfrm>
            <a:prstGeom prst="rect">
              <a:avLst/>
            </a:prstGeom>
          </p:spPr>
          <p:txBody>
            <a:bodyPr lIns="0" tIns="0" rIns="0" bIns="0" rtlCol="0" anchor="t">
              <a:spAutoFit/>
            </a:bodyPr>
            <a:lstStyle/>
            <a:p>
              <a:pPr>
                <a:lnSpc>
                  <a:spcPts val="8800"/>
                </a:lnSpc>
              </a:pPr>
              <a:r>
                <a:rPr lang="en-US" sz="8000" spc="200" dirty="0" smtClean="0">
                  <a:solidFill>
                    <a:srgbClr val="FF2870"/>
                  </a:solidFill>
                  <a:latin typeface="Glacial Indifference Bold"/>
                </a:rPr>
                <a:t>Elements to assess</a:t>
              </a:r>
              <a:endParaRPr lang="en-US" sz="8000" spc="200" dirty="0">
                <a:solidFill>
                  <a:srgbClr val="FF2870"/>
                </a:solidFill>
                <a:latin typeface="Glacial Indifference Bold"/>
              </a:endParaRPr>
            </a:p>
          </p:txBody>
        </p:sp>
        <p:sp>
          <p:nvSpPr>
            <p:cNvPr id="6" name="TextBox 6"/>
            <p:cNvSpPr txBox="1"/>
            <p:nvPr/>
          </p:nvSpPr>
          <p:spPr>
            <a:xfrm>
              <a:off x="0" y="2801065"/>
              <a:ext cx="9741071" cy="9848849"/>
            </a:xfrm>
            <a:prstGeom prst="rect">
              <a:avLst/>
            </a:prstGeom>
          </p:spPr>
          <p:txBody>
            <a:bodyPr lIns="0" tIns="0" rIns="0" bIns="0" rtlCol="0" anchor="t">
              <a:spAutoFit/>
            </a:bodyPr>
            <a:lstStyle/>
            <a:p>
              <a:r>
                <a:rPr lang="en-US" sz="3100" spc="145" dirty="0">
                  <a:solidFill>
                    <a:srgbClr val="222222"/>
                  </a:solidFill>
                  <a:latin typeface="HK Grotesk Light"/>
                </a:rPr>
                <a:t>The following 6 elements should be </a:t>
              </a:r>
              <a:r>
                <a:rPr lang="en-US" sz="3100" spc="145" dirty="0" err="1">
                  <a:solidFill>
                    <a:srgbClr val="222222"/>
                  </a:solidFill>
                  <a:latin typeface="HK Grotesk Light"/>
                </a:rPr>
                <a:t>analysed</a:t>
              </a:r>
              <a:r>
                <a:rPr lang="en-US" sz="3100" spc="145" dirty="0">
                  <a:solidFill>
                    <a:srgbClr val="222222"/>
                  </a:solidFill>
                  <a:latin typeface="HK Grotesk Light"/>
                </a:rPr>
                <a:t>: </a:t>
              </a:r>
            </a:p>
            <a:p>
              <a:pPr marL="971550" lvl="1" indent="-514350">
                <a:spcBef>
                  <a:spcPts val="0"/>
                </a:spcBef>
                <a:buFont typeface="Arial" panose="020B0604020202020204" pitchFamily="34" charset="0"/>
                <a:buChar char="•"/>
              </a:pPr>
              <a:r>
                <a:rPr lang="en-US" sz="3100" spc="145" dirty="0">
                  <a:solidFill>
                    <a:srgbClr val="222222"/>
                  </a:solidFill>
                  <a:latin typeface="HK Grotesk Light"/>
                </a:rPr>
                <a:t>The Theme of the Digital Breakout </a:t>
              </a:r>
            </a:p>
            <a:p>
              <a:pPr marL="971550" lvl="1" indent="-514350">
                <a:spcBef>
                  <a:spcPts val="0"/>
                </a:spcBef>
                <a:buFont typeface="Arial" panose="020B0604020202020204" pitchFamily="34" charset="0"/>
                <a:buChar char="•"/>
              </a:pPr>
              <a:r>
                <a:rPr lang="en-US" sz="3100" spc="145" dirty="0">
                  <a:solidFill>
                    <a:srgbClr val="222222"/>
                  </a:solidFill>
                  <a:latin typeface="HK Grotesk Light"/>
                </a:rPr>
                <a:t>The Narrative</a:t>
              </a:r>
            </a:p>
            <a:p>
              <a:pPr marL="971550" lvl="1" indent="-514350">
                <a:spcBef>
                  <a:spcPts val="0"/>
                </a:spcBef>
                <a:buFont typeface="Arial" panose="020B0604020202020204" pitchFamily="34" charset="0"/>
                <a:buChar char="•"/>
              </a:pPr>
              <a:r>
                <a:rPr lang="en-US" sz="3100" spc="145" dirty="0">
                  <a:solidFill>
                    <a:srgbClr val="222222"/>
                  </a:solidFill>
                  <a:latin typeface="HK Grotesk Light"/>
                </a:rPr>
                <a:t>Clarity of the Learning Outcomes</a:t>
              </a:r>
            </a:p>
            <a:p>
              <a:pPr marL="971550" lvl="1" indent="-514350">
                <a:spcBef>
                  <a:spcPts val="0"/>
                </a:spcBef>
                <a:buFont typeface="Arial" panose="020B0604020202020204" pitchFamily="34" charset="0"/>
                <a:buChar char="•"/>
              </a:pPr>
              <a:r>
                <a:rPr lang="en-US" sz="3100" spc="145" dirty="0">
                  <a:solidFill>
                    <a:srgbClr val="222222"/>
                  </a:solidFill>
                  <a:latin typeface="HK Grotesk Light"/>
                </a:rPr>
                <a:t>The Challenges</a:t>
              </a:r>
            </a:p>
            <a:p>
              <a:pPr marL="971550" lvl="1" indent="-514350">
                <a:spcBef>
                  <a:spcPts val="0"/>
                </a:spcBef>
                <a:buFont typeface="Arial" panose="020B0604020202020204" pitchFamily="34" charset="0"/>
                <a:buChar char="•"/>
              </a:pPr>
              <a:r>
                <a:rPr lang="en-US" sz="3100" spc="145" dirty="0">
                  <a:solidFill>
                    <a:srgbClr val="222222"/>
                  </a:solidFill>
                  <a:latin typeface="HK Grotesk Light"/>
                </a:rPr>
                <a:t>Knowledge and skills gained by Learners</a:t>
              </a:r>
            </a:p>
            <a:p>
              <a:pPr marL="971550" lvl="1" indent="-514350">
                <a:spcBef>
                  <a:spcPts val="0"/>
                </a:spcBef>
                <a:buFont typeface="Arial" panose="020B0604020202020204" pitchFamily="34" charset="0"/>
                <a:buChar char="•"/>
              </a:pPr>
              <a:r>
                <a:rPr lang="en-US" sz="3100" spc="145" dirty="0">
                  <a:solidFill>
                    <a:srgbClr val="222222"/>
                  </a:solidFill>
                  <a:latin typeface="HK Grotesk Light"/>
                </a:rPr>
                <a:t>Language, Grammar and structure. </a:t>
              </a:r>
            </a:p>
            <a:p>
              <a:endParaRPr lang="en-US" sz="3100" spc="145" dirty="0">
                <a:solidFill>
                  <a:srgbClr val="222222"/>
                </a:solidFill>
                <a:latin typeface="HK Grotesk Light"/>
              </a:endParaRPr>
            </a:p>
            <a:p>
              <a:r>
                <a:rPr lang="en-US" sz="3100" spc="145" dirty="0">
                  <a:solidFill>
                    <a:srgbClr val="222222"/>
                  </a:solidFill>
                  <a:latin typeface="HK Grotesk Light"/>
                </a:rPr>
                <a:t>On a Likert scale 1-4</a:t>
              </a:r>
            </a:p>
            <a:p>
              <a:pPr marL="914400" lvl="1" indent="-457200">
                <a:spcBef>
                  <a:spcPts val="0"/>
                </a:spcBef>
                <a:buFont typeface="Arial" panose="020B0604020202020204" pitchFamily="34" charset="0"/>
                <a:buChar char="•"/>
              </a:pPr>
              <a:r>
                <a:rPr lang="en-US" sz="3100" spc="145" dirty="0">
                  <a:solidFill>
                    <a:srgbClr val="222222"/>
                  </a:solidFill>
                  <a:latin typeface="HK Grotesk Light"/>
                </a:rPr>
                <a:t>1 = Poor </a:t>
              </a:r>
            </a:p>
            <a:p>
              <a:pPr marL="914400" lvl="1" indent="-457200">
                <a:spcBef>
                  <a:spcPts val="0"/>
                </a:spcBef>
                <a:buFont typeface="Arial" panose="020B0604020202020204" pitchFamily="34" charset="0"/>
                <a:buChar char="•"/>
              </a:pPr>
              <a:r>
                <a:rPr lang="en-US" sz="3100" spc="145" dirty="0">
                  <a:solidFill>
                    <a:srgbClr val="222222"/>
                  </a:solidFill>
                  <a:latin typeface="HK Grotesk Light"/>
                </a:rPr>
                <a:t>2 = Satisfactory</a:t>
              </a:r>
            </a:p>
            <a:p>
              <a:pPr marL="914400" lvl="1" indent="-457200">
                <a:buFont typeface="Arial" panose="020B0604020202020204" pitchFamily="34" charset="0"/>
                <a:buChar char="•"/>
              </a:pPr>
              <a:r>
                <a:rPr lang="en-US" sz="3100" spc="145" dirty="0">
                  <a:solidFill>
                    <a:srgbClr val="222222"/>
                  </a:solidFill>
                  <a:latin typeface="HK Grotesk Light"/>
                </a:rPr>
                <a:t>4 =  Excellent</a:t>
              </a:r>
            </a:p>
            <a:p>
              <a:pPr marL="914400" lvl="1" indent="-457200">
                <a:spcBef>
                  <a:spcPts val="0"/>
                </a:spcBef>
                <a:buFont typeface="Arial" panose="020B0604020202020204" pitchFamily="34" charset="0"/>
                <a:buChar char="•"/>
              </a:pPr>
              <a:r>
                <a:rPr lang="en-US" sz="3100" spc="145" dirty="0" smtClean="0">
                  <a:solidFill>
                    <a:srgbClr val="222222"/>
                  </a:solidFill>
                  <a:latin typeface="HK Grotesk Light"/>
                </a:rPr>
                <a:t>3 </a:t>
              </a:r>
              <a:r>
                <a:rPr lang="en-US" sz="3100" spc="145" dirty="0">
                  <a:solidFill>
                    <a:srgbClr val="222222"/>
                  </a:solidFill>
                  <a:latin typeface="HK Grotesk Light"/>
                </a:rPr>
                <a:t>= </a:t>
              </a:r>
              <a:r>
                <a:rPr lang="en-US" sz="3100" spc="145" dirty="0" smtClean="0">
                  <a:solidFill>
                    <a:srgbClr val="222222"/>
                  </a:solidFill>
                  <a:latin typeface="HK Grotesk Light"/>
                </a:rPr>
                <a:t>Good</a:t>
              </a:r>
            </a:p>
            <a:p>
              <a:pPr marL="914400" lvl="1" indent="-457200">
                <a:spcBef>
                  <a:spcPts val="0"/>
                </a:spcBef>
                <a:buFont typeface="Arial" panose="020B0604020202020204" pitchFamily="34" charset="0"/>
                <a:buChar char="•"/>
              </a:pPr>
              <a:endParaRPr lang="en-US" sz="3100" spc="145" dirty="0">
                <a:solidFill>
                  <a:srgbClr val="222222"/>
                </a:solidFill>
                <a:latin typeface="HK Grotesk Light"/>
              </a:endParaRPr>
            </a:p>
            <a:p>
              <a:r>
                <a:rPr lang="en-US" sz="3100" spc="145" dirty="0" smtClean="0">
                  <a:solidFill>
                    <a:srgbClr val="222222"/>
                  </a:solidFill>
                  <a:latin typeface="HK Grotesk Light"/>
                </a:rPr>
                <a:t>The </a:t>
              </a:r>
              <a:r>
                <a:rPr lang="en-US" sz="3100" spc="145" dirty="0">
                  <a:solidFill>
                    <a:srgbClr val="222222"/>
                  </a:solidFill>
                  <a:latin typeface="HK Grotesk Light"/>
                </a:rPr>
                <a:t>aim is to achieve a score as close to 24 as possible</a:t>
              </a:r>
            </a:p>
          </p:txBody>
        </p:sp>
        <p:sp>
          <p:nvSpPr>
            <p:cNvPr id="7" name="AutoShape 7"/>
            <p:cNvSpPr/>
            <p:nvPr/>
          </p:nvSpPr>
          <p:spPr>
            <a:xfrm flipV="1">
              <a:off x="0" y="1824992"/>
              <a:ext cx="7123938" cy="60959"/>
            </a:xfrm>
            <a:prstGeom prst="rect">
              <a:avLst/>
            </a:prstGeom>
            <a:solidFill>
              <a:srgbClr val="FFE148"/>
            </a:solidFill>
          </p:spPr>
        </p:sp>
      </p:grpSp>
      <p:pic>
        <p:nvPicPr>
          <p:cNvPr id="8" name="Picture 8"/>
          <p:cNvPicPr>
            <a:picLocks noChangeAspect="1"/>
          </p:cNvPicPr>
          <p:nvPr/>
        </p:nvPicPr>
        <p:blipFill>
          <a:blip r:embed="rId3"/>
          <a:srcRect/>
          <a:stretch>
            <a:fillRect/>
          </a:stretch>
        </p:blipFill>
        <p:spPr>
          <a:xfrm>
            <a:off x="14241089" y="6340173"/>
            <a:ext cx="596103" cy="596103"/>
          </a:xfrm>
          <a:prstGeom prst="rect">
            <a:avLst/>
          </a:prstGeom>
        </p:spPr>
      </p:pic>
      <p:pic>
        <p:nvPicPr>
          <p:cNvPr id="9" name="Picture 8" descr="A picture containing drawing&#10;&#10;Description automatically generated">
            <a:extLst>
              <a:ext uri="{FF2B5EF4-FFF2-40B4-BE49-F238E27FC236}">
                <a16:creationId xmlns:a16="http://schemas.microsoft.com/office/drawing/2014/main" id="{FA9F97A3-2214-3B43-8FEB-FA8598E333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9410700"/>
            <a:ext cx="1593850" cy="454458"/>
          </a:xfrm>
          <a:prstGeom prst="rect">
            <a:avLst/>
          </a:prstGeom>
        </p:spPr>
      </p:pic>
      <p:pic>
        <p:nvPicPr>
          <p:cNvPr id="12" name="Picture 11" descr="A close up of a logo&#10;&#10;Description automatically generated">
            <a:extLst>
              <a:ext uri="{FF2B5EF4-FFF2-40B4-BE49-F238E27FC236}">
                <a16:creationId xmlns:a16="http://schemas.microsoft.com/office/drawing/2014/main" id="{D221FBE4-09C9-2145-B679-61623F34F69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1000" y="351207"/>
            <a:ext cx="2165350" cy="773846"/>
          </a:xfrm>
          <a:prstGeom prst="rect">
            <a:avLst/>
          </a:prstGeom>
        </p:spPr>
      </p:pic>
    </p:spTree>
    <p:extLst>
      <p:ext uri="{BB962C8B-B14F-4D97-AF65-F5344CB8AC3E}">
        <p14:creationId xmlns:p14="http://schemas.microsoft.com/office/powerpoint/2010/main" val="28305682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8996" r="38145"/>
          <a:stretch>
            <a:fillRect/>
          </a:stretch>
        </p:blipFill>
        <p:spPr>
          <a:xfrm>
            <a:off x="12039600" y="2016543"/>
            <a:ext cx="5130346" cy="6718436"/>
          </a:xfrm>
          <a:prstGeom prst="rect">
            <a:avLst/>
          </a:prstGeom>
        </p:spPr>
      </p:pic>
      <p:pic>
        <p:nvPicPr>
          <p:cNvPr id="12" name="Picture 12"/>
          <p:cNvPicPr>
            <a:picLocks noChangeAspect="1"/>
          </p:cNvPicPr>
          <p:nvPr/>
        </p:nvPicPr>
        <p:blipFill>
          <a:blip r:embed="rId3"/>
          <a:srcRect/>
          <a:stretch>
            <a:fillRect/>
          </a:stretch>
        </p:blipFill>
        <p:spPr>
          <a:xfrm rot="-1049447">
            <a:off x="11939434" y="5818666"/>
            <a:ext cx="8926640" cy="6025482"/>
          </a:xfrm>
          <a:prstGeom prst="rect">
            <a:avLst/>
          </a:prstGeom>
        </p:spPr>
      </p:pic>
      <p:pic>
        <p:nvPicPr>
          <p:cNvPr id="14" name="Picture 13" descr="A picture containing drawing&#10;&#10;Description automatically generated">
            <a:extLst>
              <a:ext uri="{FF2B5EF4-FFF2-40B4-BE49-F238E27FC236}">
                <a16:creationId xmlns:a16="http://schemas.microsoft.com/office/drawing/2014/main" id="{82C8E9E5-487E-5043-B692-4EB2E60A8B6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9410700"/>
            <a:ext cx="1593850" cy="454458"/>
          </a:xfrm>
          <a:prstGeom prst="rect">
            <a:avLst/>
          </a:prstGeom>
        </p:spPr>
      </p:pic>
      <p:pic>
        <p:nvPicPr>
          <p:cNvPr id="16" name="Picture 15" descr="A close up of a logo&#10;&#10;Description automatically generated">
            <a:extLst>
              <a:ext uri="{FF2B5EF4-FFF2-40B4-BE49-F238E27FC236}">
                <a16:creationId xmlns:a16="http://schemas.microsoft.com/office/drawing/2014/main" id="{46FDC35B-2FEC-3B4B-92AD-EDB4BEA0FEE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1000" y="351207"/>
            <a:ext cx="2165350" cy="773846"/>
          </a:xfrm>
          <a:prstGeom prst="rect">
            <a:avLst/>
          </a:prstGeom>
        </p:spPr>
      </p:pic>
      <p:grpSp>
        <p:nvGrpSpPr>
          <p:cNvPr id="15" name="Group 3"/>
          <p:cNvGrpSpPr/>
          <p:nvPr/>
        </p:nvGrpSpPr>
        <p:grpSpPr>
          <a:xfrm>
            <a:off x="1822450" y="725014"/>
            <a:ext cx="13046492" cy="9444574"/>
            <a:chOff x="0" y="57151"/>
            <a:chExt cx="9741071" cy="12592763"/>
          </a:xfrm>
        </p:grpSpPr>
        <p:sp>
          <p:nvSpPr>
            <p:cNvPr id="17" name="TextBox 4"/>
            <p:cNvSpPr txBox="1"/>
            <p:nvPr/>
          </p:nvSpPr>
          <p:spPr>
            <a:xfrm>
              <a:off x="0" y="57151"/>
              <a:ext cx="9741071" cy="1504685"/>
            </a:xfrm>
            <a:prstGeom prst="rect">
              <a:avLst/>
            </a:prstGeom>
          </p:spPr>
          <p:txBody>
            <a:bodyPr lIns="0" tIns="0" rIns="0" bIns="0" rtlCol="0" anchor="t">
              <a:spAutoFit/>
            </a:bodyPr>
            <a:lstStyle/>
            <a:p>
              <a:pPr>
                <a:lnSpc>
                  <a:spcPts val="8800"/>
                </a:lnSpc>
              </a:pPr>
              <a:r>
                <a:rPr lang="en-US" sz="8000" spc="200" dirty="0" smtClean="0">
                  <a:solidFill>
                    <a:srgbClr val="FF2870"/>
                  </a:solidFill>
                  <a:latin typeface="Glacial Indifference Bold"/>
                </a:rPr>
                <a:t>Elements to assess</a:t>
              </a:r>
              <a:endParaRPr lang="en-US" sz="8000" spc="200" dirty="0">
                <a:solidFill>
                  <a:srgbClr val="FF2870"/>
                </a:solidFill>
                <a:latin typeface="Glacial Indifference Bold"/>
              </a:endParaRPr>
            </a:p>
          </p:txBody>
        </p:sp>
        <p:sp>
          <p:nvSpPr>
            <p:cNvPr id="18" name="TextBox 6"/>
            <p:cNvSpPr txBox="1"/>
            <p:nvPr/>
          </p:nvSpPr>
          <p:spPr>
            <a:xfrm>
              <a:off x="0" y="2801065"/>
              <a:ext cx="9741071" cy="9848849"/>
            </a:xfrm>
            <a:prstGeom prst="rect">
              <a:avLst/>
            </a:prstGeom>
          </p:spPr>
          <p:txBody>
            <a:bodyPr lIns="0" tIns="0" rIns="0" bIns="0" rtlCol="0" anchor="t">
              <a:spAutoFit/>
            </a:bodyPr>
            <a:lstStyle/>
            <a:p>
              <a:r>
                <a:rPr lang="en-US" sz="3100" spc="145" dirty="0">
                  <a:solidFill>
                    <a:srgbClr val="222222"/>
                  </a:solidFill>
                  <a:latin typeface="HK Grotesk Light"/>
                </a:rPr>
                <a:t>The following </a:t>
              </a:r>
              <a:r>
                <a:rPr lang="en-US" sz="3100" spc="145" dirty="0">
                  <a:solidFill>
                    <a:srgbClr val="222222"/>
                  </a:solidFill>
                  <a:effectLst>
                    <a:outerShdw blurRad="38100" dist="38100" dir="2700000" algn="tl">
                      <a:srgbClr val="000000">
                        <a:alpha val="43137"/>
                      </a:srgbClr>
                    </a:outerShdw>
                  </a:effectLst>
                  <a:latin typeface="HK Grotesk Light"/>
                </a:rPr>
                <a:t>6 elements </a:t>
              </a:r>
              <a:r>
                <a:rPr lang="en-US" sz="3100" spc="145" dirty="0">
                  <a:solidFill>
                    <a:srgbClr val="222222"/>
                  </a:solidFill>
                  <a:latin typeface="HK Grotesk Light"/>
                </a:rPr>
                <a:t>should be </a:t>
              </a:r>
              <a:r>
                <a:rPr lang="en-US" sz="3100" spc="145" dirty="0" err="1">
                  <a:solidFill>
                    <a:srgbClr val="222222"/>
                  </a:solidFill>
                  <a:latin typeface="HK Grotesk Light"/>
                </a:rPr>
                <a:t>analysed</a:t>
              </a:r>
              <a:r>
                <a:rPr lang="en-US" sz="3100" spc="145" dirty="0">
                  <a:solidFill>
                    <a:srgbClr val="222222"/>
                  </a:solidFill>
                  <a:latin typeface="HK Grotesk Light"/>
                </a:rPr>
                <a:t>: </a:t>
              </a:r>
            </a:p>
            <a:p>
              <a:pPr marL="971550" lvl="1" indent="-514350">
                <a:spcBef>
                  <a:spcPts val="0"/>
                </a:spcBef>
                <a:buFont typeface="Arial" panose="020B0604020202020204" pitchFamily="34" charset="0"/>
                <a:buChar char="•"/>
              </a:pPr>
              <a:r>
                <a:rPr lang="en-US" sz="3100" spc="145" dirty="0">
                  <a:solidFill>
                    <a:srgbClr val="222222"/>
                  </a:solidFill>
                  <a:latin typeface="HK Grotesk Light"/>
                </a:rPr>
                <a:t>The Theme of the Digital Breakout </a:t>
              </a:r>
            </a:p>
            <a:p>
              <a:pPr marL="971550" lvl="1" indent="-514350">
                <a:spcBef>
                  <a:spcPts val="0"/>
                </a:spcBef>
                <a:buFont typeface="Arial" panose="020B0604020202020204" pitchFamily="34" charset="0"/>
                <a:buChar char="•"/>
              </a:pPr>
              <a:r>
                <a:rPr lang="en-US" sz="3100" spc="145" dirty="0">
                  <a:solidFill>
                    <a:srgbClr val="222222"/>
                  </a:solidFill>
                  <a:latin typeface="HK Grotesk Light"/>
                </a:rPr>
                <a:t>The Narrative</a:t>
              </a:r>
            </a:p>
            <a:p>
              <a:pPr marL="971550" lvl="1" indent="-514350">
                <a:spcBef>
                  <a:spcPts val="0"/>
                </a:spcBef>
                <a:buFont typeface="Arial" panose="020B0604020202020204" pitchFamily="34" charset="0"/>
                <a:buChar char="•"/>
              </a:pPr>
              <a:r>
                <a:rPr lang="en-US" sz="3100" spc="145" dirty="0">
                  <a:solidFill>
                    <a:srgbClr val="222222"/>
                  </a:solidFill>
                  <a:latin typeface="HK Grotesk Light"/>
                </a:rPr>
                <a:t>Clarity of the Learning Outcomes</a:t>
              </a:r>
            </a:p>
            <a:p>
              <a:pPr marL="971550" lvl="1" indent="-514350">
                <a:spcBef>
                  <a:spcPts val="0"/>
                </a:spcBef>
                <a:buFont typeface="Arial" panose="020B0604020202020204" pitchFamily="34" charset="0"/>
                <a:buChar char="•"/>
              </a:pPr>
              <a:r>
                <a:rPr lang="en-US" sz="3100" spc="145" dirty="0">
                  <a:solidFill>
                    <a:srgbClr val="222222"/>
                  </a:solidFill>
                  <a:latin typeface="HK Grotesk Light"/>
                </a:rPr>
                <a:t>The Challenges</a:t>
              </a:r>
            </a:p>
            <a:p>
              <a:pPr marL="971550" lvl="1" indent="-514350">
                <a:spcBef>
                  <a:spcPts val="0"/>
                </a:spcBef>
                <a:buFont typeface="Arial" panose="020B0604020202020204" pitchFamily="34" charset="0"/>
                <a:buChar char="•"/>
              </a:pPr>
              <a:r>
                <a:rPr lang="en-US" sz="3100" spc="145" dirty="0">
                  <a:solidFill>
                    <a:srgbClr val="222222"/>
                  </a:solidFill>
                  <a:latin typeface="HK Grotesk Light"/>
                </a:rPr>
                <a:t>Knowledge and skills gained by Learners</a:t>
              </a:r>
            </a:p>
            <a:p>
              <a:pPr marL="971550" lvl="1" indent="-514350">
                <a:spcBef>
                  <a:spcPts val="0"/>
                </a:spcBef>
                <a:buFont typeface="Arial" panose="020B0604020202020204" pitchFamily="34" charset="0"/>
                <a:buChar char="•"/>
              </a:pPr>
              <a:r>
                <a:rPr lang="en-US" sz="3100" spc="145" dirty="0">
                  <a:solidFill>
                    <a:srgbClr val="222222"/>
                  </a:solidFill>
                  <a:latin typeface="HK Grotesk Light"/>
                </a:rPr>
                <a:t>Language, Grammar and structure. </a:t>
              </a:r>
            </a:p>
            <a:p>
              <a:endParaRPr lang="en-US" sz="3100" spc="145" dirty="0">
                <a:solidFill>
                  <a:srgbClr val="222222"/>
                </a:solidFill>
                <a:latin typeface="HK Grotesk Light"/>
              </a:endParaRPr>
            </a:p>
            <a:p>
              <a:r>
                <a:rPr lang="en-US" sz="3100" spc="145" dirty="0">
                  <a:solidFill>
                    <a:srgbClr val="222222"/>
                  </a:solidFill>
                  <a:latin typeface="HK Grotesk Light"/>
                </a:rPr>
                <a:t>On a Likert scale 1-4</a:t>
              </a:r>
            </a:p>
            <a:p>
              <a:pPr marL="914400" lvl="1" indent="-457200">
                <a:spcBef>
                  <a:spcPts val="0"/>
                </a:spcBef>
                <a:buFont typeface="Arial" panose="020B0604020202020204" pitchFamily="34" charset="0"/>
                <a:buChar char="•"/>
              </a:pPr>
              <a:r>
                <a:rPr lang="en-US" sz="3100" spc="145" dirty="0">
                  <a:solidFill>
                    <a:srgbClr val="222222"/>
                  </a:solidFill>
                  <a:latin typeface="HK Grotesk Light"/>
                </a:rPr>
                <a:t>1 = Poor </a:t>
              </a:r>
            </a:p>
            <a:p>
              <a:pPr marL="914400" lvl="1" indent="-457200">
                <a:spcBef>
                  <a:spcPts val="0"/>
                </a:spcBef>
                <a:buFont typeface="Arial" panose="020B0604020202020204" pitchFamily="34" charset="0"/>
                <a:buChar char="•"/>
              </a:pPr>
              <a:r>
                <a:rPr lang="en-US" sz="3100" spc="145" dirty="0">
                  <a:solidFill>
                    <a:srgbClr val="222222"/>
                  </a:solidFill>
                  <a:latin typeface="HK Grotesk Light"/>
                </a:rPr>
                <a:t>2 = Satisfactory</a:t>
              </a:r>
            </a:p>
            <a:p>
              <a:pPr marL="914400" lvl="1" indent="-457200">
                <a:buFont typeface="Arial" panose="020B0604020202020204" pitchFamily="34" charset="0"/>
                <a:buChar char="•"/>
              </a:pPr>
              <a:r>
                <a:rPr lang="en-US" sz="3100" spc="145" dirty="0">
                  <a:solidFill>
                    <a:srgbClr val="222222"/>
                  </a:solidFill>
                  <a:latin typeface="HK Grotesk Light"/>
                </a:rPr>
                <a:t>4 =  Excellent</a:t>
              </a:r>
            </a:p>
            <a:p>
              <a:pPr marL="914400" lvl="1" indent="-457200">
                <a:spcBef>
                  <a:spcPts val="0"/>
                </a:spcBef>
                <a:buFont typeface="Arial" panose="020B0604020202020204" pitchFamily="34" charset="0"/>
                <a:buChar char="•"/>
              </a:pPr>
              <a:r>
                <a:rPr lang="en-US" sz="3100" spc="145" dirty="0" smtClean="0">
                  <a:solidFill>
                    <a:srgbClr val="222222"/>
                  </a:solidFill>
                  <a:latin typeface="HK Grotesk Light"/>
                </a:rPr>
                <a:t>3 </a:t>
              </a:r>
              <a:r>
                <a:rPr lang="en-US" sz="3100" spc="145" dirty="0">
                  <a:solidFill>
                    <a:srgbClr val="222222"/>
                  </a:solidFill>
                  <a:latin typeface="HK Grotesk Light"/>
                </a:rPr>
                <a:t>= </a:t>
              </a:r>
              <a:r>
                <a:rPr lang="en-US" sz="3100" spc="145" dirty="0" smtClean="0">
                  <a:solidFill>
                    <a:srgbClr val="222222"/>
                  </a:solidFill>
                  <a:latin typeface="HK Grotesk Light"/>
                </a:rPr>
                <a:t>Good</a:t>
              </a:r>
            </a:p>
            <a:p>
              <a:pPr marL="914400" lvl="1" indent="-457200">
                <a:spcBef>
                  <a:spcPts val="0"/>
                </a:spcBef>
                <a:buFont typeface="Arial" panose="020B0604020202020204" pitchFamily="34" charset="0"/>
                <a:buChar char="•"/>
              </a:pPr>
              <a:endParaRPr lang="en-US" sz="3100" spc="145" dirty="0">
                <a:solidFill>
                  <a:srgbClr val="222222"/>
                </a:solidFill>
                <a:latin typeface="HK Grotesk Light"/>
              </a:endParaRPr>
            </a:p>
            <a:p>
              <a:r>
                <a:rPr lang="en-US" sz="3100" spc="145" dirty="0" smtClean="0">
                  <a:solidFill>
                    <a:srgbClr val="222222"/>
                  </a:solidFill>
                  <a:latin typeface="HK Grotesk Light"/>
                </a:rPr>
                <a:t>The </a:t>
              </a:r>
              <a:r>
                <a:rPr lang="en-US" sz="3100" spc="145" dirty="0">
                  <a:solidFill>
                    <a:srgbClr val="222222"/>
                  </a:solidFill>
                  <a:latin typeface="HK Grotesk Light"/>
                </a:rPr>
                <a:t>aim is to achieve </a:t>
              </a:r>
              <a:r>
                <a:rPr lang="en-US" sz="3100" spc="145" dirty="0">
                  <a:solidFill>
                    <a:srgbClr val="222222"/>
                  </a:solidFill>
                  <a:effectLst>
                    <a:outerShdw blurRad="38100" dist="38100" dir="2700000" algn="tl">
                      <a:srgbClr val="000000">
                        <a:alpha val="43137"/>
                      </a:srgbClr>
                    </a:outerShdw>
                  </a:effectLst>
                  <a:latin typeface="HK Grotesk Light"/>
                </a:rPr>
                <a:t>a score as close to 24 as possible</a:t>
              </a:r>
            </a:p>
          </p:txBody>
        </p:sp>
        <p:sp>
          <p:nvSpPr>
            <p:cNvPr id="19" name="AutoShape 7"/>
            <p:cNvSpPr/>
            <p:nvPr/>
          </p:nvSpPr>
          <p:spPr>
            <a:xfrm flipV="1">
              <a:off x="0" y="1824992"/>
              <a:ext cx="7123938" cy="60959"/>
            </a:xfrm>
            <a:prstGeom prst="rect">
              <a:avLst/>
            </a:prstGeom>
            <a:solidFill>
              <a:srgbClr val="FFE148"/>
            </a:solidFill>
          </p:spPr>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1"/>
          <p:cNvPicPr>
            <a:picLocks noChangeAspect="1"/>
          </p:cNvPicPr>
          <p:nvPr/>
        </p:nvPicPr>
        <p:blipFill>
          <a:blip r:embed="rId2"/>
          <a:srcRect/>
          <a:stretch>
            <a:fillRect/>
          </a:stretch>
        </p:blipFill>
        <p:spPr>
          <a:xfrm rot="2203512">
            <a:off x="11072077" y="-2767553"/>
            <a:ext cx="11673409" cy="8871791"/>
          </a:xfrm>
          <a:prstGeom prst="rect">
            <a:avLst/>
          </a:prstGeom>
        </p:spPr>
      </p:pic>
      <p:pic>
        <p:nvPicPr>
          <p:cNvPr id="12" name="Picture 12"/>
          <p:cNvPicPr>
            <a:picLocks noChangeAspect="1"/>
          </p:cNvPicPr>
          <p:nvPr/>
        </p:nvPicPr>
        <p:blipFill>
          <a:blip r:embed="rId3"/>
          <a:srcRect/>
          <a:stretch>
            <a:fillRect/>
          </a:stretch>
        </p:blipFill>
        <p:spPr>
          <a:xfrm rot="-1510185">
            <a:off x="8474020" y="8004519"/>
            <a:ext cx="9057519" cy="6657277"/>
          </a:xfrm>
          <a:prstGeom prst="rect">
            <a:avLst/>
          </a:prstGeom>
        </p:spPr>
      </p:pic>
      <p:pic>
        <p:nvPicPr>
          <p:cNvPr id="13" name="Picture 12" descr="A picture containing drawing&#10;&#10;Description automatically generated">
            <a:extLst>
              <a:ext uri="{FF2B5EF4-FFF2-40B4-BE49-F238E27FC236}">
                <a16:creationId xmlns:a16="http://schemas.microsoft.com/office/drawing/2014/main" id="{5F05E4BB-8CBC-B740-9B6D-A0BB9CBC37A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9410700"/>
            <a:ext cx="1593850" cy="454458"/>
          </a:xfrm>
          <a:prstGeom prst="rect">
            <a:avLst/>
          </a:prstGeom>
        </p:spPr>
      </p:pic>
      <p:pic>
        <p:nvPicPr>
          <p:cNvPr id="15" name="Picture 14" descr="A close up of a logo&#10;&#10;Description automatically generated">
            <a:extLst>
              <a:ext uri="{FF2B5EF4-FFF2-40B4-BE49-F238E27FC236}">
                <a16:creationId xmlns:a16="http://schemas.microsoft.com/office/drawing/2014/main" id="{E3E077D8-A824-4040-8D3E-C26C9705F81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1000" y="351207"/>
            <a:ext cx="2165350" cy="773846"/>
          </a:xfrm>
          <a:prstGeom prst="rect">
            <a:avLst/>
          </a:prstGeom>
        </p:spPr>
      </p:pic>
      <p:graphicFrame>
        <p:nvGraphicFramePr>
          <p:cNvPr id="14" name="Table 1">
            <a:extLst>
              <a:ext uri="{FF2B5EF4-FFF2-40B4-BE49-F238E27FC236}">
                <a16:creationId xmlns:a16="http://schemas.microsoft.com/office/drawing/2014/main" id="{B5CC2120-9E68-4872-A08E-28B4E03C181D}"/>
              </a:ext>
            </a:extLst>
          </p:cNvPr>
          <p:cNvGraphicFramePr>
            <a:graphicFrameLocks noGrp="1"/>
          </p:cNvGraphicFramePr>
          <p:nvPr>
            <p:extLst/>
          </p:nvPr>
        </p:nvGraphicFramePr>
        <p:xfrm>
          <a:off x="981557" y="1328644"/>
          <a:ext cx="16572850" cy="8412480"/>
        </p:xfrm>
        <a:graphic>
          <a:graphicData uri="http://schemas.openxmlformats.org/drawingml/2006/table">
            <a:tbl>
              <a:tblPr/>
              <a:tblGrid>
                <a:gridCol w="526944">
                  <a:extLst>
                    <a:ext uri="{9D8B030D-6E8A-4147-A177-3AD203B41FA5}">
                      <a16:colId xmlns:a16="http://schemas.microsoft.com/office/drawing/2014/main" val="844792636"/>
                    </a:ext>
                  </a:extLst>
                </a:gridCol>
                <a:gridCol w="1560162">
                  <a:extLst>
                    <a:ext uri="{9D8B030D-6E8A-4147-A177-3AD203B41FA5}">
                      <a16:colId xmlns:a16="http://schemas.microsoft.com/office/drawing/2014/main" val="4123653526"/>
                    </a:ext>
                  </a:extLst>
                </a:gridCol>
                <a:gridCol w="3078998">
                  <a:extLst>
                    <a:ext uri="{9D8B030D-6E8A-4147-A177-3AD203B41FA5}">
                      <a16:colId xmlns:a16="http://schemas.microsoft.com/office/drawing/2014/main" val="2066857321"/>
                    </a:ext>
                  </a:extLst>
                </a:gridCol>
                <a:gridCol w="3337302">
                  <a:extLst>
                    <a:ext uri="{9D8B030D-6E8A-4147-A177-3AD203B41FA5}">
                      <a16:colId xmlns:a16="http://schemas.microsoft.com/office/drawing/2014/main" val="300039671"/>
                    </a:ext>
                  </a:extLst>
                </a:gridCol>
                <a:gridCol w="3334344">
                  <a:extLst>
                    <a:ext uri="{9D8B030D-6E8A-4147-A177-3AD203B41FA5}">
                      <a16:colId xmlns:a16="http://schemas.microsoft.com/office/drawing/2014/main" val="2513197929"/>
                    </a:ext>
                  </a:extLst>
                </a:gridCol>
                <a:gridCol w="3205940">
                  <a:extLst>
                    <a:ext uri="{9D8B030D-6E8A-4147-A177-3AD203B41FA5}">
                      <a16:colId xmlns:a16="http://schemas.microsoft.com/office/drawing/2014/main" val="730172687"/>
                    </a:ext>
                  </a:extLst>
                </a:gridCol>
                <a:gridCol w="1529160">
                  <a:extLst>
                    <a:ext uri="{9D8B030D-6E8A-4147-A177-3AD203B41FA5}">
                      <a16:colId xmlns:a16="http://schemas.microsoft.com/office/drawing/2014/main" val="2529190338"/>
                    </a:ext>
                  </a:extLst>
                </a:gridCol>
              </a:tblGrid>
              <a:tr h="731520">
                <a:tc>
                  <a:txBody>
                    <a:bodyPr/>
                    <a:lstStyle/>
                    <a:p>
                      <a:pPr algn="just"/>
                      <a:r>
                        <a:rPr lang="en-IE" sz="2400" dirty="0">
                          <a:effectLst/>
                          <a:latin typeface="Calibri" panose="020F0502020204030204" pitchFamily="34" charset="0"/>
                          <a:ea typeface="Calibri" panose="020F0502020204030204" pitchFamily="34" charset="0"/>
                          <a:cs typeface="Times New Roman" panose="02020603050405020304" pitchFamily="18" charset="0"/>
                        </a:rPr>
                        <a:t> </a:t>
                      </a:r>
                    </a:p>
                  </a:txBody>
                  <a:tcPr marL="137160" marR="137160" marT="0" marB="0">
                    <a:solidFill>
                      <a:schemeClr val="bg1"/>
                    </a:solidFill>
                  </a:tcPr>
                </a:tc>
                <a:tc>
                  <a:txBody>
                    <a:bodyPr/>
                    <a:lstStyle/>
                    <a:p>
                      <a:endParaRPr lang="en-IE" sz="2400" dirty="0">
                        <a:effectLst/>
                        <a:latin typeface="Calibri" panose="020F0502020204030204" pitchFamily="34" charset="0"/>
                        <a:cs typeface="Times New Roman" panose="02020603050405020304" pitchFamily="18" charset="0"/>
                      </a:endParaRPr>
                    </a:p>
                  </a:txBody>
                  <a:tcPr marL="137160" marR="137160" marT="0" marB="0">
                    <a:solidFill>
                      <a:schemeClr val="bg1"/>
                    </a:solidFill>
                  </a:tcPr>
                </a:tc>
                <a:tc>
                  <a:txBody>
                    <a:bodyPr/>
                    <a:lstStyle/>
                    <a:p>
                      <a:pPr algn="just"/>
                      <a:r>
                        <a:rPr lang="en-US" sz="2400" b="1" dirty="0">
                          <a:effectLst/>
                          <a:latin typeface="Calibri" panose="020F0502020204030204" pitchFamily="34" charset="0"/>
                          <a:ea typeface="Calibri" panose="020F0502020204030204" pitchFamily="34" charset="0"/>
                          <a:cs typeface="Times New Roman" panose="02020603050405020304" pitchFamily="18" charset="0"/>
                        </a:rPr>
                        <a:t>Excellent (4)</a:t>
                      </a:r>
                      <a:endParaRPr lang="en-I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37160" marR="137160" marT="0" marB="0">
                    <a:solidFill>
                      <a:schemeClr val="bg1"/>
                    </a:solidFill>
                  </a:tcPr>
                </a:tc>
                <a:tc>
                  <a:txBody>
                    <a:bodyPr/>
                    <a:lstStyle/>
                    <a:p>
                      <a:pPr algn="just"/>
                      <a:r>
                        <a:rPr lang="en-US" sz="2400" b="1" dirty="0">
                          <a:effectLst/>
                          <a:latin typeface="Calibri" panose="020F0502020204030204" pitchFamily="34" charset="0"/>
                          <a:ea typeface="Calibri" panose="020F0502020204030204" pitchFamily="34" charset="0"/>
                          <a:cs typeface="Times New Roman" panose="02020603050405020304" pitchFamily="18" charset="0"/>
                        </a:rPr>
                        <a:t>Good (3)</a:t>
                      </a:r>
                      <a:endParaRPr lang="en-I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37160" marR="137160" marT="0" marB="0">
                    <a:solidFill>
                      <a:schemeClr val="bg1"/>
                    </a:solidFill>
                  </a:tcPr>
                </a:tc>
                <a:tc>
                  <a:txBody>
                    <a:bodyPr/>
                    <a:lstStyle/>
                    <a:p>
                      <a:pPr algn="just"/>
                      <a:r>
                        <a:rPr lang="en-US" sz="2400" b="1" dirty="0">
                          <a:effectLst/>
                          <a:latin typeface="Calibri" panose="020F0502020204030204" pitchFamily="34" charset="0"/>
                          <a:ea typeface="Calibri" panose="020F0502020204030204" pitchFamily="34" charset="0"/>
                          <a:cs typeface="Times New Roman" panose="02020603050405020304" pitchFamily="18" charset="0"/>
                        </a:rPr>
                        <a:t>Average (2)</a:t>
                      </a:r>
                      <a:endParaRPr lang="en-I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37160" marR="137160" marT="0" marB="0">
                    <a:solidFill>
                      <a:schemeClr val="bg1"/>
                    </a:solidFill>
                  </a:tcPr>
                </a:tc>
                <a:tc>
                  <a:txBody>
                    <a:bodyPr/>
                    <a:lstStyle/>
                    <a:p>
                      <a:pPr algn="just"/>
                      <a:r>
                        <a:rPr lang="en-US" sz="2400" b="1" dirty="0">
                          <a:effectLst/>
                          <a:latin typeface="Calibri" panose="020F0502020204030204" pitchFamily="34" charset="0"/>
                          <a:ea typeface="Calibri" panose="020F0502020204030204" pitchFamily="34" charset="0"/>
                          <a:cs typeface="Times New Roman" panose="02020603050405020304" pitchFamily="18" charset="0"/>
                        </a:rPr>
                        <a:t>Poor (1)</a:t>
                      </a:r>
                      <a:endParaRPr lang="en-I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37160" marR="137160" marT="0" marB="0">
                    <a:solidFill>
                      <a:schemeClr val="bg1"/>
                    </a:solidFill>
                  </a:tcPr>
                </a:tc>
                <a:tc>
                  <a:txBody>
                    <a:bodyPr/>
                    <a:lstStyle/>
                    <a:p>
                      <a:pPr algn="just"/>
                      <a:r>
                        <a:rPr lang="en-US" sz="2400" b="1" dirty="0">
                          <a:effectLst/>
                          <a:latin typeface="Calibri" panose="020F0502020204030204" pitchFamily="34" charset="0"/>
                          <a:ea typeface="Calibri" panose="020F0502020204030204" pitchFamily="34" charset="0"/>
                          <a:cs typeface="Times New Roman" panose="02020603050405020304" pitchFamily="18" charset="0"/>
                        </a:rPr>
                        <a:t>Final Score   </a:t>
                      </a:r>
                      <a:endParaRPr lang="en-I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37160" marR="137160" marT="0" marB="0">
                    <a:solidFill>
                      <a:schemeClr val="bg1"/>
                    </a:solidFill>
                  </a:tcPr>
                </a:tc>
                <a:extLst>
                  <a:ext uri="{0D108BD9-81ED-4DB2-BD59-A6C34878D82A}">
                    <a16:rowId xmlns:a16="http://schemas.microsoft.com/office/drawing/2014/main" val="3818337755"/>
                  </a:ext>
                </a:extLst>
              </a:tr>
              <a:tr h="3291840">
                <a:tc>
                  <a:txBody>
                    <a:bodyPr/>
                    <a:lstStyle/>
                    <a:p>
                      <a:pPr algn="just"/>
                      <a:r>
                        <a:rPr lang="en-US" sz="2400" b="1">
                          <a:effectLst/>
                          <a:latin typeface="Calibri" panose="020F0502020204030204" pitchFamily="34" charset="0"/>
                          <a:ea typeface="Calibri" panose="020F0502020204030204" pitchFamily="34" charset="0"/>
                          <a:cs typeface="Times New Roman" panose="02020603050405020304" pitchFamily="18" charset="0"/>
                        </a:rPr>
                        <a:t>1. </a:t>
                      </a:r>
                      <a:endParaRPr lang="en-IE" sz="2400">
                        <a:effectLst/>
                        <a:latin typeface="Calibri" panose="020F0502020204030204" pitchFamily="34" charset="0"/>
                        <a:ea typeface="Calibri" panose="020F0502020204030204" pitchFamily="34" charset="0"/>
                        <a:cs typeface="Times New Roman" panose="02020603050405020304" pitchFamily="18" charset="0"/>
                      </a:endParaRPr>
                    </a:p>
                  </a:txBody>
                  <a:tcPr marL="137160" marR="137160" marT="0" marB="0">
                    <a:solidFill>
                      <a:schemeClr val="bg1"/>
                    </a:solidFill>
                  </a:tcPr>
                </a:tc>
                <a:tc>
                  <a:txBody>
                    <a:bodyPr/>
                    <a:lstStyle/>
                    <a:p>
                      <a:pPr algn="just"/>
                      <a:r>
                        <a:rPr lang="en-US" sz="2400" b="1" dirty="0">
                          <a:effectLst/>
                          <a:latin typeface="Calibri" panose="020F0502020204030204" pitchFamily="34" charset="0"/>
                          <a:ea typeface="Calibri" panose="020F0502020204030204" pitchFamily="34" charset="0"/>
                          <a:cs typeface="Times New Roman" panose="02020603050405020304" pitchFamily="18" charset="0"/>
                        </a:rPr>
                        <a:t>The Theme of the Digital Breakout </a:t>
                      </a:r>
                      <a:endParaRPr lang="en-I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37160" marR="137160" marT="0" marB="0">
                    <a:solidFill>
                      <a:schemeClr val="bg1"/>
                    </a:solidFill>
                  </a:tcPr>
                </a:tc>
                <a:tc>
                  <a:txBody>
                    <a:bodyPr/>
                    <a:lstStyle/>
                    <a:p>
                      <a:pPr algn="just"/>
                      <a:r>
                        <a:rPr lang="en-US" sz="2400" dirty="0">
                          <a:effectLst/>
                          <a:latin typeface="Calibri" panose="020F0502020204030204" pitchFamily="34" charset="0"/>
                          <a:ea typeface="Calibri" panose="020F0502020204030204" pitchFamily="34" charset="0"/>
                          <a:cs typeface="Times New Roman" panose="02020603050405020304" pitchFamily="18" charset="0"/>
                        </a:rPr>
                        <a:t>The theme of the Digital Breakout has been well defined and covered in a lot of detail. The theme is engaging and creative and promotes further learning opportunities from learners. </a:t>
                      </a:r>
                      <a:endParaRPr lang="en-I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37160" marR="137160" marT="0" marB="0">
                    <a:solidFill>
                      <a:schemeClr val="bg1"/>
                    </a:solidFill>
                  </a:tcPr>
                </a:tc>
                <a:tc>
                  <a:txBody>
                    <a:bodyPr/>
                    <a:lstStyle/>
                    <a:p>
                      <a:pPr algn="just"/>
                      <a:r>
                        <a:rPr lang="en-US" sz="2400" dirty="0">
                          <a:effectLst/>
                          <a:latin typeface="Calibri" panose="020F0502020204030204" pitchFamily="34" charset="0"/>
                          <a:ea typeface="Calibri" panose="020F0502020204030204" pitchFamily="34" charset="0"/>
                          <a:cs typeface="Times New Roman" panose="02020603050405020304" pitchFamily="18" charset="0"/>
                        </a:rPr>
                        <a:t>The theme of the Digital Breakout has been covered; however, it is not so well defined. The theme is engaging and/or creative but does not promote further learning opportunities.  </a:t>
                      </a:r>
                      <a:endParaRPr lang="en-I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37160" marR="137160" marT="0" marB="0">
                    <a:solidFill>
                      <a:schemeClr val="bg1"/>
                    </a:solidFill>
                  </a:tcPr>
                </a:tc>
                <a:tc>
                  <a:txBody>
                    <a:bodyPr/>
                    <a:lstStyle/>
                    <a:p>
                      <a:pPr algn="just"/>
                      <a:r>
                        <a:rPr lang="en-US" sz="2400" dirty="0">
                          <a:effectLst/>
                          <a:latin typeface="Calibri" panose="020F0502020204030204" pitchFamily="34" charset="0"/>
                          <a:ea typeface="Calibri" panose="020F0502020204030204" pitchFamily="34" charset="0"/>
                          <a:cs typeface="Times New Roman" panose="02020603050405020304" pitchFamily="18" charset="0"/>
                        </a:rPr>
                        <a:t>There is evidence of a theme in the Digital Breakout, however, it has not been examined in depth. The theme is not engaging and creative and does not promote further learning opportunities. </a:t>
                      </a:r>
                      <a:endParaRPr lang="en-I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37160" marR="137160" marT="0" marB="0">
                    <a:solidFill>
                      <a:schemeClr val="bg1"/>
                    </a:solidFill>
                  </a:tcPr>
                </a:tc>
                <a:tc>
                  <a:txBody>
                    <a:bodyPr/>
                    <a:lstStyle/>
                    <a:p>
                      <a:pPr algn="just"/>
                      <a:r>
                        <a:rPr lang="en-US" sz="2400" dirty="0">
                          <a:effectLst/>
                          <a:latin typeface="Calibri" panose="020F0502020204030204" pitchFamily="34" charset="0"/>
                          <a:ea typeface="Calibri" panose="020F0502020204030204" pitchFamily="34" charset="0"/>
                          <a:cs typeface="Times New Roman" panose="02020603050405020304" pitchFamily="18" charset="0"/>
                        </a:rPr>
                        <a:t>There is no evidence of an overarching theme in the Digital Breakout. The theme that has been presented is not engaging and creative and no learning content is provided. </a:t>
                      </a:r>
                      <a:endParaRPr lang="en-I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37160" marR="137160" marT="0" marB="0">
                    <a:solidFill>
                      <a:schemeClr val="bg1"/>
                    </a:solidFill>
                  </a:tcPr>
                </a:tc>
                <a:tc>
                  <a:txBody>
                    <a:bodyPr/>
                    <a:lstStyle/>
                    <a:p>
                      <a:pPr algn="just"/>
                      <a:r>
                        <a:rPr lang="en-US" sz="2400" dirty="0">
                          <a:effectLst/>
                          <a:latin typeface="Calibri" panose="020F0502020204030204" pitchFamily="34" charset="0"/>
                          <a:ea typeface="Calibri" panose="020F0502020204030204" pitchFamily="34" charset="0"/>
                          <a:cs typeface="Times New Roman" panose="02020603050405020304" pitchFamily="18" charset="0"/>
                        </a:rPr>
                        <a:t> </a:t>
                      </a:r>
                      <a:endParaRPr lang="en-I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37160" marR="137160" marT="0" marB="0">
                    <a:solidFill>
                      <a:schemeClr val="bg1"/>
                    </a:solidFill>
                  </a:tcPr>
                </a:tc>
                <a:extLst>
                  <a:ext uri="{0D108BD9-81ED-4DB2-BD59-A6C34878D82A}">
                    <a16:rowId xmlns:a16="http://schemas.microsoft.com/office/drawing/2014/main" val="4013413744"/>
                  </a:ext>
                </a:extLst>
              </a:tr>
              <a:tr h="4389120">
                <a:tc>
                  <a:txBody>
                    <a:bodyPr/>
                    <a:lstStyle/>
                    <a:p>
                      <a:pPr algn="just"/>
                      <a:r>
                        <a:rPr lang="en-US" sz="2400" b="1">
                          <a:effectLst/>
                          <a:latin typeface="Calibri" panose="020F0502020204030204" pitchFamily="34" charset="0"/>
                          <a:ea typeface="Calibri" panose="020F0502020204030204" pitchFamily="34" charset="0"/>
                          <a:cs typeface="Times New Roman" panose="02020603050405020304" pitchFamily="18" charset="0"/>
                        </a:rPr>
                        <a:t>2.</a:t>
                      </a:r>
                      <a:endParaRPr lang="en-IE" sz="2400">
                        <a:effectLst/>
                        <a:latin typeface="Calibri" panose="020F0502020204030204" pitchFamily="34" charset="0"/>
                        <a:ea typeface="Calibri" panose="020F0502020204030204" pitchFamily="34" charset="0"/>
                        <a:cs typeface="Times New Roman" panose="02020603050405020304" pitchFamily="18" charset="0"/>
                      </a:endParaRPr>
                    </a:p>
                  </a:txBody>
                  <a:tcPr marL="137160" marR="137160" marT="0" marB="0">
                    <a:solidFill>
                      <a:schemeClr val="bg1"/>
                    </a:solidFill>
                  </a:tcPr>
                </a:tc>
                <a:tc>
                  <a:txBody>
                    <a:bodyPr/>
                    <a:lstStyle/>
                    <a:p>
                      <a:pPr algn="just"/>
                      <a:r>
                        <a:rPr lang="en-US" sz="2400" b="1">
                          <a:effectLst/>
                          <a:latin typeface="Calibri" panose="020F0502020204030204" pitchFamily="34" charset="0"/>
                          <a:ea typeface="Calibri" panose="020F0502020204030204" pitchFamily="34" charset="0"/>
                          <a:cs typeface="Times New Roman" panose="02020603050405020304" pitchFamily="18" charset="0"/>
                        </a:rPr>
                        <a:t>The Narrative</a:t>
                      </a:r>
                      <a:endParaRPr lang="en-IE" sz="2400">
                        <a:effectLst/>
                        <a:latin typeface="Calibri" panose="020F0502020204030204" pitchFamily="34" charset="0"/>
                        <a:ea typeface="Calibri" panose="020F0502020204030204" pitchFamily="34" charset="0"/>
                        <a:cs typeface="Times New Roman" panose="02020603050405020304" pitchFamily="18" charset="0"/>
                      </a:endParaRPr>
                    </a:p>
                  </a:txBody>
                  <a:tcPr marL="137160" marR="137160" marT="0" marB="0">
                    <a:solidFill>
                      <a:schemeClr val="bg1"/>
                    </a:solidFill>
                  </a:tcPr>
                </a:tc>
                <a:tc>
                  <a:txBody>
                    <a:bodyPr/>
                    <a:lstStyle/>
                    <a:p>
                      <a:pPr algn="just"/>
                      <a:r>
                        <a:rPr lang="en-US" sz="2400" dirty="0">
                          <a:effectLst/>
                          <a:latin typeface="Calibri" panose="020F0502020204030204" pitchFamily="34" charset="0"/>
                          <a:ea typeface="Calibri" panose="020F0502020204030204" pitchFamily="34" charset="0"/>
                          <a:cs typeface="Times New Roman" panose="02020603050405020304" pitchFamily="18" charset="0"/>
                        </a:rPr>
                        <a:t>The narrative is engaging and creative. The narrative addresses the theme chosen in a tone that is appropriate for the target group to understand. The narrative is maintained at all stages throughout the Digital Breakout.</a:t>
                      </a:r>
                      <a:endParaRPr lang="en-I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37160" marR="137160" marT="0" marB="0">
                    <a:solidFill>
                      <a:schemeClr val="bg1"/>
                    </a:solidFill>
                  </a:tcPr>
                </a:tc>
                <a:tc>
                  <a:txBody>
                    <a:bodyPr/>
                    <a:lstStyle/>
                    <a:p>
                      <a:pPr algn="just"/>
                      <a:r>
                        <a:rPr lang="en-US" sz="2400" dirty="0">
                          <a:effectLst/>
                          <a:latin typeface="Calibri" panose="020F0502020204030204" pitchFamily="34" charset="0"/>
                          <a:ea typeface="Calibri" panose="020F0502020204030204" pitchFamily="34" charset="0"/>
                          <a:cs typeface="Times New Roman" panose="02020603050405020304" pitchFamily="18" charset="0"/>
                        </a:rPr>
                        <a:t>The narrative is engaging and creative, but it does not address the theme in a tone that is suitable for the target group. The narrative is referred to in some parts of the Digital Breakout, but it is confusing; as it is not maintained throughout.</a:t>
                      </a:r>
                      <a:endParaRPr lang="en-IE"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400" dirty="0">
                          <a:effectLst/>
                          <a:latin typeface="Calibri" panose="020F0502020204030204" pitchFamily="34" charset="0"/>
                          <a:ea typeface="Calibri" panose="020F0502020204030204" pitchFamily="34" charset="0"/>
                          <a:cs typeface="Times New Roman" panose="02020603050405020304" pitchFamily="18" charset="0"/>
                        </a:rPr>
                        <a:t>  </a:t>
                      </a:r>
                      <a:endParaRPr lang="en-I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37160" marR="137160" marT="0" marB="0">
                    <a:solidFill>
                      <a:schemeClr val="bg1"/>
                    </a:solidFill>
                  </a:tcPr>
                </a:tc>
                <a:tc>
                  <a:txBody>
                    <a:bodyPr/>
                    <a:lstStyle/>
                    <a:p>
                      <a:pPr algn="just"/>
                      <a:r>
                        <a:rPr lang="en-US" sz="2400" dirty="0">
                          <a:effectLst/>
                          <a:latin typeface="Calibri" panose="020F0502020204030204" pitchFamily="34" charset="0"/>
                          <a:ea typeface="Calibri" panose="020F0502020204030204" pitchFamily="34" charset="0"/>
                          <a:cs typeface="Times New Roman" panose="02020603050405020304" pitchFamily="18" charset="0"/>
                        </a:rPr>
                        <a:t>The narrative is suitable for the target group, but it is not engaging or creative. The narrative does support the theme of the Digital Breakout. The narrative is introduced at the beginning and end of the Digital Breakout, but it is not maintained through the challenges.</a:t>
                      </a:r>
                      <a:endParaRPr lang="en-I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37160" marR="137160" marT="0" marB="0">
                    <a:solidFill>
                      <a:schemeClr val="bg1"/>
                    </a:solidFill>
                  </a:tcPr>
                </a:tc>
                <a:tc>
                  <a:txBody>
                    <a:bodyPr/>
                    <a:lstStyle/>
                    <a:p>
                      <a:pPr algn="just"/>
                      <a:r>
                        <a:rPr lang="en-IE" sz="2400" dirty="0">
                          <a:effectLst/>
                          <a:latin typeface="Calibri" panose="020F0502020204030204" pitchFamily="34" charset="0"/>
                          <a:ea typeface="Calibri" panose="020F0502020204030204" pitchFamily="34" charset="0"/>
                          <a:cs typeface="Times New Roman" panose="02020603050405020304" pitchFamily="18" charset="0"/>
                        </a:rPr>
                        <a:t>The narrative is not appropriate for the target group. The narrative is not suitable for the theme chosen and is not engaging or creative.  A narrative is introduced at the beginning but it does not appear throughout the Breakout.</a:t>
                      </a:r>
                    </a:p>
                    <a:p>
                      <a:pPr algn="just"/>
                      <a:r>
                        <a:rPr lang="en-IE" sz="2400" dirty="0">
                          <a:effectLst/>
                          <a:latin typeface="Calibri" panose="020F0502020204030204" pitchFamily="34" charset="0"/>
                          <a:ea typeface="Calibri" panose="020F0502020204030204" pitchFamily="34" charset="0"/>
                          <a:cs typeface="Times New Roman" panose="02020603050405020304" pitchFamily="18" charset="0"/>
                        </a:rPr>
                        <a:t> </a:t>
                      </a:r>
                    </a:p>
                  </a:txBody>
                  <a:tcPr marL="137160" marR="137160" marT="0" marB="0">
                    <a:solidFill>
                      <a:schemeClr val="bg1"/>
                    </a:solidFill>
                  </a:tcPr>
                </a:tc>
                <a:tc>
                  <a:txBody>
                    <a:bodyPr/>
                    <a:lstStyle/>
                    <a:p>
                      <a:pPr algn="just"/>
                      <a:r>
                        <a:rPr lang="en-IE" sz="2400" dirty="0">
                          <a:effectLst/>
                          <a:latin typeface="Calibri" panose="020F0502020204030204" pitchFamily="34" charset="0"/>
                          <a:ea typeface="Calibri" panose="020F0502020204030204" pitchFamily="34" charset="0"/>
                          <a:cs typeface="Times New Roman" panose="02020603050405020304" pitchFamily="18" charset="0"/>
                        </a:rPr>
                        <a:t> </a:t>
                      </a:r>
                    </a:p>
                  </a:txBody>
                  <a:tcPr marL="137160" marR="137160" marT="0" marB="0">
                    <a:solidFill>
                      <a:schemeClr val="bg1"/>
                    </a:solidFill>
                  </a:tcPr>
                </a:tc>
                <a:extLst>
                  <a:ext uri="{0D108BD9-81ED-4DB2-BD59-A6C34878D82A}">
                    <a16:rowId xmlns:a16="http://schemas.microsoft.com/office/drawing/2014/main" val="2310861178"/>
                  </a:ext>
                </a:extLst>
              </a:tr>
            </a:tbl>
          </a:graphicData>
        </a:graphic>
      </p:graphicFrame>
    </p:spTree>
    <p:extLst>
      <p:ext uri="{BB962C8B-B14F-4D97-AF65-F5344CB8AC3E}">
        <p14:creationId xmlns:p14="http://schemas.microsoft.com/office/powerpoint/2010/main" val="35644498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TotalTime>
  <Words>1089</Words>
  <Application>Microsoft Office PowerPoint</Application>
  <PresentationFormat>Personnalisé</PresentationFormat>
  <Paragraphs>178</Paragraphs>
  <Slides>13</Slides>
  <Notes>0</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13</vt:i4>
      </vt:variant>
    </vt:vector>
  </HeadingPairs>
  <TitlesOfParts>
    <vt:vector size="22" baseType="lpstr">
      <vt:lpstr>Arial</vt:lpstr>
      <vt:lpstr>Glacial Indifference</vt:lpstr>
      <vt:lpstr>HK Grotesk Light Bold</vt:lpstr>
      <vt:lpstr>HK Grotesk Light</vt:lpstr>
      <vt:lpstr>Times New Roman</vt:lpstr>
      <vt:lpstr>Calibri</vt:lpstr>
      <vt:lpstr>Glacial Indifference Bold</vt:lpstr>
      <vt:lpstr>Wingdings</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3 C's are depicted as 3 semi circles in a rainbow coloured gradient. The rainbow was chosen as inspiration</dc:title>
  <cp:lastModifiedBy>Patrizia</cp:lastModifiedBy>
  <cp:revision>9</cp:revision>
  <dcterms:created xsi:type="dcterms:W3CDTF">2006-08-16T00:00:00Z</dcterms:created>
  <dcterms:modified xsi:type="dcterms:W3CDTF">2021-06-28T18:29:09Z</dcterms:modified>
  <dc:identifier>DADxvuSMa00</dc:identifier>
</cp:coreProperties>
</file>