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67" r:id="rId3"/>
    <p:sldId id="276" r:id="rId4"/>
    <p:sldId id="258" r:id="rId5"/>
    <p:sldId id="269" r:id="rId6"/>
    <p:sldId id="273" r:id="rId7"/>
    <p:sldId id="274" r:id="rId8"/>
    <p:sldId id="275" r:id="rId9"/>
    <p:sldId id="279" r:id="rId10"/>
    <p:sldId id="277" r:id="rId11"/>
    <p:sldId id="266" r:id="rId12"/>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Glacial Indifference Bold" panose="020B060402020202020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A89E"/>
    <a:srgbClr val="00ACEB"/>
    <a:srgbClr val="85CC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9" autoAdjust="0"/>
    <p:restoredTop sz="94626" autoAdjust="0"/>
  </p:normalViewPr>
  <p:slideViewPr>
    <p:cSldViewPr>
      <p:cViewPr varScale="1">
        <p:scale>
          <a:sx n="41" d="100"/>
          <a:sy n="41" d="100"/>
        </p:scale>
        <p:origin x="86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4DC8CF-8AC3-844E-8802-EC0498E6A8BE}" type="datetimeFigureOut">
              <a:rPr lang="es-ES_tradnl" smtClean="0"/>
              <a:t>01/12/2021</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3991E-2DB9-8441-882A-D1065C5A5976}" type="slidenum">
              <a:rPr lang="es-ES_tradnl" smtClean="0"/>
              <a:t>‹N°›</a:t>
            </a:fld>
            <a:endParaRPr lang="es-ES_tradnl"/>
          </a:p>
        </p:txBody>
      </p:sp>
    </p:spTree>
    <p:extLst>
      <p:ext uri="{BB962C8B-B14F-4D97-AF65-F5344CB8AC3E}">
        <p14:creationId xmlns:p14="http://schemas.microsoft.com/office/powerpoint/2010/main" val="23195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noProof="0" dirty="0"/>
          </a:p>
        </p:txBody>
      </p:sp>
      <p:sp>
        <p:nvSpPr>
          <p:cNvPr id="4" name="Espace réservé du numéro de diapositive 3"/>
          <p:cNvSpPr>
            <a:spLocks noGrp="1"/>
          </p:cNvSpPr>
          <p:nvPr>
            <p:ph type="sldNum" sz="quarter" idx="5"/>
          </p:nvPr>
        </p:nvSpPr>
        <p:spPr/>
        <p:txBody>
          <a:bodyPr/>
          <a:lstStyle/>
          <a:p>
            <a:fld id="{A043991E-2DB9-8441-882A-D1065C5A5976}" type="slidenum">
              <a:rPr lang="es-ES_tradnl" smtClean="0"/>
              <a:t>1</a:t>
            </a:fld>
            <a:endParaRPr lang="es-ES_tradnl"/>
          </a:p>
        </p:txBody>
      </p:sp>
    </p:spTree>
    <p:extLst>
      <p:ext uri="{BB962C8B-B14F-4D97-AF65-F5344CB8AC3E}">
        <p14:creationId xmlns:p14="http://schemas.microsoft.com/office/powerpoint/2010/main" val="3746960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emf"/><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8786121">
            <a:off x="-4009500" y="-645152"/>
            <a:ext cx="9753141" cy="5803119"/>
          </a:xfrm>
          <a:prstGeom prst="rect">
            <a:avLst/>
          </a:prstGeom>
          <a:noFill/>
        </p:spPr>
      </p:pic>
      <p:sp>
        <p:nvSpPr>
          <p:cNvPr id="5" name="TextBox 5"/>
          <p:cNvSpPr txBox="1"/>
          <p:nvPr/>
        </p:nvSpPr>
        <p:spPr>
          <a:xfrm>
            <a:off x="10134600" y="4000499"/>
            <a:ext cx="7924800" cy="2821285"/>
          </a:xfrm>
          <a:prstGeom prst="rect">
            <a:avLst/>
          </a:prstGeom>
        </p:spPr>
        <p:txBody>
          <a:bodyPr wrap="square" lIns="0" tIns="0" rIns="0" bIns="0" rtlCol="0" anchor="t">
            <a:spAutoFit/>
          </a:bodyPr>
          <a:lstStyle/>
          <a:p>
            <a:pPr>
              <a:lnSpc>
                <a:spcPts val="11000"/>
              </a:lnSpc>
            </a:pPr>
            <a:r>
              <a:rPr lang="en-US" sz="11000" spc="275" dirty="0" err="1">
                <a:solidFill>
                  <a:srgbClr val="13A89E"/>
                </a:solidFill>
                <a:latin typeface="Glacial Indifference Bold"/>
              </a:rPr>
              <a:t>Intolérance</a:t>
            </a:r>
            <a:r>
              <a:rPr lang="en-US" sz="11000" spc="275" dirty="0">
                <a:solidFill>
                  <a:srgbClr val="13A89E"/>
                </a:solidFill>
                <a:latin typeface="Glacial Indifference Bold"/>
              </a:rPr>
              <a:t> </a:t>
            </a:r>
            <a:r>
              <a:rPr lang="en-US" sz="11000" spc="275" dirty="0" err="1">
                <a:solidFill>
                  <a:srgbClr val="13A89E"/>
                </a:solidFill>
                <a:latin typeface="Glacial Indifference Bold"/>
              </a:rPr>
              <a:t>culturelle</a:t>
            </a:r>
            <a:endParaRPr lang="en-US" sz="11000" spc="275" dirty="0">
              <a:solidFill>
                <a:srgbClr val="13A89E"/>
              </a:solidFill>
              <a:latin typeface="Glacial Indifference Bold"/>
            </a:endParaRPr>
          </a:p>
        </p:txBody>
      </p:sp>
      <p:pic>
        <p:nvPicPr>
          <p:cNvPr id="4" name="Picture 3" descr="A picture containing food, drawing&#10;&#10;Description automatically generated">
            <a:extLst>
              <a:ext uri="{FF2B5EF4-FFF2-40B4-BE49-F238E27FC236}">
                <a16:creationId xmlns:a16="http://schemas.microsoft.com/office/drawing/2014/main" id="{92207742-D131-514F-B103-A6D93C1E5A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1768946"/>
            <a:ext cx="8737090" cy="7284392"/>
          </a:xfrm>
          <a:prstGeom prst="rect">
            <a:avLst/>
          </a:prstGeom>
        </p:spPr>
      </p:pic>
      <p:pic>
        <p:nvPicPr>
          <p:cNvPr id="7" name="Picture 2">
            <a:extLst>
              <a:ext uri="{FF2B5EF4-FFF2-40B4-BE49-F238E27FC236}">
                <a16:creationId xmlns:a16="http://schemas.microsoft.com/office/drawing/2014/main" id="{237A1D6E-9769-464E-9B91-C7DD21FF5894}"/>
              </a:ext>
            </a:extLst>
          </p:cNvPr>
          <p:cNvPicPr>
            <a:picLocks noChangeAspect="1"/>
          </p:cNvPicPr>
          <p:nvPr/>
        </p:nvPicPr>
        <p:blipFill>
          <a:blip r:embed="rId3"/>
          <a:srcRect/>
          <a:stretch>
            <a:fillRect/>
          </a:stretch>
        </p:blipFill>
        <p:spPr>
          <a:xfrm rot="8786121">
            <a:off x="-4009501" y="-645153"/>
            <a:ext cx="9753141" cy="580311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2612129" y="1218370"/>
            <a:ext cx="16140026" cy="1730615"/>
            <a:chOff x="-5251" y="774018"/>
            <a:chExt cx="10144881" cy="1479050"/>
          </a:xfrm>
        </p:grpSpPr>
        <p:sp>
          <p:nvSpPr>
            <p:cNvPr id="8" name="TextBox 8"/>
            <p:cNvSpPr txBox="1"/>
            <p:nvPr/>
          </p:nvSpPr>
          <p:spPr>
            <a:xfrm>
              <a:off x="310905" y="774018"/>
              <a:ext cx="9828725" cy="1402868"/>
            </a:xfrm>
            <a:prstGeom prst="rect">
              <a:avLst/>
            </a:prstGeom>
          </p:spPr>
          <p:txBody>
            <a:bodyPr wrap="square" lIns="0" tIns="0" rIns="0" bIns="0" rtlCol="0" anchor="t">
              <a:spAutoFit/>
            </a:bodyPr>
            <a:lstStyle/>
            <a:p>
              <a:pPr>
                <a:lnSpc>
                  <a:spcPts val="3959"/>
                </a:lnSpc>
              </a:pPr>
              <a:r>
                <a:rPr lang="fr-FR" sz="7200" spc="89" dirty="0">
                  <a:solidFill>
                    <a:srgbClr val="FF2870"/>
                  </a:solidFill>
                  <a:latin typeface="Glacial Indifference Bold"/>
                </a:rPr>
                <a:t>Discrimination fondée sur l'identité de genre, le sexe ou l'orientation sexuelle</a:t>
              </a:r>
              <a:endParaRPr lang="en-US" sz="7200" spc="89" dirty="0">
                <a:solidFill>
                  <a:srgbClr val="FF2870"/>
                </a:solidFill>
                <a:latin typeface="Glacial Indifference Bold"/>
              </a:endParaRPr>
            </a:p>
          </p:txBody>
        </p:sp>
        <p:sp>
          <p:nvSpPr>
            <p:cNvPr id="11" name="AutoShape 11"/>
            <p:cNvSpPr/>
            <p:nvPr/>
          </p:nvSpPr>
          <p:spPr>
            <a:xfrm>
              <a:off x="-5251" y="2115100"/>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1822450" y="2698665"/>
            <a:ext cx="13024100" cy="43513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5400" dirty="0"/>
          </a:p>
        </p:txBody>
      </p:sp>
      <p:sp>
        <p:nvSpPr>
          <p:cNvPr id="4" name="Rectangle 3"/>
          <p:cNvSpPr/>
          <p:nvPr/>
        </p:nvSpPr>
        <p:spPr>
          <a:xfrm>
            <a:off x="1209800" y="3157432"/>
            <a:ext cx="14249400" cy="5509200"/>
          </a:xfrm>
          <a:prstGeom prst="rect">
            <a:avLst/>
          </a:prstGeom>
        </p:spPr>
        <p:txBody>
          <a:bodyPr wrap="square">
            <a:spAutoFit/>
          </a:bodyPr>
          <a:lstStyle/>
          <a:p>
            <a:pPr algn="just"/>
            <a:r>
              <a:rPr lang="fr-FR" sz="3200" dirty="0"/>
              <a:t>La discrimination liée au genre comprend la discrimination des femmes par rapport aux hommes (cette forme est également appelée </a:t>
            </a:r>
            <a:r>
              <a:rPr lang="fr-FR" sz="3200" b="1" dirty="0">
                <a:effectLst>
                  <a:outerShdw blurRad="38100" dist="38100" dir="2700000" algn="tl">
                    <a:srgbClr val="000000">
                      <a:alpha val="43137"/>
                    </a:srgbClr>
                  </a:outerShdw>
                </a:effectLst>
              </a:rPr>
              <a:t>sexisme</a:t>
            </a:r>
            <a:r>
              <a:rPr lang="fr-FR" sz="3200" dirty="0"/>
              <a:t> ou discrimination sexuelle) et celle des personnes transgenres ou transsexuelles, dont l'identité de genre est incompatible ou non associée culturellement au sexe qui leur a été assigné. </a:t>
            </a:r>
          </a:p>
          <a:p>
            <a:pPr algn="just"/>
            <a:endParaRPr lang="fr-FR" sz="3200" dirty="0"/>
          </a:p>
          <a:p>
            <a:pPr algn="just"/>
            <a:r>
              <a:rPr lang="fr-FR" sz="3200" b="1" dirty="0">
                <a:effectLst>
                  <a:outerShdw blurRad="38100" dist="38100" dir="2700000" algn="tl">
                    <a:srgbClr val="000000">
                      <a:alpha val="43137"/>
                    </a:srgbClr>
                  </a:outerShdw>
                </a:effectLst>
              </a:rPr>
              <a:t>L'homophobie</a:t>
            </a:r>
            <a:r>
              <a:rPr lang="fr-FR" sz="3200" dirty="0"/>
              <a:t> est souvent définie comme "une peur irrationnelle et une aversion pour l'homosexualité et les personnes lesbiennes, gays, bisexuelles et transgenres (LGBT), fondées sur des préjugés, similaires à ceux du racisme, de la xénophobie, de l'antisémitisme et du sexisme", ainsi que pour les personnes perçues comme LGBT. </a:t>
            </a:r>
          </a:p>
          <a:p>
            <a:pPr algn="just"/>
            <a:endParaRPr lang="fr-FR" sz="3200" dirty="0"/>
          </a:p>
          <a:p>
            <a:pPr algn="just"/>
            <a:r>
              <a:rPr lang="fr-FR" sz="3200" dirty="0"/>
              <a:t>Si elle est dirigée contre les personnes transgenres, elle est appelée "</a:t>
            </a:r>
            <a:r>
              <a:rPr lang="fr-FR" sz="3200" b="1" dirty="0">
                <a:effectLst>
                  <a:outerShdw blurRad="38100" dist="38100" dir="2700000" algn="tl">
                    <a:srgbClr val="000000">
                      <a:alpha val="43137"/>
                    </a:srgbClr>
                  </a:outerShdw>
                </a:effectLst>
              </a:rPr>
              <a:t>transphobie</a:t>
            </a:r>
            <a:r>
              <a:rPr lang="fr-FR" sz="3200" dirty="0"/>
              <a:t>".</a:t>
            </a:r>
            <a:endParaRPr lang="en-US" sz="3200" dirty="0"/>
          </a:p>
        </p:txBody>
      </p:sp>
    </p:spTree>
    <p:extLst>
      <p:ext uri="{BB962C8B-B14F-4D97-AF65-F5344CB8AC3E}">
        <p14:creationId xmlns:p14="http://schemas.microsoft.com/office/powerpoint/2010/main" val="3752353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a:srcRect/>
          <a:stretch>
            <a:fillRect/>
          </a:stretch>
        </p:blipFill>
        <p:spPr>
          <a:xfrm rot="-1049447">
            <a:off x="11939434" y="5818666"/>
            <a:ext cx="8926640" cy="6025482"/>
          </a:xfrm>
          <a:prstGeom prst="rect">
            <a:avLst/>
          </a:prstGeom>
        </p:spPr>
      </p:pic>
      <p:pic>
        <p:nvPicPr>
          <p:cNvPr id="13" name="Picture 13"/>
          <p:cNvPicPr>
            <a:picLocks noChangeAspect="1"/>
          </p:cNvPicPr>
          <p:nvPr/>
        </p:nvPicPr>
        <p:blipFill>
          <a:blip r:embed="rId3"/>
          <a:srcRect/>
          <a:stretch>
            <a:fillRect/>
          </a:stretch>
        </p:blipFill>
        <p:spPr>
          <a:xfrm rot="9058896">
            <a:off x="-3837354" y="-2137071"/>
            <a:ext cx="5987024" cy="4550138"/>
          </a:xfrm>
          <a:prstGeom prst="rect">
            <a:avLst/>
          </a:prstGeom>
        </p:spPr>
      </p:pic>
      <p:pic>
        <p:nvPicPr>
          <p:cNvPr id="16" name="Picture 15">
            <a:extLst>
              <a:ext uri="{FF2B5EF4-FFF2-40B4-BE49-F238E27FC236}">
                <a16:creationId xmlns:a16="http://schemas.microsoft.com/office/drawing/2014/main" id="{3743E12B-6CE6-6F47-8743-E2A3386036CC}"/>
              </a:ext>
            </a:extLst>
          </p:cNvPr>
          <p:cNvPicPr>
            <a:picLocks noChangeAspect="1"/>
          </p:cNvPicPr>
          <p:nvPr/>
        </p:nvPicPr>
        <p:blipFill>
          <a:blip r:embed="rId4"/>
          <a:stretch>
            <a:fillRect/>
          </a:stretch>
        </p:blipFill>
        <p:spPr>
          <a:xfrm>
            <a:off x="99079" y="7786323"/>
            <a:ext cx="7660504" cy="2193357"/>
          </a:xfrm>
          <a:prstGeom prst="rect">
            <a:avLst/>
          </a:prstGeom>
        </p:spPr>
      </p:pic>
      <p:sp>
        <p:nvSpPr>
          <p:cNvPr id="17" name="TextBox 16">
            <a:extLst>
              <a:ext uri="{FF2B5EF4-FFF2-40B4-BE49-F238E27FC236}">
                <a16:creationId xmlns:a16="http://schemas.microsoft.com/office/drawing/2014/main" id="{60883682-BCFB-7A41-92D9-063EC042830F}"/>
              </a:ext>
            </a:extLst>
          </p:cNvPr>
          <p:cNvSpPr txBox="1"/>
          <p:nvPr/>
        </p:nvSpPr>
        <p:spPr>
          <a:xfrm>
            <a:off x="7543365" y="8021226"/>
            <a:ext cx="5390687" cy="1969770"/>
          </a:xfrm>
          <a:prstGeom prst="rect">
            <a:avLst/>
          </a:prstGeom>
          <a:noFill/>
        </p:spPr>
        <p:txBody>
          <a:bodyPr wrap="square" rtlCol="0">
            <a:spAutoFit/>
          </a:bodyPr>
          <a:lstStyle/>
          <a:p>
            <a:r>
              <a:rPr lang="en-IE" sz="1600" dirty="0">
                <a:latin typeface="Arial" panose="020B060402020202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a:p>
            <a:r>
              <a:rPr lang="en-US" sz="1600" spc="145" dirty="0">
                <a:solidFill>
                  <a:srgbClr val="222222"/>
                </a:solidFill>
                <a:latin typeface="Arial" panose="020B0604020202020204" pitchFamily="34" charset="0"/>
                <a:cs typeface="Arial" panose="020B0604020202020204" pitchFamily="34" charset="0"/>
              </a:rPr>
              <a:t>2020-1-DK01-KA205-074945</a:t>
            </a:r>
          </a:p>
          <a:p>
            <a:endParaRPr lang="en-US" sz="1000" dirty="0">
              <a:latin typeface="Arial" panose="020B0604020202020204" pitchFamily="34" charset="0"/>
              <a:cs typeface="Arial" panose="020B0604020202020204" pitchFamily="34" charset="0"/>
            </a:endParaRPr>
          </a:p>
        </p:txBody>
      </p:sp>
      <p:pic>
        <p:nvPicPr>
          <p:cNvPr id="15" name="Picture 14" descr="A picture containing drawing&#10;&#10;Description automatically generated">
            <a:extLst>
              <a:ext uri="{FF2B5EF4-FFF2-40B4-BE49-F238E27FC236}">
                <a16:creationId xmlns:a16="http://schemas.microsoft.com/office/drawing/2014/main" id="{47DF986A-CB3F-A341-BB5B-2D3EDDF461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110" y="5439410"/>
            <a:ext cx="4111256" cy="1524000"/>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9547592D-7938-4046-ACF6-F84633BC31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6145" y="1949497"/>
            <a:ext cx="3784600" cy="2667000"/>
          </a:xfrm>
          <a:prstGeom prst="rect">
            <a:avLst/>
          </a:prstGeom>
        </p:spPr>
      </p:pic>
      <p:pic>
        <p:nvPicPr>
          <p:cNvPr id="20" name="Picture 19" descr="A close up of a sign&#10;&#10;Description automatically generated">
            <a:extLst>
              <a:ext uri="{FF2B5EF4-FFF2-40B4-BE49-F238E27FC236}">
                <a16:creationId xmlns:a16="http://schemas.microsoft.com/office/drawing/2014/main" id="{48179347-CE60-DA43-9210-4FA879940E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7726" y="1613144"/>
            <a:ext cx="1615565" cy="2900232"/>
          </a:xfrm>
          <a:prstGeom prst="rect">
            <a:avLst/>
          </a:prstGeom>
        </p:spPr>
      </p:pic>
      <p:pic>
        <p:nvPicPr>
          <p:cNvPr id="22" name="Picture 21" descr="A close up of a sign&#10;&#10;Description automatically generated">
            <a:extLst>
              <a:ext uri="{FF2B5EF4-FFF2-40B4-BE49-F238E27FC236}">
                <a16:creationId xmlns:a16="http://schemas.microsoft.com/office/drawing/2014/main" id="{A3B9BE33-1225-C14F-A052-8C1B09567F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88744" y="5836262"/>
            <a:ext cx="3517900" cy="914400"/>
          </a:xfrm>
          <a:prstGeom prst="rect">
            <a:avLst/>
          </a:prstGeom>
        </p:spPr>
      </p:pic>
      <p:pic>
        <p:nvPicPr>
          <p:cNvPr id="24" name="Picture 23" descr="A picture containing food, drawing&#10;&#10;Description automatically generated">
            <a:extLst>
              <a:ext uri="{FF2B5EF4-FFF2-40B4-BE49-F238E27FC236}">
                <a16:creationId xmlns:a16="http://schemas.microsoft.com/office/drawing/2014/main" id="{4BFB75C4-1381-1940-985B-0155EBA4A5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50792" y="876300"/>
            <a:ext cx="6962945" cy="58052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4164932" y="1218370"/>
            <a:ext cx="13030200" cy="1099662"/>
            <a:chOff x="0" y="38100"/>
            <a:chExt cx="9828725" cy="1466215"/>
          </a:xfrm>
        </p:grpSpPr>
        <p:sp>
          <p:nvSpPr>
            <p:cNvPr id="8" name="TextBox 8"/>
            <p:cNvSpPr txBox="1"/>
            <p:nvPr/>
          </p:nvSpPr>
          <p:spPr>
            <a:xfrm>
              <a:off x="0" y="38100"/>
              <a:ext cx="9828725" cy="820737"/>
            </a:xfrm>
            <a:prstGeom prst="rect">
              <a:avLst/>
            </a:prstGeom>
          </p:spPr>
          <p:txBody>
            <a:bodyPr lIns="0" tIns="0" rIns="0" bIns="0" rtlCol="0" anchor="t">
              <a:spAutoFit/>
            </a:bodyPr>
            <a:lstStyle/>
            <a:p>
              <a:pPr>
                <a:lnSpc>
                  <a:spcPts val="3959"/>
                </a:lnSpc>
              </a:pPr>
              <a:r>
                <a:rPr lang="en-US" sz="7200" spc="89" dirty="0" err="1">
                  <a:solidFill>
                    <a:srgbClr val="FF2870"/>
                  </a:solidFill>
                  <a:latin typeface="Glacial Indifference Bold"/>
                </a:rPr>
                <a:t>Intolérance</a:t>
              </a:r>
              <a:r>
                <a:rPr lang="en-US" sz="7200" spc="89" dirty="0">
                  <a:solidFill>
                    <a:srgbClr val="FF2870"/>
                  </a:solidFill>
                  <a:latin typeface="Glacial Indifference Bold"/>
                </a:rPr>
                <a:t> </a:t>
              </a:r>
              <a:r>
                <a:rPr lang="en-US" sz="7200" spc="89" dirty="0" err="1">
                  <a:solidFill>
                    <a:srgbClr val="FF2870"/>
                  </a:solidFill>
                  <a:latin typeface="Glacial Indifference Bold"/>
                </a:rPr>
                <a:t>culturelle</a:t>
              </a:r>
              <a:endParaRPr lang="en-US" sz="7200" spc="89" dirty="0">
                <a:solidFill>
                  <a:srgbClr val="FF2870"/>
                </a:solidFill>
                <a:latin typeface="Glacial Indifference Bold"/>
              </a:endParaRP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609600" y="2813868"/>
            <a:ext cx="14401800" cy="65968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3600" dirty="0"/>
              <a:t>Selon le Conseil de l'Europe, l'intolérance est " un </a:t>
            </a:r>
            <a:r>
              <a:rPr lang="fr-FR" sz="3600" b="1" dirty="0">
                <a:effectLst>
                  <a:outerShdw blurRad="38100" dist="38100" dir="2700000" algn="tl">
                    <a:srgbClr val="000000">
                      <a:alpha val="43137"/>
                    </a:srgbClr>
                  </a:outerShdw>
                </a:effectLst>
              </a:rPr>
              <a:t>manque de respect </a:t>
            </a:r>
            <a:r>
              <a:rPr lang="fr-FR" sz="3600" dirty="0"/>
              <a:t>pour les pratiques ou les croyances autres que les siennes. Elle implique également le rejet de personnes que l'on perçoit comme différentes, par exemple les membres d'un groupe social ou ethnique autre que le nôtre, ou des personnes différentes par leur orientation politique ou sexuelle. « </a:t>
            </a:r>
          </a:p>
          <a:p>
            <a:pPr marL="0" indent="0" algn="just">
              <a:buNone/>
            </a:pPr>
            <a:endParaRPr lang="fr-FR" sz="3600" dirty="0"/>
          </a:p>
          <a:p>
            <a:pPr marL="0" indent="0" algn="just">
              <a:buNone/>
            </a:pPr>
            <a:r>
              <a:rPr lang="fr-FR" sz="3600" dirty="0"/>
              <a:t>Elle va à l'encontre des droits de l’Homme, car les principes d'égalité et de non-discrimination sont énoncés dans la </a:t>
            </a:r>
            <a:r>
              <a:rPr lang="fr-FR" sz="3600" b="1" dirty="0">
                <a:effectLst>
                  <a:outerShdw blurRad="38100" dist="38100" dir="2700000" algn="tl">
                    <a:srgbClr val="000000">
                      <a:alpha val="43137"/>
                    </a:srgbClr>
                  </a:outerShdw>
                </a:effectLst>
              </a:rPr>
              <a:t>Déclaration universelle des droits de l’Homme</a:t>
            </a:r>
            <a:r>
              <a:rPr lang="fr-FR" sz="3600" dirty="0"/>
              <a:t> : "Tous les êtres humains naissent libres et égaux en dignité et en droits" (article 1). "Chacun peut se prévaloir de tous les droits et de toutes les libertés proclamés dans la présente Déclaration, sans distinction aucune" (article 2).</a:t>
            </a:r>
          </a:p>
        </p:txBody>
      </p:sp>
    </p:spTree>
    <p:extLst>
      <p:ext uri="{BB962C8B-B14F-4D97-AF65-F5344CB8AC3E}">
        <p14:creationId xmlns:p14="http://schemas.microsoft.com/office/powerpoint/2010/main" val="412843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4164932" y="1218370"/>
            <a:ext cx="13030200" cy="1099662"/>
            <a:chOff x="0" y="38100"/>
            <a:chExt cx="9828725" cy="1466215"/>
          </a:xfrm>
        </p:grpSpPr>
        <p:sp>
          <p:nvSpPr>
            <p:cNvPr id="8" name="TextBox 8"/>
            <p:cNvSpPr txBox="1"/>
            <p:nvPr/>
          </p:nvSpPr>
          <p:spPr>
            <a:xfrm>
              <a:off x="0" y="38100"/>
              <a:ext cx="9828725" cy="820737"/>
            </a:xfrm>
            <a:prstGeom prst="rect">
              <a:avLst/>
            </a:prstGeom>
          </p:spPr>
          <p:txBody>
            <a:bodyPr lIns="0" tIns="0" rIns="0" bIns="0" rtlCol="0" anchor="t">
              <a:spAutoFit/>
            </a:bodyPr>
            <a:lstStyle/>
            <a:p>
              <a:pPr>
                <a:lnSpc>
                  <a:spcPts val="3959"/>
                </a:lnSpc>
              </a:pPr>
              <a:r>
                <a:rPr lang="en-US" sz="7200" spc="89" dirty="0">
                  <a:solidFill>
                    <a:srgbClr val="FF2870"/>
                  </a:solidFill>
                  <a:latin typeface="Glacial Indifference Bold"/>
                </a:rPr>
                <a:t>Droit </a:t>
              </a:r>
              <a:r>
                <a:rPr lang="en-US" sz="7200" spc="89" dirty="0" err="1">
                  <a:solidFill>
                    <a:srgbClr val="FF2870"/>
                  </a:solidFill>
                  <a:latin typeface="Glacial Indifference Bold"/>
                </a:rPr>
                <a:t>européen</a:t>
              </a:r>
              <a:endParaRPr lang="en-US" sz="7200" spc="89" dirty="0">
                <a:solidFill>
                  <a:srgbClr val="FF2870"/>
                </a:solidFill>
                <a:latin typeface="Glacial Indifference Bold"/>
              </a:endParaRP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609600" y="3237803"/>
            <a:ext cx="14401800" cy="65968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dirty="0"/>
              <a:t>Les États membres du Conseil de l'Europe se sont également engagés à respecter la non-discrimination dans </a:t>
            </a:r>
            <a:r>
              <a:rPr lang="fr-FR" b="1" dirty="0">
                <a:effectLst>
                  <a:outerShdw blurRad="38100" dist="38100" dir="2700000" algn="tl">
                    <a:srgbClr val="000000">
                      <a:alpha val="43137"/>
                    </a:srgbClr>
                  </a:outerShdw>
                </a:effectLst>
              </a:rPr>
              <a:t>l'article 14 de la Convention européenne des droits de l’Homme </a:t>
            </a:r>
            <a:r>
              <a:rPr lang="fr-FR" dirty="0"/>
              <a:t>(CEDH). Cet article n'offre une protection contre la discrimination que par rapport à la jouissance des autres droits énoncés dans la convention. </a:t>
            </a:r>
          </a:p>
          <a:p>
            <a:pPr marL="0" indent="0" algn="just">
              <a:buNone/>
            </a:pPr>
            <a:endParaRPr lang="en-US" dirty="0"/>
          </a:p>
          <a:p>
            <a:pPr marL="0" indent="0" algn="just">
              <a:buNone/>
            </a:pPr>
            <a:r>
              <a:rPr lang="fr-FR" dirty="0"/>
              <a:t>Le </a:t>
            </a:r>
            <a:r>
              <a:rPr lang="fr-FR" b="1" dirty="0">
                <a:effectLst>
                  <a:outerShdw blurRad="38100" dist="38100" dir="2700000" algn="tl">
                    <a:srgbClr val="000000">
                      <a:alpha val="43137"/>
                    </a:srgbClr>
                  </a:outerShdw>
                </a:effectLst>
              </a:rPr>
              <a:t>protocole n° 12 à la CEDH</a:t>
            </a:r>
            <a:r>
              <a:rPr lang="fr-FR" dirty="0"/>
              <a:t> a été élaboré pour renforcer le droit à l'égalité et l'interdiction générale de la discrimination : "La jouissance de tout droit prévu par la loi doit être assurée sans discrimination aucune..."Ainsi, ce protocole élargit le champ d'application de la CEDH puisqu'il couvre la discrimination de tout droit légal, même lorsque ce droit n'est pas spécifiquement couvert par la convention.</a:t>
            </a:r>
            <a:endParaRPr lang="fr-FR" sz="3600" dirty="0"/>
          </a:p>
        </p:txBody>
      </p:sp>
    </p:spTree>
    <p:extLst>
      <p:ext uri="{BB962C8B-B14F-4D97-AF65-F5344CB8AC3E}">
        <p14:creationId xmlns:p14="http://schemas.microsoft.com/office/powerpoint/2010/main" val="1627524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srcRect/>
          <a:stretch>
            <a:fillRect/>
          </a:stretch>
        </p:blipFill>
        <p:spPr>
          <a:xfrm rot="2917778">
            <a:off x="13872955" y="-1273020"/>
            <a:ext cx="6710076" cy="4529301"/>
          </a:xfrm>
          <a:prstGeom prst="rect">
            <a:avLst/>
          </a:prstGeom>
        </p:spPr>
      </p:pic>
      <p:pic>
        <p:nvPicPr>
          <p:cNvPr id="7" name="Picture 7"/>
          <p:cNvPicPr>
            <a:picLocks noChangeAspect="1"/>
          </p:cNvPicPr>
          <p:nvPr/>
        </p:nvPicPr>
        <p:blipFill>
          <a:blip r:embed="rId3"/>
          <a:srcRect/>
          <a:stretch>
            <a:fillRect/>
          </a:stretch>
        </p:blipFill>
        <p:spPr>
          <a:xfrm rot="-10800000">
            <a:off x="14656753" y="2111073"/>
            <a:ext cx="596103" cy="596103"/>
          </a:xfrm>
          <a:prstGeom prst="rect">
            <a:avLst/>
          </a:prstGeom>
        </p:spPr>
      </p:pic>
      <p:pic>
        <p:nvPicPr>
          <p:cNvPr id="8" name="Picture 8"/>
          <p:cNvPicPr>
            <a:picLocks noChangeAspect="1"/>
          </p:cNvPicPr>
          <p:nvPr/>
        </p:nvPicPr>
        <p:blipFill>
          <a:blip r:embed="rId4"/>
          <a:srcRect/>
          <a:stretch>
            <a:fillRect/>
          </a:stretch>
        </p:blipFill>
        <p:spPr>
          <a:xfrm rot="-8730587">
            <a:off x="-2897838" y="7966230"/>
            <a:ext cx="6710076" cy="4529301"/>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476FB550-EF99-D746-9530-0839D90637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31068" y="9410700"/>
            <a:ext cx="1593850" cy="454458"/>
          </a:xfrm>
          <a:prstGeom prst="rect">
            <a:avLst/>
          </a:prstGeom>
        </p:spPr>
      </p:pic>
      <p:sp>
        <p:nvSpPr>
          <p:cNvPr id="13" name="TextBox 4">
            <a:extLst>
              <a:ext uri="{FF2B5EF4-FFF2-40B4-BE49-F238E27FC236}">
                <a16:creationId xmlns:a16="http://schemas.microsoft.com/office/drawing/2014/main" id="{12AFAD8B-E214-EE4A-B672-79CF6F38F04E}"/>
              </a:ext>
            </a:extLst>
          </p:cNvPr>
          <p:cNvSpPr txBox="1"/>
          <p:nvPr/>
        </p:nvSpPr>
        <p:spPr>
          <a:xfrm>
            <a:off x="1371600" y="917313"/>
            <a:ext cx="14056473" cy="1038746"/>
          </a:xfrm>
          <a:prstGeom prst="rect">
            <a:avLst/>
          </a:prstGeom>
        </p:spPr>
        <p:txBody>
          <a:bodyPr lIns="0" tIns="0" rIns="0" bIns="0" rtlCol="0" anchor="t">
            <a:spAutoFit/>
          </a:bodyPr>
          <a:lstStyle/>
          <a:p>
            <a:pPr>
              <a:lnSpc>
                <a:spcPts val="8800"/>
              </a:lnSpc>
            </a:pPr>
            <a:r>
              <a:rPr lang="fr-FR" sz="6000" spc="200" dirty="0">
                <a:solidFill>
                  <a:srgbClr val="FF2870"/>
                </a:solidFill>
                <a:latin typeface="Glacial Indifference Bold"/>
              </a:rPr>
              <a:t>Différentes formes d’intolérance</a:t>
            </a:r>
          </a:p>
        </p:txBody>
      </p:sp>
      <p:sp>
        <p:nvSpPr>
          <p:cNvPr id="14" name="TextBox 10">
            <a:extLst>
              <a:ext uri="{FF2B5EF4-FFF2-40B4-BE49-F238E27FC236}">
                <a16:creationId xmlns:a16="http://schemas.microsoft.com/office/drawing/2014/main" id="{9AF81174-8676-8843-AD07-066FEAA95750}"/>
              </a:ext>
            </a:extLst>
          </p:cNvPr>
          <p:cNvSpPr txBox="1"/>
          <p:nvPr/>
        </p:nvSpPr>
        <p:spPr>
          <a:xfrm>
            <a:off x="2138486" y="3238500"/>
            <a:ext cx="14554200" cy="3447098"/>
          </a:xfrm>
          <a:prstGeom prst="rect">
            <a:avLst/>
          </a:prstGeom>
        </p:spPr>
        <p:txBody>
          <a:bodyPr wrap="square" lIns="0" tIns="0" rIns="0" bIns="0" rtlCol="0" anchor="t">
            <a:spAutoFit/>
          </a:bodyPr>
          <a:lstStyle/>
          <a:p>
            <a:r>
              <a:rPr lang="fr-FR" sz="3200" dirty="0"/>
              <a:t>Le Conseil de l'Europe énumère différentes formes d'intolérance :</a:t>
            </a:r>
          </a:p>
          <a:p>
            <a:pPr marL="457200" indent="-457200">
              <a:buFontTx/>
              <a:buChar char="-"/>
            </a:pPr>
            <a:r>
              <a:rPr lang="fr-FR" sz="3200" dirty="0"/>
              <a:t>La xénophobie</a:t>
            </a:r>
          </a:p>
          <a:p>
            <a:pPr marL="457200" indent="-457200">
              <a:buFontTx/>
              <a:buChar char="-"/>
            </a:pPr>
            <a:r>
              <a:rPr lang="fr-FR" sz="3200" dirty="0"/>
              <a:t>Le racisme</a:t>
            </a:r>
          </a:p>
          <a:p>
            <a:pPr marL="457200" indent="-457200">
              <a:buFontTx/>
              <a:buChar char="-"/>
            </a:pPr>
            <a:r>
              <a:rPr lang="fr-FR" sz="3200" dirty="0"/>
              <a:t>L’antisémitisme</a:t>
            </a:r>
          </a:p>
          <a:p>
            <a:pPr marL="457200" indent="-457200">
              <a:buFontTx/>
              <a:buChar char="-"/>
            </a:pPr>
            <a:r>
              <a:rPr lang="fr-FR" sz="3200" dirty="0"/>
              <a:t>La </a:t>
            </a:r>
            <a:r>
              <a:rPr lang="fr-FR" sz="3200" dirty="0" err="1"/>
              <a:t>romaphobie</a:t>
            </a:r>
            <a:r>
              <a:rPr lang="fr-FR" sz="3200" dirty="0"/>
              <a:t> et antitsiganisme</a:t>
            </a:r>
          </a:p>
          <a:p>
            <a:pPr marL="457200" indent="-457200">
              <a:buFontTx/>
              <a:buChar char="-"/>
            </a:pPr>
            <a:r>
              <a:rPr lang="fr-FR" sz="3200" dirty="0"/>
              <a:t>L’intolérance fondée sur la religion</a:t>
            </a:r>
          </a:p>
          <a:p>
            <a:pPr marL="457200" indent="-457200">
              <a:buFontTx/>
              <a:buChar char="-"/>
            </a:pPr>
            <a:r>
              <a:rPr lang="fr-FR" sz="3200" dirty="0"/>
              <a:t>La discrimination fondée sur l'identité de genre, le sexe ou l'orientation sexuelle</a:t>
            </a:r>
            <a:endParaRPr lang="en-US" sz="3200" dirty="0"/>
          </a:p>
        </p:txBody>
      </p:sp>
      <p:pic>
        <p:nvPicPr>
          <p:cNvPr id="17" name="Picture 16" descr="A close up of a logo&#10;&#10;Description automatically generated">
            <a:extLst>
              <a:ext uri="{FF2B5EF4-FFF2-40B4-BE49-F238E27FC236}">
                <a16:creationId xmlns:a16="http://schemas.microsoft.com/office/drawing/2014/main" id="{2E7D19E0-2765-DC4A-A6EB-4D6AC1792F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21000" y="497854"/>
            <a:ext cx="2143372" cy="7659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4164932" y="1218370"/>
            <a:ext cx="13030200" cy="1099662"/>
            <a:chOff x="0" y="38100"/>
            <a:chExt cx="9828725" cy="1466215"/>
          </a:xfrm>
        </p:grpSpPr>
        <p:sp>
          <p:nvSpPr>
            <p:cNvPr id="8" name="TextBox 8"/>
            <p:cNvSpPr txBox="1"/>
            <p:nvPr/>
          </p:nvSpPr>
          <p:spPr>
            <a:xfrm>
              <a:off x="0" y="38100"/>
              <a:ext cx="9828725" cy="820737"/>
            </a:xfrm>
            <a:prstGeom prst="rect">
              <a:avLst/>
            </a:prstGeom>
          </p:spPr>
          <p:txBody>
            <a:bodyPr lIns="0" tIns="0" rIns="0" bIns="0" rtlCol="0" anchor="t">
              <a:spAutoFit/>
            </a:bodyPr>
            <a:lstStyle/>
            <a:p>
              <a:pPr>
                <a:lnSpc>
                  <a:spcPts val="3959"/>
                </a:lnSpc>
              </a:pPr>
              <a:r>
                <a:rPr lang="en-US" sz="7200" spc="89" dirty="0" err="1">
                  <a:solidFill>
                    <a:srgbClr val="FF2870"/>
                  </a:solidFill>
                  <a:latin typeface="Glacial Indifference Bold"/>
                </a:rPr>
                <a:t>Xénophobie</a:t>
              </a:r>
              <a:endParaRPr lang="en-US" sz="7200" spc="89" dirty="0">
                <a:solidFill>
                  <a:srgbClr val="FF2870"/>
                </a:solidFill>
                <a:latin typeface="Glacial Indifference Bold"/>
              </a:endParaRP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1852930" y="3468520"/>
            <a:ext cx="13024100" cy="43513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dirty="0"/>
              <a:t>L'Oxford English </a:t>
            </a:r>
            <a:r>
              <a:rPr lang="fr-FR" dirty="0" err="1"/>
              <a:t>Dictionary</a:t>
            </a:r>
            <a:r>
              <a:rPr lang="fr-FR" dirty="0"/>
              <a:t> définit la xénophobie comme "une peur morbide des étrangers ou des pays étrangers".</a:t>
            </a:r>
          </a:p>
          <a:p>
            <a:pPr marL="0" indent="0" algn="just">
              <a:buNone/>
            </a:pPr>
            <a:endParaRPr lang="fr-FR" dirty="0"/>
          </a:p>
          <a:p>
            <a:pPr marL="0" indent="0" algn="just">
              <a:buNone/>
            </a:pPr>
            <a:r>
              <a:rPr lang="fr-FR" dirty="0"/>
              <a:t>La xénophobie est un préjugé lié à l'idée fausse que les personnes d'autres pays, groupes, cultures ou parlant d'autres langues sont une menace.</a:t>
            </a:r>
          </a:p>
          <a:p>
            <a:pPr marL="0" indent="0" algn="just">
              <a:buNone/>
            </a:pPr>
            <a:endParaRPr lang="en-US" sz="5400" dirty="0"/>
          </a:p>
          <a:p>
            <a:pPr marL="0" indent="0" algn="ctr">
              <a:buNone/>
            </a:pPr>
            <a:r>
              <a:rPr lang="fr-FR" b="1" i="1" dirty="0"/>
              <a:t>Discussion de groupe : Qui sont les cibles de la xénophobie dans votre société ?</a:t>
            </a:r>
            <a:endParaRPr lang="en-GB" b="1" i="1" dirty="0"/>
          </a:p>
        </p:txBody>
      </p:sp>
    </p:spTree>
    <p:extLst>
      <p:ext uri="{BB962C8B-B14F-4D97-AF65-F5344CB8AC3E}">
        <p14:creationId xmlns:p14="http://schemas.microsoft.com/office/powerpoint/2010/main" val="3393474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4164932" y="1218370"/>
            <a:ext cx="13030200" cy="1099662"/>
            <a:chOff x="0" y="38100"/>
            <a:chExt cx="9828725" cy="1466215"/>
          </a:xfrm>
        </p:grpSpPr>
        <p:sp>
          <p:nvSpPr>
            <p:cNvPr id="8" name="TextBox 8"/>
            <p:cNvSpPr txBox="1"/>
            <p:nvPr/>
          </p:nvSpPr>
          <p:spPr>
            <a:xfrm>
              <a:off x="0" y="38100"/>
              <a:ext cx="9828725" cy="820737"/>
            </a:xfrm>
            <a:prstGeom prst="rect">
              <a:avLst/>
            </a:prstGeom>
          </p:spPr>
          <p:txBody>
            <a:bodyPr lIns="0" tIns="0" rIns="0" bIns="0" rtlCol="0" anchor="t">
              <a:spAutoFit/>
            </a:bodyPr>
            <a:lstStyle/>
            <a:p>
              <a:pPr>
                <a:lnSpc>
                  <a:spcPts val="3959"/>
                </a:lnSpc>
              </a:pPr>
              <a:r>
                <a:rPr lang="en-US" sz="7200" spc="89" dirty="0" err="1">
                  <a:solidFill>
                    <a:srgbClr val="FF2870"/>
                  </a:solidFill>
                  <a:latin typeface="Glacial Indifference Bold"/>
                </a:rPr>
                <a:t>Racisme</a:t>
              </a:r>
              <a:r>
                <a:rPr lang="en-US" sz="7200" spc="89" dirty="0">
                  <a:solidFill>
                    <a:srgbClr val="FF2870"/>
                  </a:solidFill>
                  <a:latin typeface="Glacial Indifference Bold"/>
                </a:rPr>
                <a:t> </a:t>
              </a: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1822450" y="2698665"/>
            <a:ext cx="13024100" cy="43513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5400" dirty="0"/>
          </a:p>
        </p:txBody>
      </p:sp>
      <p:sp>
        <p:nvSpPr>
          <p:cNvPr id="2" name="Rectangle 1"/>
          <p:cNvSpPr/>
          <p:nvPr/>
        </p:nvSpPr>
        <p:spPr>
          <a:xfrm>
            <a:off x="949435" y="2550051"/>
            <a:ext cx="14249399" cy="4524315"/>
          </a:xfrm>
          <a:prstGeom prst="rect">
            <a:avLst/>
          </a:prstGeom>
        </p:spPr>
        <p:txBody>
          <a:bodyPr wrap="square">
            <a:spAutoFit/>
          </a:bodyPr>
          <a:lstStyle/>
          <a:p>
            <a:pPr algn="just"/>
            <a:r>
              <a:rPr lang="fr-FR" sz="3200" dirty="0"/>
              <a:t>Le racisme implique un comportement discriminatoire ou abusif envers des personnes en raison de leur "infériorité" supposée.</a:t>
            </a:r>
          </a:p>
          <a:p>
            <a:pPr algn="just"/>
            <a:endParaRPr lang="fr-FR" sz="3200" dirty="0"/>
          </a:p>
          <a:p>
            <a:pPr algn="just"/>
            <a:r>
              <a:rPr lang="fr-FR" sz="3200" dirty="0"/>
              <a:t>L'impact des idéologies racistes a été dévastateur pour l'humanité ; elles ont justifié l'esclavage, le colonialisme, l'apartheid, les stérilisations forcées et l'anéantissement de peuples.</a:t>
            </a:r>
          </a:p>
          <a:p>
            <a:pPr algn="just"/>
            <a:endParaRPr lang="fr-FR" sz="3200" dirty="0"/>
          </a:p>
          <a:p>
            <a:pPr algn="ctr"/>
            <a:r>
              <a:rPr lang="fr-FR" sz="3200" b="1" i="1" dirty="0"/>
              <a:t>Discussion de groupe : Pouvez-vous citer des cas récents de violence raciste dans votre pays ?</a:t>
            </a:r>
            <a:endParaRPr lang="en-US" sz="3200" b="1" i="1" dirty="0"/>
          </a:p>
        </p:txBody>
      </p:sp>
      <p:pic>
        <p:nvPicPr>
          <p:cNvPr id="1026" name="Picture 2" descr="Image: Theme 'Discrimination and Intolerance' by Panch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6296" y="7074366"/>
            <a:ext cx="3733800" cy="2956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211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4164932" y="1218370"/>
            <a:ext cx="13030200" cy="1099662"/>
            <a:chOff x="0" y="38100"/>
            <a:chExt cx="9828725" cy="1466215"/>
          </a:xfrm>
        </p:grpSpPr>
        <p:sp>
          <p:nvSpPr>
            <p:cNvPr id="8" name="TextBox 8"/>
            <p:cNvSpPr txBox="1"/>
            <p:nvPr/>
          </p:nvSpPr>
          <p:spPr>
            <a:xfrm>
              <a:off x="0" y="38100"/>
              <a:ext cx="9828725" cy="820737"/>
            </a:xfrm>
            <a:prstGeom prst="rect">
              <a:avLst/>
            </a:prstGeom>
          </p:spPr>
          <p:txBody>
            <a:bodyPr lIns="0" tIns="0" rIns="0" bIns="0" rtlCol="0" anchor="t">
              <a:spAutoFit/>
            </a:bodyPr>
            <a:lstStyle/>
            <a:p>
              <a:pPr>
                <a:lnSpc>
                  <a:spcPts val="3959"/>
                </a:lnSpc>
              </a:pPr>
              <a:r>
                <a:rPr lang="en-US" sz="7200" spc="89" dirty="0" err="1">
                  <a:solidFill>
                    <a:srgbClr val="FF2870"/>
                  </a:solidFill>
                  <a:latin typeface="Glacial Indifference Bold"/>
                </a:rPr>
                <a:t>Antisémitisme</a:t>
              </a:r>
              <a:endParaRPr lang="en-US" sz="7200" spc="89" dirty="0">
                <a:solidFill>
                  <a:srgbClr val="FF2870"/>
                </a:solidFill>
                <a:latin typeface="Glacial Indifference Bold"/>
              </a:endParaRPr>
            </a:p>
          </p:txBody>
        </p:sp>
        <p:sp>
          <p:nvSpPr>
            <p:cNvPr id="11" name="AutoShape 11"/>
            <p:cNvSpPr/>
            <p:nvPr/>
          </p:nvSpPr>
          <p:spPr>
            <a:xfrm>
              <a:off x="0" y="1366347"/>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1822450" y="2698665"/>
            <a:ext cx="13024100" cy="43513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5400" dirty="0"/>
          </a:p>
        </p:txBody>
      </p:sp>
      <p:sp>
        <p:nvSpPr>
          <p:cNvPr id="15" name="Rectangle 14"/>
          <p:cNvSpPr/>
          <p:nvPr/>
        </p:nvSpPr>
        <p:spPr>
          <a:xfrm>
            <a:off x="706691" y="2822946"/>
            <a:ext cx="14249399" cy="6986528"/>
          </a:xfrm>
          <a:prstGeom prst="rect">
            <a:avLst/>
          </a:prstGeom>
        </p:spPr>
        <p:txBody>
          <a:bodyPr wrap="square">
            <a:spAutoFit/>
          </a:bodyPr>
          <a:lstStyle/>
          <a:p>
            <a:pPr algn="just"/>
            <a:r>
              <a:rPr lang="fr-FR" sz="3200" dirty="0"/>
              <a:t>L'Oxford English </a:t>
            </a:r>
            <a:r>
              <a:rPr lang="fr-FR" sz="3200" dirty="0" err="1"/>
              <a:t>Dictionary</a:t>
            </a:r>
            <a:r>
              <a:rPr lang="fr-FR" sz="3200" dirty="0"/>
              <a:t> définit l'antisémitisme comme la "haine ressentie à l'égard du peuple juif ; traitement injuste des Juifs".</a:t>
            </a:r>
          </a:p>
          <a:p>
            <a:pPr algn="just"/>
            <a:endParaRPr lang="fr-FR" sz="3200" dirty="0"/>
          </a:p>
          <a:p>
            <a:pPr algn="just"/>
            <a:r>
              <a:rPr lang="fr-FR" sz="3200" dirty="0"/>
              <a:t>Pendant l'Holocauste, on estime que 6 millions de Juifs ont été systématiquement exterminés pour la seule raison qu'ils étaient Juifs.</a:t>
            </a:r>
          </a:p>
          <a:p>
            <a:pPr algn="just"/>
            <a:endParaRPr lang="fr-FR" sz="3200" dirty="0"/>
          </a:p>
          <a:p>
            <a:pPr algn="just"/>
            <a:r>
              <a:rPr lang="fr-FR" sz="3200" dirty="0"/>
              <a:t>Comme l'a souligné la Commission européenne contre le racisme et l'intolérance (ECRI), il est alarmant de constater qu'en Europe, malgré tous les efforts déployés, l'antisémitisme "continue d'être encouragé, ouvertement ou de manière codée, par certains partis et dirigeants politiques, y compris non seulement les partis extrémistes, mais aussi certains partis traditionnels".</a:t>
            </a:r>
          </a:p>
          <a:p>
            <a:pPr algn="just"/>
            <a:endParaRPr lang="en-US" sz="3200" dirty="0"/>
          </a:p>
          <a:p>
            <a:pPr algn="ctr"/>
            <a:r>
              <a:rPr lang="fr-FR" sz="3200" b="1" i="1" dirty="0"/>
              <a:t>Discussion de groupe : Pouvez-vous citer des cas récents de violence antisémite dans votre pays ?</a:t>
            </a:r>
            <a:endParaRPr lang="en-US" sz="3200" dirty="0"/>
          </a:p>
        </p:txBody>
      </p:sp>
    </p:spTree>
    <p:extLst>
      <p:ext uri="{BB962C8B-B14F-4D97-AF65-F5344CB8AC3E}">
        <p14:creationId xmlns:p14="http://schemas.microsoft.com/office/powerpoint/2010/main" val="2603406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2438400" y="1523665"/>
            <a:ext cx="15727679" cy="942859"/>
            <a:chOff x="-37815" y="38100"/>
            <a:chExt cx="9885698" cy="1072514"/>
          </a:xfrm>
        </p:grpSpPr>
        <p:sp>
          <p:nvSpPr>
            <p:cNvPr id="8" name="TextBox 8"/>
            <p:cNvSpPr txBox="1"/>
            <p:nvPr/>
          </p:nvSpPr>
          <p:spPr>
            <a:xfrm>
              <a:off x="-37815" y="38100"/>
              <a:ext cx="9828725" cy="700200"/>
            </a:xfrm>
            <a:prstGeom prst="rect">
              <a:avLst/>
            </a:prstGeom>
          </p:spPr>
          <p:txBody>
            <a:bodyPr wrap="square" lIns="0" tIns="0" rIns="0" bIns="0" rtlCol="0" anchor="t">
              <a:spAutoFit/>
            </a:bodyPr>
            <a:lstStyle/>
            <a:p>
              <a:pPr>
                <a:lnSpc>
                  <a:spcPts val="3959"/>
                </a:lnSpc>
              </a:pPr>
              <a:r>
                <a:rPr lang="en-US" sz="7200" spc="89" dirty="0" err="1">
                  <a:solidFill>
                    <a:srgbClr val="FF2870"/>
                  </a:solidFill>
                  <a:latin typeface="Glacial Indifference Bold"/>
                </a:rPr>
                <a:t>Romaphobie</a:t>
              </a:r>
              <a:r>
                <a:rPr lang="en-US" sz="7200" spc="89" dirty="0">
                  <a:solidFill>
                    <a:srgbClr val="FF2870"/>
                  </a:solidFill>
                  <a:latin typeface="Glacial Indifference Bold"/>
                </a:rPr>
                <a:t> et </a:t>
              </a:r>
              <a:r>
                <a:rPr lang="en-US" sz="7200" spc="89" dirty="0" err="1">
                  <a:solidFill>
                    <a:srgbClr val="FF2870"/>
                  </a:solidFill>
                  <a:latin typeface="Glacial Indifference Bold"/>
                </a:rPr>
                <a:t>antitsiganisme</a:t>
              </a:r>
              <a:endParaRPr lang="en-US" sz="7200" spc="89" dirty="0">
                <a:solidFill>
                  <a:srgbClr val="FF2870"/>
                </a:solidFill>
                <a:latin typeface="Glacial Indifference Bold"/>
              </a:endParaRPr>
            </a:p>
          </p:txBody>
        </p:sp>
        <p:sp>
          <p:nvSpPr>
            <p:cNvPr id="11" name="AutoShape 11"/>
            <p:cNvSpPr/>
            <p:nvPr/>
          </p:nvSpPr>
          <p:spPr>
            <a:xfrm>
              <a:off x="19158" y="972646"/>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1822450" y="2698665"/>
            <a:ext cx="13024100" cy="43513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5400" dirty="0"/>
          </a:p>
        </p:txBody>
      </p:sp>
      <p:sp>
        <p:nvSpPr>
          <p:cNvPr id="4" name="Rectangle 3"/>
          <p:cNvSpPr/>
          <p:nvPr/>
        </p:nvSpPr>
        <p:spPr>
          <a:xfrm>
            <a:off x="1837690" y="3420620"/>
            <a:ext cx="14249400" cy="5016758"/>
          </a:xfrm>
          <a:prstGeom prst="rect">
            <a:avLst/>
          </a:prstGeom>
        </p:spPr>
        <p:txBody>
          <a:bodyPr wrap="square">
            <a:spAutoFit/>
          </a:bodyPr>
          <a:lstStyle/>
          <a:p>
            <a:pPr algn="just"/>
            <a:r>
              <a:rPr lang="fr-FR" sz="3200" dirty="0"/>
              <a:t>Il y a environ 10 millions de Roms en Europe. Quelques groupes vivent comme des voyageurs sans domicile fixe, mais la majorité d'entre eux sont aujourd'hui sédentarisés.</a:t>
            </a:r>
          </a:p>
          <a:p>
            <a:pPr algn="just"/>
            <a:endParaRPr lang="fr-FR" sz="3200" dirty="0"/>
          </a:p>
          <a:p>
            <a:pPr algn="just"/>
            <a:r>
              <a:rPr lang="fr-FR" sz="3200" dirty="0"/>
              <a:t>L'antitsiganisme peut être défini comme une forme spécifique de racisme, une idéologie de supériorité raciale, une forme de déshumanisation et de racisme institutionnalisé appliquée aux Roms. "Il est fondé, d'une part, sur des peurs imaginaires, des stéréotypes négatifs et des mythes et, d'autre part, sur le déni ou l'effacement de la conscience publique d'une longue histoire de discrimination à l'égard des Roms". </a:t>
            </a:r>
          </a:p>
        </p:txBody>
      </p:sp>
    </p:spTree>
    <p:extLst>
      <p:ext uri="{BB962C8B-B14F-4D97-AF65-F5344CB8AC3E}">
        <p14:creationId xmlns:p14="http://schemas.microsoft.com/office/powerpoint/2010/main" val="745767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1835334">
            <a:off x="9807546" y="8082238"/>
            <a:ext cx="11604014" cy="4409525"/>
          </a:xfrm>
          <a:prstGeom prst="rect">
            <a:avLst/>
          </a:prstGeom>
          <a:ln>
            <a:noFill/>
          </a:ln>
        </p:spPr>
      </p:pic>
      <p:pic>
        <p:nvPicPr>
          <p:cNvPr id="6" name="Picture 6"/>
          <p:cNvPicPr>
            <a:picLocks noChangeAspect="1"/>
          </p:cNvPicPr>
          <p:nvPr/>
        </p:nvPicPr>
        <p:blipFill>
          <a:blip r:embed="rId3"/>
          <a:srcRect/>
          <a:stretch>
            <a:fillRect/>
          </a:stretch>
        </p:blipFill>
        <p:spPr>
          <a:xfrm rot="-10800000">
            <a:off x="16663197" y="5990910"/>
            <a:ext cx="596103" cy="596103"/>
          </a:xfrm>
          <a:prstGeom prst="rect">
            <a:avLst/>
          </a:prstGeom>
        </p:spPr>
      </p:pic>
      <p:grpSp>
        <p:nvGrpSpPr>
          <p:cNvPr id="7" name="Group 7"/>
          <p:cNvGrpSpPr/>
          <p:nvPr/>
        </p:nvGrpSpPr>
        <p:grpSpPr>
          <a:xfrm>
            <a:off x="2438400" y="1523665"/>
            <a:ext cx="15727679" cy="942859"/>
            <a:chOff x="-37815" y="38100"/>
            <a:chExt cx="9885698" cy="1072514"/>
          </a:xfrm>
        </p:grpSpPr>
        <p:sp>
          <p:nvSpPr>
            <p:cNvPr id="8" name="TextBox 8"/>
            <p:cNvSpPr txBox="1"/>
            <p:nvPr/>
          </p:nvSpPr>
          <p:spPr>
            <a:xfrm>
              <a:off x="-37815" y="38100"/>
              <a:ext cx="9828725" cy="700199"/>
            </a:xfrm>
            <a:prstGeom prst="rect">
              <a:avLst/>
            </a:prstGeom>
          </p:spPr>
          <p:txBody>
            <a:bodyPr wrap="square" lIns="0" tIns="0" rIns="0" bIns="0" rtlCol="0" anchor="t">
              <a:spAutoFit/>
            </a:bodyPr>
            <a:lstStyle/>
            <a:p>
              <a:pPr>
                <a:lnSpc>
                  <a:spcPts val="3959"/>
                </a:lnSpc>
              </a:pPr>
              <a:r>
                <a:rPr lang="en-US" sz="7200" spc="89" dirty="0" err="1">
                  <a:solidFill>
                    <a:srgbClr val="FF2870"/>
                  </a:solidFill>
                  <a:latin typeface="Glacial Indifference Bold"/>
                </a:rPr>
                <a:t>Intolérance</a:t>
              </a:r>
              <a:r>
                <a:rPr lang="en-US" sz="7200" spc="89" dirty="0">
                  <a:solidFill>
                    <a:srgbClr val="FF2870"/>
                  </a:solidFill>
                  <a:latin typeface="Glacial Indifference Bold"/>
                </a:rPr>
                <a:t> </a:t>
              </a:r>
              <a:r>
                <a:rPr lang="en-US" sz="7200" spc="89" dirty="0" err="1">
                  <a:solidFill>
                    <a:srgbClr val="FF2870"/>
                  </a:solidFill>
                  <a:latin typeface="Glacial Indifference Bold"/>
                </a:rPr>
                <a:t>fondée</a:t>
              </a:r>
              <a:r>
                <a:rPr lang="en-US" sz="7200" spc="89" dirty="0">
                  <a:solidFill>
                    <a:srgbClr val="FF2870"/>
                  </a:solidFill>
                  <a:latin typeface="Glacial Indifference Bold"/>
                </a:rPr>
                <a:t> sur la religion</a:t>
              </a:r>
            </a:p>
          </p:txBody>
        </p:sp>
        <p:sp>
          <p:nvSpPr>
            <p:cNvPr id="11" name="AutoShape 11"/>
            <p:cNvSpPr/>
            <p:nvPr/>
          </p:nvSpPr>
          <p:spPr>
            <a:xfrm>
              <a:off x="19158" y="972646"/>
              <a:ext cx="9828725" cy="137968"/>
            </a:xfrm>
            <a:prstGeom prst="rect">
              <a:avLst/>
            </a:prstGeom>
            <a:solidFill>
              <a:srgbClr val="FFE148"/>
            </a:solidFill>
          </p:spPr>
        </p:sp>
      </p:grpSp>
      <p:pic>
        <p:nvPicPr>
          <p:cNvPr id="12" name="Picture 12"/>
          <p:cNvPicPr>
            <a:picLocks noChangeAspect="1"/>
          </p:cNvPicPr>
          <p:nvPr/>
        </p:nvPicPr>
        <p:blipFill>
          <a:blip r:embed="rId4"/>
          <a:srcRect/>
          <a:stretch>
            <a:fillRect/>
          </a:stretch>
        </p:blipFill>
        <p:spPr>
          <a:xfrm rot="9155200">
            <a:off x="-2849373" y="-976292"/>
            <a:ext cx="8594829" cy="326603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3D7A548-69A3-E046-BCF7-9F88C18D57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410700"/>
            <a:ext cx="1593850" cy="454458"/>
          </a:xfrm>
          <a:prstGeom prst="rect">
            <a:avLst/>
          </a:prstGeom>
        </p:spPr>
      </p:pic>
      <p:pic>
        <p:nvPicPr>
          <p:cNvPr id="3" name="Picture 2" descr="A close up of a logo&#10;&#10;Description automatically generated">
            <a:extLst>
              <a:ext uri="{FF2B5EF4-FFF2-40B4-BE49-F238E27FC236}">
                <a16:creationId xmlns:a16="http://schemas.microsoft.com/office/drawing/2014/main" id="{392CF7B9-91DC-0F42-A8ED-629C21219D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52528" y="452378"/>
            <a:ext cx="2143372" cy="765992"/>
          </a:xfrm>
          <a:prstGeom prst="rect">
            <a:avLst/>
          </a:prstGeom>
        </p:spPr>
      </p:pic>
      <p:sp>
        <p:nvSpPr>
          <p:cNvPr id="13" name="Espace réservé du contenu 2">
            <a:extLst>
              <a:ext uri="{FF2B5EF4-FFF2-40B4-BE49-F238E27FC236}">
                <a16:creationId xmlns:a16="http://schemas.microsoft.com/office/drawing/2014/main" id="{C79EF19B-2CB8-544B-B784-34504EB96397}"/>
              </a:ext>
            </a:extLst>
          </p:cNvPr>
          <p:cNvSpPr txBox="1">
            <a:spLocks/>
          </p:cNvSpPr>
          <p:nvPr/>
        </p:nvSpPr>
        <p:spPr>
          <a:xfrm>
            <a:off x="1822450" y="2698665"/>
            <a:ext cx="13024100" cy="43513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5400" dirty="0"/>
          </a:p>
        </p:txBody>
      </p:sp>
      <p:sp>
        <p:nvSpPr>
          <p:cNvPr id="4" name="Rectangle 3"/>
          <p:cNvSpPr/>
          <p:nvPr/>
        </p:nvSpPr>
        <p:spPr>
          <a:xfrm>
            <a:off x="1837690" y="3420620"/>
            <a:ext cx="14249400" cy="4031873"/>
          </a:xfrm>
          <a:prstGeom prst="rect">
            <a:avLst/>
          </a:prstGeom>
        </p:spPr>
        <p:txBody>
          <a:bodyPr wrap="square">
            <a:spAutoFit/>
          </a:bodyPr>
          <a:lstStyle/>
          <a:p>
            <a:pPr algn="just"/>
            <a:r>
              <a:rPr lang="fr-FR" sz="3200" dirty="0"/>
              <a:t>« Toute personne a droit à la liberté de pensée, de conscience et de religion ; ce droit implique la liberté de changer de religion ou de conviction ainsi que la liberté de manifester sa religion ou sa conviction, seule ou en commun, tant en public qu'en privé, par le culte, l'enseignement, les pratiques et l'accomplissement des rites. »</a:t>
            </a:r>
          </a:p>
          <a:p>
            <a:pPr algn="just"/>
            <a:r>
              <a:rPr lang="fr-FR" sz="3200" dirty="0"/>
              <a:t>Article 9, Convention européenne des droits de l'Homme</a:t>
            </a:r>
          </a:p>
          <a:p>
            <a:pPr algn="just"/>
            <a:endParaRPr lang="fr-FR" sz="3200" dirty="0"/>
          </a:p>
          <a:p>
            <a:pPr algn="just"/>
            <a:r>
              <a:rPr lang="fr-FR" sz="3200" dirty="0"/>
              <a:t>L'intolérance religieuse est souvent liée au racisme et à la xénophobie - en particulier à l'antisémitisme et à l'islamophobie.</a:t>
            </a:r>
          </a:p>
        </p:txBody>
      </p:sp>
    </p:spTree>
    <p:extLst>
      <p:ext uri="{BB962C8B-B14F-4D97-AF65-F5344CB8AC3E}">
        <p14:creationId xmlns:p14="http://schemas.microsoft.com/office/powerpoint/2010/main" val="3378945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3878</TotalTime>
  <Words>943</Words>
  <Application>Microsoft Office PowerPoint</Application>
  <PresentationFormat>Personnalisé</PresentationFormat>
  <Paragraphs>55</Paragraphs>
  <Slides>11</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Glacial Indifference Bold</vt:lpstr>
      <vt:lpstr>Arial</vt:lpstr>
      <vt:lpstr>Calibri</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E-seniors</dc:creator>
  <cp:lastModifiedBy>Ariane Girault</cp:lastModifiedBy>
  <cp:revision>36</cp:revision>
  <dcterms:created xsi:type="dcterms:W3CDTF">2006-08-16T00:00:00Z</dcterms:created>
  <dcterms:modified xsi:type="dcterms:W3CDTF">2021-12-01T11:20:54Z</dcterms:modified>
  <dc:identifier>DADxvuSMa00</dc:identifier>
</cp:coreProperties>
</file>