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2" r:id="rId4"/>
    <p:sldId id="259" r:id="rId5"/>
    <p:sldId id="260" r:id="rId6"/>
    <p:sldId id="263" r:id="rId7"/>
    <p:sldId id="266" r:id="rId8"/>
    <p:sldId id="281" r:id="rId9"/>
    <p:sldId id="282" r:id="rId10"/>
    <p:sldId id="264" r:id="rId11"/>
    <p:sldId id="283" r:id="rId12"/>
    <p:sldId id="287" r:id="rId13"/>
    <p:sldId id="261" r:id="rId14"/>
    <p:sldId id="290" r:id="rId15"/>
    <p:sldId id="268" r:id="rId16"/>
    <p:sldId id="269" r:id="rId17"/>
    <p:sldId id="291" r:id="rId18"/>
    <p:sldId id="273" r:id="rId19"/>
  </p:sldIdLst>
  <p:sldSz cx="18288000" cy="10287000"/>
  <p:notesSz cx="6858000" cy="9144000"/>
  <p:embeddedFontLst>
    <p:embeddedFont>
      <p:font typeface="Glacial Indifference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Glacial Indifference Bold" panose="020B0604020202020204" charset="0"/>
      <p:regular r:id="rId26"/>
      <p:bold r:id="rId27"/>
    </p:embeddedFont>
    <p:embeddedFont>
      <p:font typeface="HK Grotesk Light Bold" panose="020B0604020202020204" charset="0"/>
      <p:regular r:id="rId28"/>
    </p:embeddedFont>
    <p:embeddedFont>
      <p:font typeface="HK Grotesk Light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 varScale="1">
        <p:scale>
          <a:sx n="54" d="100"/>
          <a:sy n="54" d="100"/>
        </p:scale>
        <p:origin x="75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0A0E9-4808-4C1C-A679-0B965CD17851}" type="datetimeFigureOut">
              <a:rPr lang="it-IT" smtClean="0"/>
              <a:t>25/01/2022</a:t>
            </a:fld>
            <a:endParaRPr lang="it-IT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F920A-257A-493D-ADDA-8380A19D2B0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24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emf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www.challengebasedlearning.org/framework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786121">
            <a:off x="-3910051" y="-638849"/>
            <a:ext cx="9753141" cy="58031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095CBA-141D-8E44-973B-2B8BF0977998}"/>
              </a:ext>
            </a:extLst>
          </p:cNvPr>
          <p:cNvSpPr/>
          <p:nvPr/>
        </p:nvSpPr>
        <p:spPr>
          <a:xfrm>
            <a:off x="1676400" y="3009900"/>
            <a:ext cx="9144000" cy="43242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1000"/>
              </a:lnSpc>
            </a:pPr>
            <a:r>
              <a:rPr lang="el-GR" sz="8800" b="1" spc="275" dirty="0">
                <a:solidFill>
                  <a:srgbClr val="FF2870"/>
                </a:solidFill>
              </a:rPr>
              <a:t>Μάθηση βασισμένη </a:t>
            </a:r>
            <a:r>
              <a:rPr lang="el-GR" sz="8800" b="1" spc="275" dirty="0" smtClean="0">
                <a:solidFill>
                  <a:srgbClr val="FF2870"/>
                </a:solidFill>
              </a:rPr>
              <a:t>σε προκλήσεις</a:t>
            </a:r>
            <a:endParaRPr lang="en-US" sz="8800" b="1" spc="275" dirty="0">
              <a:solidFill>
                <a:srgbClr val="FF2870"/>
              </a:solidFill>
            </a:endParaRPr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19731BC-E39A-9E43-A435-C7310F119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238" y="2240652"/>
            <a:ext cx="6962945" cy="58052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835334">
            <a:off x="9647322" y="7667996"/>
            <a:ext cx="11604014" cy="44095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6663197" y="5990910"/>
            <a:ext cx="596103" cy="59610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33600" y="1192946"/>
            <a:ext cx="14529597" cy="7271578"/>
            <a:chOff x="-22227" y="57150"/>
            <a:chExt cx="7863300" cy="9695437"/>
          </a:xfrm>
        </p:grpSpPr>
        <p:sp>
          <p:nvSpPr>
            <p:cNvPr id="8" name="TextBox 8"/>
            <p:cNvSpPr txBox="1"/>
            <p:nvPr/>
          </p:nvSpPr>
          <p:spPr>
            <a:xfrm>
              <a:off x="0" y="57150"/>
              <a:ext cx="7841073" cy="1564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r>
                <a:rPr lang="el-GR" sz="8000" b="1" spc="200" dirty="0">
                  <a:solidFill>
                    <a:srgbClr val="FF2870"/>
                  </a:solidFill>
                </a:rPr>
                <a:t>ΣΗΜΑΝΤΙΚΟ</a:t>
              </a:r>
              <a:endParaRPr lang="en-US" sz="8000" b="1" spc="200" dirty="0">
                <a:solidFill>
                  <a:srgbClr val="FF2870"/>
                </a:solidFill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22227" y="3049898"/>
              <a:ext cx="7841073" cy="6702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30"/>
                </a:lnSpc>
              </a:pPr>
              <a:r>
                <a:rPr lang="el-GR" sz="3200" dirty="0"/>
                <a:t>«</a:t>
              </a:r>
              <a:r>
                <a:rPr lang="el-GR" sz="4000" dirty="0"/>
                <a:t>Η μάθηση με βάση </a:t>
              </a:r>
              <a:r>
                <a:rPr lang="el-GR" sz="4000" dirty="0" smtClean="0"/>
                <a:t>τις προκλήσεις δεν </a:t>
              </a:r>
              <a:r>
                <a:rPr lang="el-GR" sz="4000" dirty="0"/>
                <a:t>πρέπει να είναι </a:t>
              </a:r>
              <a:r>
                <a:rPr lang="el-GR" sz="4000" dirty="0" smtClean="0"/>
                <a:t>«ένα </a:t>
              </a:r>
              <a:r>
                <a:rPr lang="el-GR" sz="4000" dirty="0"/>
                <a:t>ακόμη </a:t>
              </a:r>
              <a:r>
                <a:rPr lang="el-GR" sz="4000" dirty="0" smtClean="0"/>
                <a:t>πράγμα» </a:t>
              </a:r>
              <a:r>
                <a:rPr lang="el-GR" sz="4000" dirty="0"/>
                <a:t>που προστίθεται στα γεμάτα πιάτα των εκπαιδευτικών και των </a:t>
              </a:r>
              <a:r>
                <a:rPr lang="el-GR" sz="4000" dirty="0" smtClean="0"/>
                <a:t>εκπαιδευομένων</a:t>
              </a:r>
              <a:r>
                <a:rPr lang="el-GR" sz="4000" dirty="0" smtClean="0"/>
                <a:t>. Το </a:t>
              </a:r>
              <a:r>
                <a:rPr lang="el-GR" sz="4000" dirty="0"/>
                <a:t>πλαίσιο έχει </a:t>
              </a:r>
              <a:r>
                <a:rPr lang="el-GR" sz="4000" dirty="0" smtClean="0"/>
                <a:t>σχεδιαστεί, </a:t>
              </a:r>
              <a:r>
                <a:rPr lang="el-GR" sz="4000" dirty="0"/>
                <a:t>για να παρέχει δομή για τις τρέχουσες καλές πρακτικές και να κάνει λογικές συνδέσεις. </a:t>
              </a:r>
              <a:r>
                <a:rPr lang="el-GR" sz="4000" dirty="0" smtClean="0"/>
                <a:t>Αυτού του τύπου η μάθηση </a:t>
              </a:r>
              <a:r>
                <a:rPr lang="el-GR" sz="4000" dirty="0"/>
                <a:t>γίνεται το πλαίσιο που συγκρατεί τα πάντα μαζί».</a:t>
              </a:r>
            </a:p>
            <a:p>
              <a:pPr algn="ctr">
                <a:lnSpc>
                  <a:spcPts val="4930"/>
                </a:lnSpc>
              </a:pPr>
              <a:endParaRPr lang="en-US" sz="3200" dirty="0"/>
            </a:p>
            <a:p>
              <a:pPr algn="ctr">
                <a:lnSpc>
                  <a:spcPts val="4930"/>
                </a:lnSpc>
              </a:pPr>
              <a:r>
                <a:rPr lang="en-US" sz="2400" dirty="0"/>
                <a:t>Nichols, M., </a:t>
              </a:r>
              <a:r>
                <a:rPr lang="en-US" sz="2400" dirty="0" err="1"/>
                <a:t>Cator</a:t>
              </a:r>
              <a:r>
                <a:rPr lang="en-US" sz="2400" dirty="0"/>
                <a:t>, K., and Torres, M. (2016</a:t>
              </a:r>
              <a:r>
                <a:rPr lang="en-US" sz="2400" dirty="0" smtClean="0"/>
                <a:t>)</a:t>
              </a:r>
              <a:r>
                <a:rPr lang="el-GR" sz="2400" dirty="0" smtClean="0"/>
                <a:t> </a:t>
              </a:r>
              <a:r>
                <a:rPr lang="en-GB" sz="2400" dirty="0"/>
                <a:t>Challenge Based Learner User </a:t>
              </a:r>
              <a:r>
                <a:rPr lang="en-GB" sz="2400" dirty="0" smtClean="0"/>
                <a:t>Guide</a:t>
              </a:r>
              <a:r>
                <a:rPr lang="el-GR" sz="2400" dirty="0"/>
                <a:t>,</a:t>
              </a:r>
              <a:r>
                <a:rPr lang="el-GR" sz="2400" dirty="0" smtClean="0"/>
                <a:t> </a:t>
              </a:r>
              <a:r>
                <a:rPr lang="en-US" sz="2400" dirty="0"/>
                <a:t>Redwood City, CA: Digital Promise.</a:t>
              </a:r>
              <a:endParaRPr lang="en-US" sz="2400" spc="145" dirty="0">
                <a:solidFill>
                  <a:srgbClr val="222222"/>
                </a:solidFill>
                <a:latin typeface="HK Grotesk Light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2129367"/>
              <a:ext cx="7841073" cy="110067"/>
            </a:xfrm>
            <a:prstGeom prst="rect">
              <a:avLst/>
            </a:prstGeom>
            <a:solidFill>
              <a:srgbClr val="FFE148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9155200">
            <a:off x="-2849373" y="-976292"/>
            <a:ext cx="8594829" cy="326603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DFD501-BF06-C94D-9360-3095364B04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410700"/>
            <a:ext cx="1593850" cy="45445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D8D18525-50EE-5C45-B8A7-B7607D2C18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573" y="419100"/>
            <a:ext cx="2165350" cy="7738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864" t="346" r="28611"/>
          <a:stretch>
            <a:fillRect/>
          </a:stretch>
        </p:blipFill>
        <p:spPr>
          <a:xfrm>
            <a:off x="10963299" y="-333375"/>
            <a:ext cx="7690072" cy="1095375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86894" y="1181100"/>
            <a:ext cx="7647047" cy="8014298"/>
            <a:chOff x="-269502" y="57150"/>
            <a:chExt cx="10112034" cy="9872305"/>
          </a:xfrm>
        </p:grpSpPr>
        <p:sp>
          <p:nvSpPr>
            <p:cNvPr id="4" name="TextBox 4"/>
            <p:cNvSpPr txBox="1"/>
            <p:nvPr/>
          </p:nvSpPr>
          <p:spPr>
            <a:xfrm>
              <a:off x="0" y="57150"/>
              <a:ext cx="9842532" cy="1383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l-GR" sz="7200" b="1" spc="200" dirty="0" smtClean="0">
                  <a:solidFill>
                    <a:srgbClr val="FF2870"/>
                  </a:solidFill>
                </a:rPr>
                <a:t>Αναστοχασμός</a:t>
              </a:r>
              <a:endParaRPr lang="en-US" sz="7200" b="1" spc="200" dirty="0">
                <a:solidFill>
                  <a:srgbClr val="FF2870"/>
                </a:solidFill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269502" y="2978731"/>
              <a:ext cx="9842532" cy="6950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71500" indent="-571500" algn="just">
                <a:lnSpc>
                  <a:spcPts val="4375"/>
                </a:lnSpc>
                <a:buFont typeface="Arial" panose="020B0604020202020204" pitchFamily="34" charset="0"/>
                <a:buChar char="•"/>
              </a:pPr>
              <a:r>
                <a:rPr lang="el-GR" sz="3600" spc="175" dirty="0">
                  <a:solidFill>
                    <a:srgbClr val="222222"/>
                  </a:solidFill>
                </a:rPr>
                <a:t>Ποιες είναι οι Μεγάλες Ιδέες που καθοδηγούν τα μαθήματά μου; </a:t>
              </a:r>
              <a:r>
                <a:rPr lang="en-US" sz="3600" spc="175" dirty="0">
                  <a:solidFill>
                    <a:srgbClr val="222222"/>
                  </a:solidFill>
                </a:rPr>
                <a:t> </a:t>
              </a:r>
              <a:endParaRPr lang="en-US" sz="3600" spc="175" dirty="0">
                <a:solidFill>
                  <a:srgbClr val="222222"/>
                </a:solidFill>
                <a:latin typeface="HK Grotesk Light Bold"/>
              </a:endParaRPr>
            </a:p>
            <a:p>
              <a:pPr marL="571500" indent="-571500" algn="just">
                <a:lnSpc>
                  <a:spcPts val="4375"/>
                </a:lnSpc>
                <a:buFont typeface="Arial" panose="020B0604020202020204" pitchFamily="34" charset="0"/>
                <a:buChar char="•"/>
              </a:pPr>
              <a:r>
                <a:rPr lang="el-GR" sz="3600" spc="175" dirty="0">
                  <a:solidFill>
                    <a:srgbClr val="222222"/>
                  </a:solidFill>
                </a:rPr>
                <a:t>Πώς μπορεί να χρησιμοποιηθεί </a:t>
              </a:r>
              <a:r>
                <a:rPr lang="el-GR" sz="3600" spc="175" dirty="0" smtClean="0">
                  <a:solidFill>
                    <a:srgbClr val="222222"/>
                  </a:solidFill>
                </a:rPr>
                <a:t>η μάθηση με βάση τις προκλήσεις,</a:t>
              </a:r>
              <a:r>
                <a:rPr lang="el-GR" sz="3600" spc="175" dirty="0" smtClean="0">
                  <a:solidFill>
                    <a:srgbClr val="222222"/>
                  </a:solidFill>
                </a:rPr>
                <a:t> </a:t>
              </a:r>
              <a:r>
                <a:rPr lang="el-GR" sz="3600" spc="175" dirty="0">
                  <a:solidFill>
                    <a:srgbClr val="222222"/>
                  </a:solidFill>
                </a:rPr>
                <a:t>για να συνδέσει και να ενισχύσει τις καλύτερες πρακτικές μας; </a:t>
              </a:r>
              <a:endParaRPr lang="en-US" sz="3600" spc="175" dirty="0">
                <a:solidFill>
                  <a:srgbClr val="222222"/>
                </a:solidFill>
              </a:endParaRPr>
            </a:p>
            <a:p>
              <a:pPr marL="571500" indent="-571500" algn="just">
                <a:lnSpc>
                  <a:spcPts val="4375"/>
                </a:lnSpc>
                <a:buFont typeface="Arial" panose="020B0604020202020204" pitchFamily="34" charset="0"/>
                <a:buChar char="•"/>
              </a:pPr>
              <a:r>
                <a:rPr lang="el-GR" sz="3600" spc="175" dirty="0">
                  <a:solidFill>
                    <a:srgbClr val="222222"/>
                  </a:solidFill>
                </a:rPr>
                <a:t>Πώς να </a:t>
              </a:r>
              <a:r>
                <a:rPr lang="el-GR" sz="3600" spc="175" dirty="0" smtClean="0">
                  <a:solidFill>
                    <a:srgbClr val="222222"/>
                  </a:solidFill>
                </a:rPr>
                <a:t>τις </a:t>
              </a:r>
              <a:r>
                <a:rPr lang="el-GR" sz="3600" spc="175" dirty="0">
                  <a:solidFill>
                    <a:srgbClr val="222222"/>
                  </a:solidFill>
                </a:rPr>
                <a:t>ενσωματώσω στις μεθόδους διδασκαλίας που ήδη χρησιμοποιώ; </a:t>
              </a:r>
              <a:endParaRPr lang="en-US" sz="3600" spc="175" dirty="0">
                <a:solidFill>
                  <a:srgbClr val="222222"/>
                </a:solidFill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171393"/>
              <a:ext cx="9842532" cy="7770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30"/>
                </a:lnSpc>
              </a:pPr>
              <a:endParaRPr lang="en-US" sz="2900" spc="145" dirty="0">
                <a:solidFill>
                  <a:srgbClr val="222222"/>
                </a:solidFill>
                <a:latin typeface="HK Grotesk Light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2129367"/>
              <a:ext cx="9842532" cy="110067"/>
            </a:xfrm>
            <a:prstGeom prst="rect">
              <a:avLst/>
            </a:prstGeom>
            <a:solidFill>
              <a:srgbClr val="FFE148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983526">
            <a:off x="14304312" y="-1517844"/>
            <a:ext cx="6710076" cy="45293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821378">
            <a:off x="9624805" y="8309130"/>
            <a:ext cx="6710076" cy="45293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>
            <a:off x="13464603" y="8180786"/>
            <a:ext cx="596103" cy="596103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95409A-EB26-8F4E-AE7A-390DA49925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410700"/>
            <a:ext cx="1593850" cy="454458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5AADF854-2FF9-9E4B-B143-26CC5A5EA9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1207"/>
            <a:ext cx="2165350" cy="77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18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9136994">
            <a:off x="-3804883" y="6327039"/>
            <a:ext cx="8790865" cy="75161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87201" y="3543300"/>
            <a:ext cx="6165850" cy="40078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4380358">
            <a:off x="15697024" y="-2023056"/>
            <a:ext cx="4008405" cy="468819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857465" y="1333500"/>
            <a:ext cx="10410734" cy="7096491"/>
            <a:chOff x="-1" y="57151"/>
            <a:chExt cx="9804401" cy="9461987"/>
          </a:xfrm>
        </p:grpSpPr>
        <p:sp>
          <p:nvSpPr>
            <p:cNvPr id="6" name="TextBox 6"/>
            <p:cNvSpPr txBox="1"/>
            <p:nvPr/>
          </p:nvSpPr>
          <p:spPr>
            <a:xfrm>
              <a:off x="0" y="57151"/>
              <a:ext cx="9804400" cy="3566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4000" b="1" spc="200" dirty="0">
                  <a:solidFill>
                    <a:srgbClr val="FF2870"/>
                  </a:solidFill>
                </a:rPr>
                <a:t>ΠΩΣ ΜΠΟΡΩ ΝΑ ΧΡΗΣΙΜΟΠΟΙΗΣΩ </a:t>
              </a:r>
              <a:r>
                <a:rPr lang="el-GR" sz="4000" b="1" spc="200" dirty="0" smtClean="0">
                  <a:solidFill>
                    <a:srgbClr val="FF2870"/>
                  </a:solidFill>
                </a:rPr>
                <a:t>ΤΗ ΜΑΘΗΣΗ ΠΟΥ ΒΑΣΙΖΕΤΑΙ ΣΤΗΝ ΠΡΟΚΛΗΣΗ </a:t>
              </a:r>
              <a:r>
                <a:rPr lang="el-GR" sz="4000" b="1" spc="200" dirty="0">
                  <a:solidFill>
                    <a:srgbClr val="FF2870"/>
                  </a:solidFill>
                </a:rPr>
                <a:t>ΣΤΗ ΖΩΗ ΜΟΥ;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348492"/>
              <a:ext cx="9804400" cy="5170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l-GR" sz="3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Όλοι μαθαίνουμε, </a:t>
              </a:r>
              <a:r>
                <a:rPr lang="el-GR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αποκτούμε νέες δεξιότητες κάθε μέρα. 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endParaRPr lang="el-G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l-GR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Η μάθηση με βάση </a:t>
              </a:r>
              <a:r>
                <a:rPr lang="el-GR" sz="3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τις προκλήσεις </a:t>
              </a:r>
              <a:r>
                <a:rPr lang="el-GR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μας επιτρέπει να γίνουμε είτε </a:t>
              </a:r>
              <a:r>
                <a:rPr lang="el-GR" sz="3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ο δάσκαλος</a:t>
              </a:r>
              <a:r>
                <a:rPr lang="el-GR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el-GR" sz="3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είτε </a:t>
              </a:r>
              <a:r>
                <a:rPr lang="el-GR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ο</a:t>
              </a:r>
              <a:r>
                <a:rPr lang="el-GR" sz="3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μαθητής:  ο δάσκαλος μπορεί </a:t>
              </a:r>
              <a:r>
                <a:rPr lang="el-GR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να βοηθήσει </a:t>
              </a:r>
              <a:r>
                <a:rPr lang="el-GR" sz="3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τον μαθητή </a:t>
              </a:r>
              <a:r>
                <a:rPr lang="el-GR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και </a:t>
              </a:r>
              <a:r>
                <a:rPr lang="el-GR" sz="3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ο μαθητής </a:t>
              </a:r>
              <a:r>
                <a:rPr lang="el-GR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μπορεί να βοηθήσει </a:t>
              </a:r>
              <a:r>
                <a:rPr lang="el-GR" sz="3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τον δάσκαλο. </a:t>
              </a:r>
              <a:endParaRPr lang="el-G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8"/>
            <p:cNvSpPr/>
            <p:nvPr/>
          </p:nvSpPr>
          <p:spPr>
            <a:xfrm>
              <a:off x="-1" y="3877805"/>
              <a:ext cx="9804400" cy="114100"/>
            </a:xfrm>
            <a:prstGeom prst="rect">
              <a:avLst/>
            </a:prstGeom>
            <a:solidFill>
              <a:srgbClr val="FFE148"/>
            </a:solidFill>
          </p:spPr>
        </p:sp>
      </p:grp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F83F11-7253-3241-8F0C-F4A085D1CB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0" y="9410700"/>
            <a:ext cx="1593850" cy="454458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CB5A597-6EC3-1244-B710-8254FD0599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1207"/>
            <a:ext cx="2165350" cy="77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74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745510">
            <a:off x="-4437506" y="7234722"/>
            <a:ext cx="9797143" cy="8229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90700" y="1333500"/>
            <a:ext cx="7442483" cy="107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l-GR" sz="6000" b="1" spc="350" dirty="0">
                <a:solidFill>
                  <a:srgbClr val="FF2870"/>
                </a:solidFill>
              </a:rPr>
              <a:t>Μερικές συμβουλές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1736" y="2934038"/>
            <a:ext cx="1096910" cy="113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000" spc="350" dirty="0">
                <a:solidFill>
                  <a:srgbClr val="FF2870"/>
                </a:solidFill>
                <a:latin typeface="Glacial Indifference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90700" y="3252916"/>
            <a:ext cx="4422395" cy="620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l-GR" sz="4000" b="1" spc="200" dirty="0">
                <a:solidFill>
                  <a:srgbClr val="222222"/>
                </a:solidFill>
              </a:rPr>
              <a:t>Χρόνος</a:t>
            </a:r>
            <a:endParaRPr lang="en-US" sz="4000" b="1" spc="200" dirty="0">
              <a:solidFill>
                <a:srgbClr val="222222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233183" y="2897559"/>
            <a:ext cx="1096910" cy="113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000" spc="350" dirty="0">
                <a:solidFill>
                  <a:srgbClr val="FF2870"/>
                </a:solidFill>
                <a:latin typeface="Glacial Indifference Bold"/>
              </a:rPr>
              <a:t>2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66801" y="2416901"/>
            <a:ext cx="13769746" cy="7700197"/>
            <a:chOff x="-4109770" y="-5676447"/>
            <a:chExt cx="18359663" cy="10266925"/>
          </a:xfrm>
        </p:grpSpPr>
        <p:sp>
          <p:nvSpPr>
            <p:cNvPr id="15" name="TextBox 15"/>
            <p:cNvSpPr txBox="1"/>
            <p:nvPr/>
          </p:nvSpPr>
          <p:spPr>
            <a:xfrm>
              <a:off x="8353366" y="-5676447"/>
              <a:ext cx="5896527" cy="827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 lang="en-US" sz="4000" spc="200" dirty="0">
                <a:solidFill>
                  <a:srgbClr val="222222"/>
                </a:solidFill>
                <a:latin typeface="Glacial Indifference 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4109770" y="-3534820"/>
              <a:ext cx="10888510" cy="81252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l-GR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Οι προκλήσεις μπορούν να δοθούν με όσο περισσότερο ή λιγότερο χρόνο έχετε στη διάθεσή σας. 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l-GR" sz="3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Η μάθηση με βάση τις προκλήσεις</a:t>
              </a:r>
              <a:r>
                <a:rPr lang="el-GR" sz="3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είναι συχνά </a:t>
              </a:r>
              <a:r>
                <a:rPr lang="el-GR" sz="3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χρονοβόρα, </a:t>
              </a:r>
              <a:r>
                <a:rPr lang="el-GR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οπότε φροντίστε να μην επιβαρύνετε τους </a:t>
              </a:r>
              <a:r>
                <a:rPr lang="el-GR" sz="3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εκπαιδευόμενους</a:t>
              </a:r>
              <a:r>
                <a:rPr lang="el-GR" sz="3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με πολύ φόρτο εργασίας.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l-GR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Διαφορετικά, οι </a:t>
              </a:r>
              <a:r>
                <a:rPr lang="el-GR" sz="3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εκπαιδευόμενοι δεν </a:t>
              </a:r>
              <a:r>
                <a:rPr lang="el-GR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θα την ολοκληρώσουν ή μπορεί να πάρει χρόνο από άλλες δραστηριότητες που είχαν προγραμματιστεί.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719883" y="3252916"/>
            <a:ext cx="6539417" cy="4719651"/>
            <a:chOff x="0" y="-19050"/>
            <a:chExt cx="5896527" cy="6292865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19050"/>
              <a:ext cx="5896527" cy="827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l-GR" sz="4000" b="1" spc="200" dirty="0">
                  <a:solidFill>
                    <a:srgbClr val="222222"/>
                  </a:solidFill>
                </a:rPr>
                <a:t>Λύσεις</a:t>
              </a:r>
              <a:endParaRPr lang="en-US" sz="4000" b="1" spc="200" dirty="0">
                <a:solidFill>
                  <a:srgbClr val="222222"/>
                </a:solidFill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103171"/>
              <a:ext cx="5896527" cy="51706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l-GR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Βρείτε τις λύσεις μαζί με </a:t>
              </a:r>
              <a:r>
                <a:rPr lang="el-GR" sz="3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τους εκπαιδευόμενους, </a:t>
              </a:r>
              <a:r>
                <a:rPr lang="el-GR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όχι γι' </a:t>
              </a:r>
              <a:r>
                <a:rPr lang="el-GR" sz="3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αυτούς. </a:t>
              </a:r>
              <a:endParaRPr lang="el-G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l-GR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Εμπιστευτείτε ότι αυτό θα συμβεί και αντισταθείτε στον πειρασμό να αναλάβετε τη διαδικασία. </a:t>
              </a:r>
            </a:p>
          </p:txBody>
        </p:sp>
      </p:grp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D1C075-74F0-0D4B-85A0-55F58096B1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375" y="9486900"/>
            <a:ext cx="1593850" cy="454458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316700DD-58BD-9145-860D-CB93A2A9BE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1207"/>
            <a:ext cx="2165350" cy="7738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17238" y="-1977893"/>
            <a:ext cx="8484124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745510">
            <a:off x="-4437506" y="7234722"/>
            <a:ext cx="9797143" cy="8229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925367" y="970602"/>
            <a:ext cx="7442483" cy="107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l-GR" sz="6000" b="1" spc="350" dirty="0">
                <a:solidFill>
                  <a:srgbClr val="FF2870"/>
                </a:solidFill>
              </a:rPr>
              <a:t>Μερικές συμβουλές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1065" y="2364415"/>
            <a:ext cx="1096910" cy="113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000" spc="350" dirty="0">
                <a:solidFill>
                  <a:srgbClr val="FF2870"/>
                </a:solidFill>
                <a:latin typeface="Glacial Indifference Bold"/>
              </a:rPr>
              <a:t>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38139" y="2666690"/>
            <a:ext cx="4422395" cy="620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l-GR" sz="4000" b="1" spc="200" dirty="0">
                <a:solidFill>
                  <a:srgbClr val="222222"/>
                </a:solidFill>
              </a:rPr>
              <a:t>Καθοδήγηση</a:t>
            </a:r>
            <a:endParaRPr lang="en-US" sz="4000" b="1" spc="200" dirty="0">
              <a:solidFill>
                <a:srgbClr val="222222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095090" y="2358936"/>
            <a:ext cx="1096910" cy="113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000" spc="350" dirty="0">
                <a:solidFill>
                  <a:srgbClr val="FF2870"/>
                </a:solidFill>
                <a:latin typeface="Glacial Indifference Bold"/>
              </a:rPr>
              <a:t>4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31708" y="2622075"/>
            <a:ext cx="15956092" cy="7279813"/>
            <a:chOff x="-4556560" y="-5403225"/>
            <a:chExt cx="21274790" cy="9706411"/>
          </a:xfrm>
        </p:grpSpPr>
        <p:sp>
          <p:nvSpPr>
            <p:cNvPr id="15" name="TextBox 15"/>
            <p:cNvSpPr txBox="1"/>
            <p:nvPr/>
          </p:nvSpPr>
          <p:spPr>
            <a:xfrm>
              <a:off x="10821703" y="-5403225"/>
              <a:ext cx="5896527" cy="827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l-GR" sz="4000" b="1" spc="200" dirty="0">
                  <a:solidFill>
                    <a:srgbClr val="222222"/>
                  </a:solidFill>
                </a:rPr>
                <a:t>Γλώσσα</a:t>
              </a:r>
              <a:endParaRPr lang="en-US" sz="4000" b="1" spc="200" dirty="0">
                <a:solidFill>
                  <a:srgbClr val="222222"/>
                </a:solidFill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4556560" y="-4232480"/>
              <a:ext cx="13756390" cy="85356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l-GR" sz="3200" dirty="0"/>
                <a:t>Ενώ </a:t>
              </a:r>
              <a:r>
                <a:rPr lang="el-GR" sz="3200" dirty="0" smtClean="0"/>
                <a:t>οι εκπαιδευόμενοι </a:t>
              </a:r>
              <a:r>
                <a:rPr lang="el-GR" sz="3200" dirty="0"/>
                <a:t>επικεντρώνονται σε κάθε πρόκληση της </a:t>
              </a:r>
              <a:r>
                <a:rPr lang="el-GR" sz="3200" dirty="0" smtClean="0"/>
                <a:t>διαδικασίας, </a:t>
              </a:r>
              <a:r>
                <a:rPr lang="el-GR" sz="3200" dirty="0"/>
                <a:t>μπορεί να δυσκολεύονται να έχουν κατά νου την ευρύτερη εικόνα, ειδικά όταν ξεκινούν για πρώτη φορά. 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l-GR" sz="3200" dirty="0"/>
                <a:t>Θα </a:t>
              </a:r>
              <a:r>
                <a:rPr lang="el-GR" sz="3200" dirty="0" smtClean="0"/>
                <a:t>τους </a:t>
              </a:r>
              <a:r>
                <a:rPr lang="el-GR" sz="3200" dirty="0"/>
                <a:t>βοηθήσετε να προσδιορίσουν τους μαθησιακούς στόχους, να δημιουργήσουν σχέδια και να διαχειριστούν </a:t>
              </a:r>
              <a:r>
                <a:rPr lang="el-GR" sz="3200" dirty="0" smtClean="0"/>
                <a:t>τον </a:t>
              </a:r>
              <a:r>
                <a:rPr lang="el-GR" sz="3200" dirty="0"/>
                <a:t>χρόνο τους. 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l-GR" sz="3200" dirty="0"/>
                <a:t>Θα χρησιμοποιήσετε την εμπειρία σας ως </a:t>
              </a:r>
              <a:r>
                <a:rPr lang="el-GR" sz="3200" dirty="0" smtClean="0"/>
                <a:t>εκπαιδευτικός, </a:t>
              </a:r>
              <a:r>
                <a:rPr lang="el-GR" sz="3200" dirty="0"/>
                <a:t>για να διαχειριστείτε τα όρια της περιπέτειας και να βεβαιωθείτε ότι το ταξίδι παραμένει σε σωστό δρόμο. 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l-GR" sz="3200" dirty="0"/>
                <a:t>Με την πάροδο του χρόνου οι </a:t>
              </a:r>
              <a:r>
                <a:rPr lang="el-GR" sz="3200" dirty="0" smtClean="0"/>
                <a:t>εκπαιδευόμενοι</a:t>
              </a:r>
              <a:r>
                <a:rPr lang="el-GR" sz="3200" dirty="0" smtClean="0"/>
                <a:t> </a:t>
              </a:r>
              <a:r>
                <a:rPr lang="el-GR" sz="3200" dirty="0"/>
                <a:t>θα αναλαμβάνουν όλο και περισσότερη ευθύνη και κυριότητα </a:t>
              </a:r>
              <a:r>
                <a:rPr lang="el-GR" sz="3200" dirty="0"/>
                <a:t>σ</a:t>
              </a:r>
              <a:r>
                <a:rPr lang="el-GR" sz="3200" dirty="0" smtClean="0"/>
                <a:t>τη </a:t>
              </a:r>
              <a:r>
                <a:rPr lang="el-GR" sz="3200" dirty="0"/>
                <a:t>μαθησιακή διαδικασία.</a:t>
              </a:r>
            </a:p>
          </p:txBody>
        </p:sp>
      </p:grp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D1C075-74F0-0D4B-85A0-55F58096B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375" y="9486900"/>
            <a:ext cx="1593850" cy="454458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316700DD-58BD-9145-860D-CB93A2A9BE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1207"/>
            <a:ext cx="2165350" cy="7738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99127" y="3287088"/>
            <a:ext cx="594926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3200" dirty="0"/>
              <a:t>Όταν δημιουργείτε υποστήριξη για </a:t>
            </a:r>
            <a:r>
              <a:rPr lang="el-GR" sz="3200" dirty="0" smtClean="0"/>
              <a:t>τη μάθηση που βασίζεται σε προκλήσεις, </a:t>
            </a:r>
            <a:r>
              <a:rPr lang="el-GR" sz="3200" dirty="0"/>
              <a:t>χρησιμοποιήστε τη γλώσσα όποτε είναι δυνατόν.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3200" dirty="0"/>
              <a:t>Καθώς σχεδιάζετε και επεξεργάζεστε προβλήματα, διαμορφώστε τα στη γλώσσα </a:t>
            </a:r>
            <a:r>
              <a:rPr lang="el-GR" sz="3200" dirty="0" smtClean="0"/>
              <a:t>του συγκεκριμένου είδους μάθησης.</a:t>
            </a:r>
            <a:endParaRPr lang="el-GR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3200" dirty="0"/>
              <a:t>Ποια είναι η Μεγάλη μας Ιδέα; Ποια είναι η πρόκλησή μας; </a:t>
            </a:r>
          </a:p>
        </p:txBody>
      </p:sp>
    </p:spTree>
    <p:extLst>
      <p:ext uri="{BB962C8B-B14F-4D97-AF65-F5344CB8AC3E}">
        <p14:creationId xmlns:p14="http://schemas.microsoft.com/office/powerpoint/2010/main" val="2285324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43200" y="441178"/>
            <a:ext cx="11403309" cy="2225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l-GR" sz="5400" b="1" spc="350" dirty="0" smtClean="0">
                <a:solidFill>
                  <a:srgbClr val="FF2870"/>
                </a:solidFill>
              </a:rPr>
              <a:t>Δυσκολίες </a:t>
            </a:r>
            <a:r>
              <a:rPr lang="el-GR" sz="5400" b="1" spc="350" dirty="0" smtClean="0">
                <a:solidFill>
                  <a:srgbClr val="FF2870"/>
                </a:solidFill>
              </a:rPr>
              <a:t>της μάθησης που βασίζεται στην πρόκληση</a:t>
            </a:r>
            <a:endParaRPr lang="en-US" sz="5400" b="1" spc="350" dirty="0">
              <a:solidFill>
                <a:srgbClr val="FF2870"/>
              </a:solidFill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718546">
            <a:off x="14061514" y="-3243468"/>
            <a:ext cx="6970426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10596" y="5320229"/>
            <a:ext cx="4667660" cy="3593161"/>
            <a:chOff x="-1201866" y="-19050"/>
            <a:chExt cx="6223546" cy="4790882"/>
          </a:xfrm>
        </p:grpSpPr>
        <p:sp>
          <p:nvSpPr>
            <p:cNvPr id="5" name="TextBox 5"/>
            <p:cNvSpPr txBox="1"/>
            <p:nvPr/>
          </p:nvSpPr>
          <p:spPr>
            <a:xfrm>
              <a:off x="1" y="-19050"/>
              <a:ext cx="5021679" cy="376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5"/>
                </a:lnSpc>
              </a:pPr>
              <a:r>
                <a:rPr lang="el-GR" sz="3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Πολλαπλοί περισπασμοί</a:t>
              </a:r>
            </a:p>
            <a:p>
              <a:pPr>
                <a:lnSpc>
                  <a:spcPts val="4375"/>
                </a:lnSpc>
              </a:pPr>
              <a:endParaRPr lang="en-I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ts val="4375"/>
                </a:lnSpc>
              </a:pPr>
              <a:endParaRPr lang="en-I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ts val="4375"/>
                </a:lnSpc>
              </a:pPr>
              <a:endParaRPr lang="en-US" sz="3500" spc="175" dirty="0">
                <a:solidFill>
                  <a:srgbClr val="222222"/>
                </a:solidFill>
                <a:latin typeface="HK Grotesk Light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201866" y="1817177"/>
              <a:ext cx="6203639" cy="29546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914400" lvl="1" algn="just"/>
              <a:r>
                <a:rPr lang="el-G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Μ</a:t>
              </a:r>
              <a:r>
                <a:rPr lang="el-GR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πορεί </a:t>
              </a:r>
              <a:r>
                <a:rPr lang="el-G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να </a:t>
              </a:r>
              <a:r>
                <a:rPr lang="el-GR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αποσπάται η </a:t>
              </a:r>
              <a:r>
                <a:rPr lang="el-G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προσοχή </a:t>
              </a:r>
              <a:r>
                <a:rPr lang="el-GR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των συμμετεχόντων </a:t>
              </a:r>
              <a:r>
                <a:rPr lang="el-G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από πρόσθετους θορύβους στην τάξη ή ακόμη και από την κίνηση των </a:t>
              </a:r>
              <a:r>
                <a:rPr lang="el-GR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συμμαθητών </a:t>
              </a:r>
              <a:r>
                <a:rPr lang="el-G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τους.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172200" y="5372100"/>
            <a:ext cx="4876800" cy="3528536"/>
            <a:chOff x="-1279303" y="193841"/>
            <a:chExt cx="6502401" cy="4704715"/>
          </a:xfrm>
        </p:grpSpPr>
        <p:sp>
          <p:nvSpPr>
            <p:cNvPr id="8" name="TextBox 8"/>
            <p:cNvSpPr txBox="1"/>
            <p:nvPr/>
          </p:nvSpPr>
          <p:spPr>
            <a:xfrm>
              <a:off x="0" y="193841"/>
              <a:ext cx="5021678" cy="14960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5"/>
                </a:lnSpc>
              </a:pPr>
              <a:r>
                <a:rPr lang="el-GR" sz="3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Καμία αίσθηση προσανατολισμού</a:t>
              </a:r>
              <a:endPara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1279303" y="1943901"/>
              <a:ext cx="6502401" cy="29546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914400" lvl="1" algn="just"/>
              <a:r>
                <a:rPr lang="el-G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Με </a:t>
              </a:r>
              <a:r>
                <a:rPr lang="el-GR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τους εκπαιδευόμενους </a:t>
              </a:r>
              <a:r>
                <a:rPr lang="el-G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να κατευθύνουν τη μάθησή τους και να αναπτύσσουν τις δικές τους λύσεις σε προβλήματα, μπορεί </a:t>
              </a:r>
              <a:r>
                <a:rPr lang="el-GR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να </a:t>
              </a:r>
              <a:r>
                <a:rPr lang="el-G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λείπει η κατεύθυνση και τα κίνητρα.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013482" y="5320229"/>
            <a:ext cx="4750518" cy="4461022"/>
            <a:chOff x="0" y="-19049"/>
            <a:chExt cx="6334025" cy="719572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9049"/>
              <a:ext cx="6334025" cy="18203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375"/>
                </a:lnSpc>
              </a:pPr>
              <a:r>
                <a:rPr lang="el-GR" sz="3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Κινητοποίηση </a:t>
              </a:r>
              <a:r>
                <a:rPr lang="el-GR" sz="32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απρόθυμων </a:t>
              </a:r>
              <a:r>
                <a:rPr lang="el-GR" sz="3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εκπαιδευομένων</a:t>
              </a:r>
              <a:endParaRPr lang="el-G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819151"/>
              <a:ext cx="5927625" cy="53575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algn="just">
                <a:lnSpc>
                  <a:spcPts val="3720"/>
                </a:lnSpc>
              </a:pPr>
              <a:r>
                <a:rPr lang="el-G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Δυστυχώς, </a:t>
              </a:r>
              <a:r>
                <a:rPr lang="el-GR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κάποιοι </a:t>
              </a:r>
              <a:r>
                <a:rPr lang="el-GR" sz="24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απο</a:t>
              </a:r>
              <a:r>
                <a:rPr lang="el-G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l-GR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τους εκπαιδευομένους </a:t>
              </a:r>
              <a:r>
                <a:rPr lang="el-G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δεν θα αγαπήσουν τη συμμετοχή στις δραστηριότητες </a:t>
              </a:r>
              <a:r>
                <a:rPr lang="el-GR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της μάθησης που βασίζεται στην πρόκληση. </a:t>
              </a:r>
              <a:endPara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lvl="1" algn="just">
                <a:lnSpc>
                  <a:spcPts val="3720"/>
                </a:lnSpc>
              </a:pPr>
              <a:r>
                <a:rPr lang="el-G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Ο στόχος είναι να εξασφαλίσουμε ότι θα έχουν κίνητρα. </a:t>
              </a:r>
            </a:p>
          </p:txBody>
        </p:sp>
      </p:grp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2BAA1E-5BC3-F84C-8DE3-A636001289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410700"/>
            <a:ext cx="1593850" cy="454458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C200BAC2-41CB-C94A-884B-8BA01BFB01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1207"/>
            <a:ext cx="2165350" cy="773846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822450" y="2800216"/>
            <a:ext cx="2192630" cy="219263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047895" y="2794189"/>
            <a:ext cx="2192630" cy="2192630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162800" y="2794189"/>
            <a:ext cx="2192630" cy="21926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5525" y="1090488"/>
            <a:ext cx="8733952" cy="6866306"/>
            <a:chOff x="-187048" y="526961"/>
            <a:chExt cx="9566155" cy="9155073"/>
          </a:xfrm>
        </p:grpSpPr>
        <p:sp>
          <p:nvSpPr>
            <p:cNvPr id="3" name="TextBox 3"/>
            <p:cNvSpPr txBox="1"/>
            <p:nvPr/>
          </p:nvSpPr>
          <p:spPr>
            <a:xfrm>
              <a:off x="6437" y="526961"/>
              <a:ext cx="9372670" cy="2708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l-GR" sz="4400" b="1" spc="200" dirty="0">
                  <a:solidFill>
                    <a:srgbClr val="FF2870"/>
                  </a:solidFill>
                </a:rPr>
                <a:t>Πώς μπορούμε να επωφεληθούμε από </a:t>
              </a:r>
              <a:r>
                <a:rPr lang="el-GR" sz="4400" b="1" spc="200" dirty="0" smtClean="0">
                  <a:solidFill>
                    <a:srgbClr val="FF2870"/>
                  </a:solidFill>
                </a:rPr>
                <a:t>τη μάθηση που βασίζεται στην πρόκληση;</a:t>
              </a:r>
              <a:endParaRPr lang="el-GR" sz="4400" b="1" spc="200" dirty="0">
                <a:solidFill>
                  <a:srgbClr val="FF2870"/>
                </a:solidFill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24861" y="3690651"/>
              <a:ext cx="9372670" cy="5991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el-GR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Ανάπτυξη δεξιοτήτων: </a:t>
              </a:r>
              <a:r>
                <a:rPr lang="en-IE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</a:t>
              </a:r>
            </a:p>
            <a:p>
              <a:pPr marL="914400" lvl="1" indent="-457200" algn="just">
                <a:buFont typeface="Arial" panose="020B0604020202020204" pitchFamily="34" charset="0"/>
                <a:buChar char="•"/>
              </a:pPr>
              <a:r>
                <a:rPr lang="el-GR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Ο εκπαιδευόμενος μπορεί </a:t>
              </a:r>
              <a:r>
                <a:rPr lang="el-GR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να καταλάβει ποια ζητήματα πρέπει να επιλυθούν και να χρησιμοποιήσει τις ικανότητες κριτικής και δημιουργικής </a:t>
              </a:r>
              <a:r>
                <a:rPr lang="el-GR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σκέψης, </a:t>
              </a:r>
              <a:r>
                <a:rPr lang="el-GR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για να αναπτύξει λύσεις σε αυτά τα ζητήματα.</a:t>
              </a:r>
            </a:p>
            <a:p>
              <a:pPr marL="914400" lvl="1" indent="-457200" algn="just">
                <a:buFont typeface="Arial" panose="020B0604020202020204" pitchFamily="34" charset="0"/>
                <a:buChar char="•"/>
              </a:pPr>
              <a:r>
                <a:rPr lang="el-GR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Ο </a:t>
              </a:r>
              <a:r>
                <a:rPr lang="el-GR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εκπαιδευτικός μπορεί να αναπτύξει τις υποστηρικτικές </a:t>
              </a:r>
              <a:r>
                <a:rPr lang="el-GR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του δεξιότητες, </a:t>
              </a:r>
              <a:r>
                <a:rPr lang="el-GR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προκειμένου να βοηθήσει </a:t>
              </a:r>
              <a:r>
                <a:rPr lang="el-GR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τους εκπαιδευόμενους.</a:t>
              </a:r>
              <a:endParaRPr lang="el-G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AutoShape 6"/>
            <p:cNvSpPr/>
            <p:nvPr/>
          </p:nvSpPr>
          <p:spPr>
            <a:xfrm>
              <a:off x="-187048" y="3445595"/>
              <a:ext cx="9372670" cy="114100"/>
            </a:xfrm>
            <a:prstGeom prst="rect">
              <a:avLst/>
            </a:prstGeom>
            <a:solidFill>
              <a:srgbClr val="FFE148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10034" r="40125"/>
          <a:stretch>
            <a:fillRect/>
          </a:stretch>
        </p:blipFill>
        <p:spPr>
          <a:xfrm>
            <a:off x="10454740" y="-302861"/>
            <a:ext cx="8163720" cy="1089272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247691">
            <a:off x="8694822" y="9001496"/>
            <a:ext cx="11604014" cy="44095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9476854">
            <a:off x="15969032" y="7399941"/>
            <a:ext cx="596103" cy="59610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9CFFE1-C852-B945-A6AE-98B9297BCE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410700"/>
            <a:ext cx="1593850" cy="454458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8FEEB29-903F-8949-AA14-9B27041517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1207"/>
            <a:ext cx="2165350" cy="77384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510185">
            <a:off x="8061520" y="2455065"/>
            <a:ext cx="9658877" cy="709927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00200" y="1434416"/>
            <a:ext cx="14630400" cy="6415303"/>
            <a:chOff x="-255693" y="1365251"/>
            <a:chExt cx="16508306" cy="6185139"/>
          </a:xfrm>
        </p:grpSpPr>
        <p:sp>
          <p:nvSpPr>
            <p:cNvPr id="4" name="TextBox 4"/>
            <p:cNvSpPr txBox="1"/>
            <p:nvPr/>
          </p:nvSpPr>
          <p:spPr>
            <a:xfrm>
              <a:off x="0" y="1365251"/>
              <a:ext cx="11339014" cy="1083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l-GR" sz="7200" b="1" spc="200" dirty="0">
                  <a:solidFill>
                    <a:srgbClr val="FF2870"/>
                  </a:solidFill>
                </a:rPr>
                <a:t>Ας προσπαθήσουμε</a:t>
              </a:r>
              <a:r>
                <a:rPr lang="en-US" sz="7200" b="1" spc="200" dirty="0">
                  <a:solidFill>
                    <a:srgbClr val="FF2870"/>
                  </a:solidFill>
                </a:rPr>
                <a:t>!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255693" y="3721652"/>
              <a:ext cx="16508306" cy="38287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1500" indent="-571500" algn="just">
                <a:lnSpc>
                  <a:spcPts val="4375"/>
                </a:lnSpc>
                <a:buFont typeface="Arial" panose="020B0604020202020204" pitchFamily="34" charset="0"/>
                <a:buChar char="•"/>
              </a:pPr>
              <a:r>
                <a:rPr lang="el-GR" sz="4800" dirty="0"/>
                <a:t>Με </a:t>
              </a:r>
              <a:r>
                <a:rPr lang="el-GR" sz="4800" dirty="0" smtClean="0"/>
                <a:t>τους άλλους συμμετέχοντες, </a:t>
              </a:r>
              <a:r>
                <a:rPr lang="el-GR" sz="4800" dirty="0"/>
                <a:t>προσδιορίστε μια Μεγάλη Ιδέα που σχετίζεται με την ικανότητα να σχετίζεστε και να εργάζεστε αποτελεσματικά σε πολιτισμικά διαφορετικές καταστάσεις (CQ - Πολιτισμική Νοημοσύνη).</a:t>
              </a:r>
            </a:p>
            <a:p>
              <a:pPr marL="571500" indent="-571500" algn="just">
                <a:lnSpc>
                  <a:spcPts val="4375"/>
                </a:lnSpc>
                <a:buFont typeface="Arial" panose="020B0604020202020204" pitchFamily="34" charset="0"/>
                <a:buChar char="•"/>
              </a:pPr>
              <a:r>
                <a:rPr lang="el-GR" sz="4800" dirty="0"/>
                <a:t>Αναπτύξτε μια πρόκληση και εργαστείτε μέσω του πλαισίου για την εφαρμογή μιας λύσης. 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6033448" y="1028700"/>
            <a:ext cx="1225852" cy="1225852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BF3381-00EF-974B-B934-C1780B49BC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410700"/>
            <a:ext cx="1593850" cy="45445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4965645-53A1-8F4B-BC91-DD0F5C4247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1207"/>
            <a:ext cx="2165350" cy="77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63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49447">
            <a:off x="11939434" y="5818666"/>
            <a:ext cx="8926640" cy="602548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058896">
            <a:off x="-3837354" y="-2137071"/>
            <a:ext cx="5987024" cy="45501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43E12B-6CE6-6F47-8743-E2A338603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79" y="7786323"/>
            <a:ext cx="7660504" cy="21933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0883682-BCFB-7A41-92D9-063EC042830F}"/>
              </a:ext>
            </a:extLst>
          </p:cNvPr>
          <p:cNvSpPr txBox="1"/>
          <p:nvPr/>
        </p:nvSpPr>
        <p:spPr>
          <a:xfrm>
            <a:off x="7543365" y="8021226"/>
            <a:ext cx="539068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υποστήριξη της Ευρωπαϊκής Επιτροπής για την παραγωγή της παρούσας δημοσίευσης δε συνιστά έγκριση του περιεχομένου, το οποίο αντικατοπτρίζει τις απόψεις μόνο των συγγραφέων, και η Επιτροπή δεν μπορεί να θεωρηθεί υπεύθυνη για οποιαδήποτε χρήση των πληροφοριών που περιέχονται σε αυτήν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l-GR" sz="1600" dirty="0"/>
          </a:p>
          <a:p>
            <a:r>
              <a:rPr lang="en-US" sz="1600" spc="145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2020-1-DK01-KA205-074945</a:t>
            </a:r>
            <a:endParaRPr lang="en-US" sz="1600" spc="145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DF986A-CB3F-A341-BB5B-2D3EDDF461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10" y="5439410"/>
            <a:ext cx="4111256" cy="1524000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47592D-7938-4046-ACF6-F84633BC3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45" y="1949497"/>
            <a:ext cx="3784600" cy="2667000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8179347-CE60-DA43-9210-4FA879940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26" y="1613144"/>
            <a:ext cx="1615565" cy="2900232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A3B9BE33-1225-C14F-A052-8C1B09567F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744" y="5836262"/>
            <a:ext cx="3517900" cy="914400"/>
          </a:xfrm>
          <a:prstGeom prst="rect">
            <a:avLst/>
          </a:prstGeom>
        </p:spPr>
      </p:pic>
      <p:pic>
        <p:nvPicPr>
          <p:cNvPr id="24" name="Picture 2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BFB75C4-1381-1940-985B-0155EBA4A5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792" y="876300"/>
            <a:ext cx="6962945" cy="580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64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411" r="38393"/>
          <a:stretch>
            <a:fillRect/>
          </a:stretch>
        </p:blipFill>
        <p:spPr>
          <a:xfrm>
            <a:off x="-266700" y="-307073"/>
            <a:ext cx="7572503" cy="10901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422569">
            <a:off x="3090655" y="-1768320"/>
            <a:ext cx="6710076" cy="452930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979108" y="1409700"/>
            <a:ext cx="8764770" cy="8012280"/>
            <a:chOff x="-13957" y="66675"/>
            <a:chExt cx="9792712" cy="10683041"/>
          </a:xfrm>
        </p:grpSpPr>
        <p:sp>
          <p:nvSpPr>
            <p:cNvPr id="5" name="TextBox 5"/>
            <p:cNvSpPr txBox="1"/>
            <p:nvPr/>
          </p:nvSpPr>
          <p:spPr>
            <a:xfrm>
              <a:off x="0" y="66675"/>
              <a:ext cx="9741071" cy="2849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799"/>
                </a:lnSpc>
              </a:pPr>
              <a:r>
                <a:rPr lang="el-GR" sz="4800" b="1" spc="200" dirty="0">
                  <a:solidFill>
                    <a:srgbClr val="FF2870"/>
                  </a:solidFill>
                </a:rPr>
                <a:t>Τι είναι η </a:t>
              </a:r>
              <a:r>
                <a:rPr lang="el-GR" sz="4800" b="1" spc="275" dirty="0">
                  <a:solidFill>
                    <a:srgbClr val="FF2870"/>
                  </a:solidFill>
                </a:rPr>
                <a:t>μάθηση βασισμένη </a:t>
              </a:r>
              <a:r>
                <a:rPr lang="el-GR" sz="4800" b="1" spc="275" dirty="0" smtClean="0">
                  <a:solidFill>
                    <a:srgbClr val="FF2870"/>
                  </a:solidFill>
                </a:rPr>
                <a:t>σε προκλήσεις;</a:t>
              </a:r>
              <a:endParaRPr lang="en-US" sz="4800" b="1" spc="200" dirty="0">
                <a:solidFill>
                  <a:srgbClr val="FF2870"/>
                </a:solidFill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13957" y="4047026"/>
              <a:ext cx="9792712" cy="67026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930"/>
                </a:lnSpc>
              </a:pPr>
              <a:r>
                <a:rPr lang="el-GR" sz="2800" dirty="0"/>
                <a:t>Η μάθηση με βάση </a:t>
              </a:r>
              <a:r>
                <a:rPr lang="el-GR" sz="2800" dirty="0" smtClean="0"/>
                <a:t>τις προκλήσεις </a:t>
              </a:r>
              <a:r>
                <a:rPr lang="el-GR" sz="2800" dirty="0"/>
                <a:t>(CBL) βασίζεται στα θεμέλια της βιωματικής μάθησης. Παρέχει </a:t>
              </a:r>
              <a:r>
                <a:rPr lang="el-GR" sz="2800" dirty="0" smtClean="0"/>
                <a:t>ένα </a:t>
              </a:r>
              <a:r>
                <a:rPr lang="el-GR" sz="2800" dirty="0"/>
                <a:t>αποδοτικό και αποτελεσματικό πλαίσιο για μάθηση με την επίλυση προκλήσεων της καθημερινότητας. </a:t>
              </a:r>
            </a:p>
            <a:p>
              <a:pPr algn="just">
                <a:lnSpc>
                  <a:spcPts val="4930"/>
                </a:lnSpc>
              </a:pPr>
              <a:r>
                <a:rPr lang="el-GR" sz="2800" dirty="0"/>
                <a:t>Το πλαίσιο των προγραμμάτων μάθησης με βάση την </a:t>
              </a:r>
              <a:r>
                <a:rPr lang="el-GR" sz="2800" dirty="0" smtClean="0"/>
                <a:t>πρόκληση τροφοδοτείται </a:t>
              </a:r>
              <a:r>
                <a:rPr lang="el-GR" sz="2800" dirty="0"/>
                <a:t>από καινοτόμες ιδέες από την εκπαίδευση, τα μέσα μαζικής ενημέρωσης, την τεχνολογία, την ψυχαγωγία και την αναψυχή.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-5583" y="3305921"/>
              <a:ext cx="9741071" cy="110067"/>
            </a:xfrm>
            <a:prstGeom prst="rect">
              <a:avLst/>
            </a:prstGeom>
            <a:solidFill>
              <a:srgbClr val="FFE148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7627644">
            <a:off x="-2326338" y="7775730"/>
            <a:ext cx="6710076" cy="4529301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2B30FC-673E-1546-965B-E7E06447C1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803" y="9486900"/>
            <a:ext cx="1593850" cy="454458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AED489D-A617-F44C-A134-AFA327C75E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463183"/>
            <a:ext cx="2165350" cy="7738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510185">
            <a:off x="3200400" y="4490175"/>
            <a:ext cx="19690789" cy="1447273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00200" y="1434416"/>
            <a:ext cx="12381230" cy="6845614"/>
            <a:chOff x="-255693" y="1365251"/>
            <a:chExt cx="16508306" cy="9127484"/>
          </a:xfrm>
        </p:grpSpPr>
        <p:sp>
          <p:nvSpPr>
            <p:cNvPr id="4" name="TextBox 4"/>
            <p:cNvSpPr txBox="1"/>
            <p:nvPr/>
          </p:nvSpPr>
          <p:spPr>
            <a:xfrm>
              <a:off x="0" y="1365251"/>
              <a:ext cx="11339014" cy="300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l-GR" sz="8000" b="1" spc="200" dirty="0">
                  <a:solidFill>
                    <a:srgbClr val="FF2870"/>
                  </a:solidFill>
                </a:rPr>
                <a:t>Λίγη ιστορία</a:t>
              </a:r>
            </a:p>
            <a:p>
              <a:pPr>
                <a:lnSpc>
                  <a:spcPts val="8800"/>
                </a:lnSpc>
              </a:pPr>
              <a:endParaRPr lang="en-US" sz="8000" spc="200" dirty="0">
                <a:solidFill>
                  <a:srgbClr val="FF2870"/>
                </a:solidFill>
                <a:latin typeface="Glacial Indifference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255693" y="3721652"/>
              <a:ext cx="16508306" cy="67710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375"/>
                </a:lnSpc>
              </a:pPr>
              <a:r>
                <a:rPr lang="el-GR" sz="3600" dirty="0"/>
                <a:t>Το πλαίσιο της μάθησης με βάση </a:t>
              </a:r>
              <a:r>
                <a:rPr lang="el-GR" sz="3600" dirty="0" smtClean="0"/>
                <a:t>τις προκλήσεις </a:t>
              </a:r>
              <a:r>
                <a:rPr lang="el-GR" sz="3600" dirty="0"/>
                <a:t>προέκυψε από το πρόγραμμα </a:t>
              </a:r>
              <a:r>
                <a:rPr lang="el-GR" sz="3600" dirty="0"/>
                <a:t>"</a:t>
              </a:r>
              <a:r>
                <a:rPr lang="el-GR" sz="3600" dirty="0" err="1" smtClean="0"/>
                <a:t>Apple</a:t>
              </a:r>
              <a:r>
                <a:rPr lang="el-GR" sz="3600" dirty="0" smtClean="0"/>
                <a:t> </a:t>
              </a:r>
              <a:r>
                <a:rPr lang="el-GR" sz="3600" dirty="0" err="1"/>
                <a:t>Classrooms</a:t>
              </a:r>
              <a:r>
                <a:rPr lang="el-GR" sz="3600" dirty="0"/>
                <a:t> of </a:t>
              </a:r>
              <a:r>
                <a:rPr lang="el-GR" sz="3600" dirty="0" err="1"/>
                <a:t>Tomorrow-Today</a:t>
              </a:r>
              <a:r>
                <a:rPr lang="el-GR" sz="3600" dirty="0"/>
                <a:t>" (ACOT2) που ξεκίνησε το </a:t>
              </a:r>
              <a:r>
                <a:rPr lang="el-GR" sz="3600" dirty="0" smtClean="0"/>
                <a:t>2008, </a:t>
              </a:r>
              <a:r>
                <a:rPr lang="el-GR" sz="3600" dirty="0"/>
                <a:t>για να προσδιορίσει τις βασικές αρχές σχεδιασμού ενός μαθησιακού περιβάλλοντος του 21ου αιώνα. </a:t>
              </a:r>
            </a:p>
            <a:p>
              <a:pPr algn="just">
                <a:lnSpc>
                  <a:spcPts val="4375"/>
                </a:lnSpc>
              </a:pPr>
              <a:endParaRPr lang="en-US" sz="3600" dirty="0"/>
            </a:p>
            <a:p>
              <a:pPr algn="just">
                <a:lnSpc>
                  <a:spcPts val="4375"/>
                </a:lnSpc>
              </a:pPr>
              <a:r>
                <a:rPr lang="el-GR" sz="3600" dirty="0"/>
                <a:t>Ξεκινώντας από τις αρχές σχεδιασμού του ACOT2, η </a:t>
              </a:r>
              <a:r>
                <a:rPr lang="el-GR" sz="3600" dirty="0" err="1"/>
                <a:t>Apple</a:t>
              </a:r>
              <a:r>
                <a:rPr lang="el-GR" sz="3600" dirty="0"/>
                <a:t>, Inc. συνεργάστηκε με υποδειγματικούς εκπαιδευτικούς για την ανάπτυξη και δοκιμή της μάθησης βασισμένης στην επίλυση προκλήσεων.</a:t>
              </a:r>
              <a:endParaRPr lang="en-US" sz="3500" spc="175" dirty="0">
                <a:solidFill>
                  <a:srgbClr val="222222"/>
                </a:solidFill>
                <a:latin typeface="HK Grotesk Light Bold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6033448" y="1028700"/>
            <a:ext cx="1225852" cy="1225852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BF3381-00EF-974B-B934-C1780B49BC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410700"/>
            <a:ext cx="1593850" cy="45445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4965645-53A1-8F4B-BC91-DD0F5C4247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1207"/>
            <a:ext cx="2165350" cy="7738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917778">
            <a:off x="13872955" y="-1273020"/>
            <a:ext cx="6710076" cy="452930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492648" y="1496710"/>
            <a:ext cx="15728552" cy="7681394"/>
            <a:chOff x="-397403" y="-1869419"/>
            <a:chExt cx="17552140" cy="10241856"/>
          </a:xfrm>
        </p:grpSpPr>
        <p:sp>
          <p:nvSpPr>
            <p:cNvPr id="3" name="TextBox 3"/>
            <p:cNvSpPr txBox="1"/>
            <p:nvPr/>
          </p:nvSpPr>
          <p:spPr>
            <a:xfrm>
              <a:off x="-397403" y="-245305"/>
              <a:ext cx="17552140" cy="8617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el-GR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Μια πρακτική προσέγγιση που ενθαρρύνει όλους τους τύπους </a:t>
              </a:r>
              <a:r>
                <a:rPr lang="el-GR" sz="4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εκπαιδευομένων</a:t>
              </a:r>
              <a:r>
                <a:rPr lang="el-GR" sz="4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l-GR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συμπεριλαμβανομένων των </a:t>
              </a:r>
              <a:r>
                <a:rPr lang="el-GR" sz="4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απρόθυμων:</a:t>
              </a:r>
              <a:endParaRPr lang="el-G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914400" lvl="1" indent="-457200" algn="just">
                <a:buFont typeface="Arial" panose="020B0604020202020204" pitchFamily="34" charset="0"/>
                <a:buChar char="•"/>
              </a:pPr>
              <a:r>
                <a:rPr lang="el-GR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ν</a:t>
              </a:r>
              <a:r>
                <a:rPr lang="el-GR" sz="4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α </a:t>
              </a:r>
              <a:r>
                <a:rPr lang="el-GR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εντοπίζουν ζητήματα του πραγματικού κόσμου, </a:t>
              </a:r>
            </a:p>
            <a:p>
              <a:pPr marL="914400" lvl="1" indent="-457200" algn="just">
                <a:buFont typeface="Arial" panose="020B0604020202020204" pitchFamily="34" charset="0"/>
                <a:buChar char="•"/>
              </a:pPr>
              <a:r>
                <a:rPr lang="el-GR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ν</a:t>
              </a:r>
              <a:r>
                <a:rPr lang="el-GR" sz="4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α </a:t>
              </a:r>
              <a:r>
                <a:rPr lang="el-GR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συμμετέχουν σε συζητήσεις σχετικά με αυτά τα ζητήματα,</a:t>
              </a:r>
            </a:p>
            <a:p>
              <a:pPr marL="914400" lvl="1" indent="-457200" algn="just">
                <a:buFont typeface="Arial" panose="020B0604020202020204" pitchFamily="34" charset="0"/>
                <a:buChar char="•"/>
              </a:pPr>
              <a:r>
                <a:rPr lang="el-GR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ν</a:t>
              </a:r>
              <a:r>
                <a:rPr lang="el-GR" sz="4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α </a:t>
              </a:r>
              <a:r>
                <a:rPr lang="el-GR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τα διερευνήσουν περαιτέρω,</a:t>
              </a:r>
            </a:p>
            <a:p>
              <a:pPr marL="914400" lvl="1" indent="-457200" algn="just">
                <a:buFont typeface="Arial" panose="020B0604020202020204" pitchFamily="34" charset="0"/>
                <a:buChar char="•"/>
              </a:pPr>
              <a:r>
                <a:rPr lang="el-GR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ν</a:t>
              </a:r>
              <a:r>
                <a:rPr lang="el-GR" sz="4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α </a:t>
              </a:r>
              <a:r>
                <a:rPr lang="el-GR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εφαρμόζουν λύσεις για το μεγαλύτερο ζήτημα.</a:t>
              </a:r>
              <a:endParaRPr lang="en-I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el-GR" sz="4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Η μάθηση που βασίζεται σε προκλήσεις</a:t>
              </a:r>
              <a:r>
                <a:rPr lang="el-GR" sz="4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επιτρέπει την εφαρμογή στοχαστικών και βιώσιμων λύσεων στη ζωή των </a:t>
              </a:r>
              <a:r>
                <a:rPr lang="el-GR" sz="4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εκπαιδευομένων, </a:t>
              </a:r>
              <a:r>
                <a:rPr lang="el-GR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καθώς είναι σε θέση να επιλύσουν πραγματικά ζητήματα που αφορούν τη ζωή τους. </a:t>
              </a:r>
            </a:p>
            <a:p>
              <a:pPr algn="just"/>
              <a:endParaRPr lang="en-I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869419"/>
              <a:ext cx="13632277" cy="976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800"/>
                </a:lnSpc>
              </a:pPr>
              <a:r>
                <a:rPr lang="el-GR" sz="8000" b="1" spc="200" dirty="0" smtClean="0">
                  <a:solidFill>
                    <a:srgbClr val="FF2870"/>
                  </a:solidFill>
                </a:rPr>
                <a:t>Προσέγγιση</a:t>
              </a:r>
              <a:endParaRPr lang="en-US" sz="4800" b="1" spc="200" dirty="0">
                <a:solidFill>
                  <a:srgbClr val="FF2870"/>
                </a:solidFill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4656753" y="2111073"/>
            <a:ext cx="596103" cy="5961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730587">
            <a:off x="-2897838" y="7966230"/>
            <a:ext cx="6710076" cy="4529301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472144-4495-8F4C-80B9-CFFC3E99E0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068" y="9486900"/>
            <a:ext cx="1593850" cy="454458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21D719B-CA44-1744-93F9-1B6BC6AC88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1207"/>
            <a:ext cx="2165350" cy="7738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864" t="346" r="28611"/>
          <a:stretch>
            <a:fillRect/>
          </a:stretch>
        </p:blipFill>
        <p:spPr>
          <a:xfrm>
            <a:off x="10963299" y="-333375"/>
            <a:ext cx="7690072" cy="1095375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790700" y="1851026"/>
            <a:ext cx="7474991" cy="6668471"/>
            <a:chOff x="0" y="57150"/>
            <a:chExt cx="9884516" cy="8891294"/>
          </a:xfrm>
        </p:grpSpPr>
        <p:sp>
          <p:nvSpPr>
            <p:cNvPr id="4" name="TextBox 4"/>
            <p:cNvSpPr txBox="1"/>
            <p:nvPr/>
          </p:nvSpPr>
          <p:spPr>
            <a:xfrm>
              <a:off x="0" y="57150"/>
              <a:ext cx="9842532" cy="1453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l-GR" sz="7200" b="1" spc="200" dirty="0" smtClean="0">
                  <a:solidFill>
                    <a:srgbClr val="FF2870"/>
                  </a:solidFill>
                </a:rPr>
                <a:t>Αναστοχασμός</a:t>
              </a:r>
              <a:endParaRPr lang="en-US" sz="7200" b="1" spc="200" dirty="0">
                <a:solidFill>
                  <a:srgbClr val="FF2870"/>
                </a:solidFill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728383"/>
              <a:ext cx="9842532" cy="1515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4375"/>
                </a:lnSpc>
                <a:buFont typeface="Arial" panose="020B0604020202020204" pitchFamily="34" charset="0"/>
                <a:buChar char="•"/>
              </a:pPr>
              <a:r>
                <a:rPr lang="el-GR" sz="4400" spc="175" dirty="0">
                  <a:solidFill>
                    <a:srgbClr val="222222"/>
                  </a:solidFill>
                </a:rPr>
                <a:t>Πώς ταιριάζουν αυτές οι ιδέες στη διδασκαλία μου; </a:t>
              </a:r>
              <a:endParaRPr lang="en-US" sz="4400" spc="175" dirty="0">
                <a:solidFill>
                  <a:srgbClr val="222222"/>
                </a:solidFill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031317"/>
              <a:ext cx="9842532" cy="743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5"/>
                </a:lnSpc>
              </a:pPr>
              <a:endParaRPr lang="en-US" sz="3500" spc="175" dirty="0">
                <a:solidFill>
                  <a:srgbClr val="222222"/>
                </a:solidFill>
                <a:latin typeface="HK Grotesk Light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1984" y="5153023"/>
              <a:ext cx="9842532" cy="3019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4375"/>
                </a:lnSpc>
                <a:buFont typeface="Arial" panose="020B0604020202020204" pitchFamily="34" charset="0"/>
                <a:buChar char="•"/>
              </a:pPr>
              <a:r>
                <a:rPr lang="el-GR" sz="4400" spc="175" dirty="0">
                  <a:solidFill>
                    <a:srgbClr val="222222"/>
                  </a:solidFill>
                </a:rPr>
                <a:t>Από πού πρέπει να αρχίσω να εφαρμόζω τις αρχές </a:t>
              </a:r>
              <a:r>
                <a:rPr lang="el-GR" sz="4400" spc="175" dirty="0" smtClean="0">
                  <a:solidFill>
                    <a:srgbClr val="222222"/>
                  </a:solidFill>
                </a:rPr>
                <a:t>της μάθησης που βασίζεται σε προκλήσεις; </a:t>
              </a:r>
              <a:endParaRPr lang="el-GR" sz="4400" spc="175" dirty="0">
                <a:solidFill>
                  <a:srgbClr val="222222"/>
                </a:solidFill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171393"/>
              <a:ext cx="9842532" cy="7770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30"/>
                </a:lnSpc>
              </a:pPr>
              <a:endParaRPr lang="en-US" sz="2900" spc="145" dirty="0">
                <a:solidFill>
                  <a:srgbClr val="222222"/>
                </a:solidFill>
                <a:latin typeface="HK Grotesk Light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2129367"/>
              <a:ext cx="9842532" cy="110067"/>
            </a:xfrm>
            <a:prstGeom prst="rect">
              <a:avLst/>
            </a:prstGeom>
            <a:solidFill>
              <a:srgbClr val="FFE148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983526">
            <a:off x="14304312" y="-1517844"/>
            <a:ext cx="6710076" cy="45293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821378">
            <a:off x="9624805" y="8309130"/>
            <a:ext cx="6710076" cy="45293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>
            <a:off x="13464603" y="8180786"/>
            <a:ext cx="596103" cy="596103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95409A-EB26-8F4E-AE7A-390DA49925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410700"/>
            <a:ext cx="1593850" cy="454458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5AADF854-2FF9-9E4B-B143-26CC5A5EA9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1207"/>
            <a:ext cx="2165350" cy="7738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656133">
            <a:off x="-4819386" y="-979135"/>
            <a:ext cx="8765505" cy="679326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992657" y="1187023"/>
            <a:ext cx="6585655" cy="8680376"/>
            <a:chOff x="0" y="57150"/>
            <a:chExt cx="8780873" cy="11573834"/>
          </a:xfrm>
        </p:grpSpPr>
        <p:sp>
          <p:nvSpPr>
            <p:cNvPr id="5" name="TextBox 5"/>
            <p:cNvSpPr txBox="1"/>
            <p:nvPr/>
          </p:nvSpPr>
          <p:spPr>
            <a:xfrm>
              <a:off x="0" y="57150"/>
              <a:ext cx="8780873" cy="2795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l-GR" sz="3600" b="1" spc="200" dirty="0">
                  <a:solidFill>
                    <a:srgbClr val="FF2870"/>
                  </a:solidFill>
                </a:rPr>
                <a:t>Το πλαίσιο</a:t>
              </a:r>
              <a:r>
                <a:rPr lang="en-GB" sz="3600" b="1" spc="200" dirty="0">
                  <a:solidFill>
                    <a:srgbClr val="FF2870"/>
                  </a:solidFill>
                </a:rPr>
                <a:t> </a:t>
              </a:r>
              <a:r>
                <a:rPr lang="el-GR" sz="3600" b="1" spc="200" dirty="0" smtClean="0">
                  <a:solidFill>
                    <a:srgbClr val="FF2870"/>
                  </a:solidFill>
                </a:rPr>
                <a:t>της μάθησης που βασίζεται σε προκλήσεις </a:t>
              </a:r>
              <a:endParaRPr lang="en-US" sz="3600" b="1" spc="200" dirty="0">
                <a:solidFill>
                  <a:srgbClr val="FF2870"/>
                </a:solidFill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090459"/>
              <a:ext cx="8780873" cy="7540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930"/>
                </a:lnSpc>
              </a:pPr>
              <a:r>
                <a:rPr lang="el-GR" sz="2800" dirty="0"/>
                <a:t>Το πλαίσιο μάθησης με βάση τις προκλήσεις χωρίζεται σε τρεις αλληλένδετες φάσεις: Συμμετοχή, Διερεύνηση και Δράση. </a:t>
              </a:r>
            </a:p>
            <a:p>
              <a:pPr algn="just">
                <a:lnSpc>
                  <a:spcPts val="4930"/>
                </a:lnSpc>
              </a:pPr>
              <a:r>
                <a:rPr lang="el-GR" sz="2800" dirty="0"/>
                <a:t> Κάθε φάση περιλαμβάνει δραστηριότητες που προετοιμάζουν τους </a:t>
              </a:r>
              <a:r>
                <a:rPr lang="el-GR" sz="2800" dirty="0" smtClean="0"/>
                <a:t>εκπαιδευόμενους </a:t>
              </a:r>
              <a:r>
                <a:rPr lang="el-GR" sz="2800" dirty="0"/>
                <a:t>να προχωρήσουν στο επόμενο στάδιο. Η υποστήριξη της όλης διαδικασίας είναι μια συνεχής διαδικασία τεκμηρίωσης, προβληματισμού και ανταλλαγής.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3615267"/>
              <a:ext cx="8780873" cy="110067"/>
            </a:xfrm>
            <a:prstGeom prst="rect">
              <a:avLst/>
            </a:prstGeom>
            <a:solidFill>
              <a:srgbClr val="FFE148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1028700" y="6181410"/>
            <a:ext cx="596103" cy="59610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8D9C87-D1A7-B447-B24D-899B2631D0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486900"/>
            <a:ext cx="1593850" cy="454458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09F966A-D4CF-364E-A3B9-23C3C6B94B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5300" y="413177"/>
            <a:ext cx="2165350" cy="773846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 rotWithShape="1">
          <a:blip r:embed="rId6"/>
          <a:srcRect l="8425" t="35080" r="65078" b="18211"/>
          <a:stretch/>
        </p:blipFill>
        <p:spPr bwMode="auto">
          <a:xfrm>
            <a:off x="8788350" y="190500"/>
            <a:ext cx="9194850" cy="899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8"/>
          <p:cNvSpPr txBox="1"/>
          <p:nvPr/>
        </p:nvSpPr>
        <p:spPr>
          <a:xfrm>
            <a:off x="9448800" y="9182100"/>
            <a:ext cx="650444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52"/>
              </a:lnSpc>
            </a:pPr>
            <a:r>
              <a:rPr lang="el-GR" sz="1600" spc="133" dirty="0" smtClean="0">
                <a:solidFill>
                  <a:srgbClr val="222222"/>
                </a:solidFill>
                <a:latin typeface="Glacial Indifference"/>
              </a:rPr>
              <a:t>Πηγή</a:t>
            </a:r>
            <a:r>
              <a:rPr lang="en-US" sz="1600" spc="133" dirty="0" smtClean="0">
                <a:solidFill>
                  <a:srgbClr val="222222"/>
                </a:solidFill>
                <a:latin typeface="Glacial Indifference"/>
              </a:rPr>
              <a:t>: </a:t>
            </a:r>
            <a:r>
              <a:rPr lang="en-US" sz="1600" spc="133" dirty="0">
                <a:solidFill>
                  <a:srgbClr val="222222"/>
                </a:solidFill>
                <a:latin typeface="Glacial Indifference"/>
                <a:hlinkClick r:id="rId7"/>
              </a:rPr>
              <a:t>https://www.challengebasedlearning.org/framework/</a:t>
            </a:r>
            <a:endParaRPr lang="en-US" sz="1600" spc="133" dirty="0">
              <a:solidFill>
                <a:srgbClr val="222222"/>
              </a:solidFill>
              <a:latin typeface="Glacial Indifference"/>
            </a:endParaRPr>
          </a:p>
          <a:p>
            <a:pPr>
              <a:lnSpc>
                <a:spcPts val="4152"/>
              </a:lnSpc>
            </a:pPr>
            <a:endParaRPr lang="en-US" sz="1600" spc="133" dirty="0">
              <a:solidFill>
                <a:srgbClr val="222222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849330"/>
            <a:ext cx="8137549" cy="7000165"/>
            <a:chOff x="-965200" y="57150"/>
            <a:chExt cx="10850065" cy="9333552"/>
          </a:xfrm>
        </p:grpSpPr>
        <p:sp>
          <p:nvSpPr>
            <p:cNvPr id="3" name="TextBox 3"/>
            <p:cNvSpPr txBox="1"/>
            <p:nvPr/>
          </p:nvSpPr>
          <p:spPr>
            <a:xfrm>
              <a:off x="0" y="57150"/>
              <a:ext cx="9842532" cy="1504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l-GR" sz="8000" b="1" spc="200" dirty="0">
                  <a:solidFill>
                    <a:srgbClr val="FF2870"/>
                  </a:solidFill>
                </a:rPr>
                <a:t>ΣΥΜΜΕΤΟΧΗ</a:t>
              </a:r>
              <a:endParaRPr lang="en-US" sz="8000" b="1" spc="200" dirty="0">
                <a:solidFill>
                  <a:srgbClr val="FF2870"/>
                </a:solidFill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965200" y="2619619"/>
              <a:ext cx="10850065" cy="67710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l-GR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Η μάθηση με βάση την επίλυση προκλήσεων λαμβάνει χώρα όταν </a:t>
              </a:r>
              <a:r>
                <a:rPr lang="el-GR" sz="3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στους εκπαιδευόμενους </a:t>
              </a:r>
              <a:r>
                <a:rPr lang="el-GR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παρουσιάζεται ένα πρόβλημα ή η «Μεγάλη Ιδέα». 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l-GR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Οι </a:t>
              </a:r>
              <a:r>
                <a:rPr lang="el-GR" sz="3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εκπαιδευόμενοι </a:t>
              </a:r>
              <a:r>
                <a:rPr lang="el-GR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πρέπει να θέσουν μια σειρά από βασικές </a:t>
              </a:r>
              <a:r>
                <a:rPr lang="el-GR" sz="3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ερωτήσεις, </a:t>
              </a:r>
              <a:r>
                <a:rPr lang="el-GR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προκειμένου να προσδιορίσουν την απάντηση στη Μεγάλη Ιδέα. 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l-GR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Ένα παράδειγμα θα μπορούσε να είναι η «αύξηση της αλληλεγγύης και του διαλόγου σε μια κοινότητα» ή η «άρση των στερεοτύπων κατά μιας συγκεκριμένης ομάδας ανθρώπων». 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2129367"/>
              <a:ext cx="9842532" cy="114587"/>
            </a:xfrm>
            <a:prstGeom prst="rect">
              <a:avLst/>
            </a:prstGeom>
            <a:solidFill>
              <a:srgbClr val="FFE148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203512">
            <a:off x="11072077" y="-2767553"/>
            <a:ext cx="11673409" cy="88717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510185">
            <a:off x="8474020" y="8004519"/>
            <a:ext cx="9057519" cy="6657277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05E4BB-8CBC-B740-9B6D-A0BB9CBC37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410700"/>
            <a:ext cx="1593850" cy="45445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E3E077D8-A824-4040-8D3E-C26C9705F8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1207"/>
            <a:ext cx="2165350" cy="77384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9" y="3395872"/>
            <a:ext cx="7422041" cy="49480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1409700"/>
            <a:ext cx="8823349" cy="7092498"/>
            <a:chOff x="0" y="57150"/>
            <a:chExt cx="9884865" cy="9456663"/>
          </a:xfrm>
        </p:grpSpPr>
        <p:sp>
          <p:nvSpPr>
            <p:cNvPr id="3" name="TextBox 3"/>
            <p:cNvSpPr txBox="1"/>
            <p:nvPr/>
          </p:nvSpPr>
          <p:spPr>
            <a:xfrm>
              <a:off x="0" y="57150"/>
              <a:ext cx="9842532" cy="1538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l-GR" sz="8000" b="1" spc="200" dirty="0">
                  <a:solidFill>
                    <a:srgbClr val="FF2870"/>
                  </a:solidFill>
                </a:rPr>
                <a:t>ΔΙΕΡΕΥΝΗΣΗ</a:t>
              </a:r>
              <a:endParaRPr lang="en-US" sz="8000" b="1" spc="200" dirty="0">
                <a:solidFill>
                  <a:srgbClr val="FF2870"/>
                </a:solidFill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2333" y="2619619"/>
              <a:ext cx="9842532" cy="689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Μόλις αναπτυχθεί η Μεγάλη Ιδέα, οι </a:t>
              </a:r>
              <a:r>
                <a:rPr lang="el-GR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εκπαιδευόμενοι</a:t>
              </a:r>
              <a:r>
                <a:rPr lang="el-GR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θα πρέπει στη συνέχεια να τη διερευνήσουν.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Μ</a:t>
              </a:r>
              <a:r>
                <a:rPr lang="el-GR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πορούν </a:t>
              </a:r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να το κάνουν αυτό ατομικά ή σε ομάδες για να αναπτύξουν βασικά ερωτήματα προς έρευνα. 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Αυτή είναι μια εξαιρετική άσκηση για όσους είτε θέτουν </a:t>
              </a:r>
              <a:r>
                <a:rPr lang="el-GR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ερωτήσεις, </a:t>
              </a:r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είτε χρειάζονται καθοδήγηση, επειδή μπορούν να υποστηριχθούν και οι δύο τύποι εκπαιδευόμενων. 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Οι </a:t>
              </a:r>
              <a:r>
                <a:rPr lang="el-GR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εκπαιδευόμενοι </a:t>
              </a:r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θα καταλήξουν σε πληθώρα ερωτημάτων, και είναι στο χέρι τους να τα </a:t>
              </a:r>
              <a:r>
                <a:rPr lang="el-GR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ιεραρχήσουν, </a:t>
              </a:r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για να καταλάβουν με τα εργαλεία και το χρόνο που έχουν στη διάθεσή τους, πώς θα προχωρήσουν. 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2129367"/>
              <a:ext cx="9842532" cy="114587"/>
            </a:xfrm>
            <a:prstGeom prst="rect">
              <a:avLst/>
            </a:prstGeom>
            <a:solidFill>
              <a:srgbClr val="FFE148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203512">
            <a:off x="11072077" y="-2767553"/>
            <a:ext cx="11673409" cy="88717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510185">
            <a:off x="8474020" y="8004519"/>
            <a:ext cx="9057519" cy="6657277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05E4BB-8CBC-B740-9B6D-A0BB9CBC37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410700"/>
            <a:ext cx="1593850" cy="45445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E3E077D8-A824-4040-8D3E-C26C9705F8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1207"/>
            <a:ext cx="2165350" cy="7738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2963863"/>
            <a:ext cx="7347458" cy="48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44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409700"/>
            <a:ext cx="8137549" cy="7338720"/>
            <a:chOff x="0" y="57150"/>
            <a:chExt cx="9884865" cy="9784959"/>
          </a:xfrm>
        </p:grpSpPr>
        <p:sp>
          <p:nvSpPr>
            <p:cNvPr id="3" name="TextBox 3"/>
            <p:cNvSpPr txBox="1"/>
            <p:nvPr/>
          </p:nvSpPr>
          <p:spPr>
            <a:xfrm>
              <a:off x="0" y="57150"/>
              <a:ext cx="9842532" cy="1564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l-GR" sz="8000" b="1" spc="200" dirty="0">
                  <a:solidFill>
                    <a:srgbClr val="FF2870"/>
                  </a:solidFill>
                </a:rPr>
                <a:t>ΔΡΑΣΗ</a:t>
              </a:r>
              <a:endParaRPr lang="en-US" sz="8000" b="1" spc="200" dirty="0">
                <a:solidFill>
                  <a:srgbClr val="FF2870"/>
                </a:solidFill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2333" y="2619619"/>
              <a:ext cx="9842532" cy="7222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l-GR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Με την έρευνα σχετικά με αυτή τη Μεγάλη Ιδέα, οι </a:t>
              </a:r>
              <a:r>
                <a:rPr lang="el-GR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εκπαιδευόμενοι </a:t>
              </a:r>
              <a:r>
                <a:rPr lang="el-GR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πρέπει </a:t>
              </a:r>
              <a:r>
                <a:rPr lang="el-GR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να δράσουν με βάση αυτά που έμαθαν. 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endParaRPr lang="el-GR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l-GR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Πρέπει να συνθέσουν όλα τα </a:t>
              </a:r>
              <a:r>
                <a:rPr lang="el-GR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στοιχεία, </a:t>
              </a:r>
              <a:r>
                <a:rPr lang="el-GR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προκειμένου να επινοήσουν μια λύση στο πρόβλημά τους. 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endParaRPr lang="el-GR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l-GR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Μόλις επινοηθεί η λύση, οι </a:t>
              </a:r>
              <a:r>
                <a:rPr lang="el-GR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εκπαιδευόμενοι πρέπει </a:t>
              </a:r>
              <a:r>
                <a:rPr lang="el-GR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στη συνέχεια να την </a:t>
              </a:r>
              <a:r>
                <a:rPr lang="el-GR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αξιολογήσουν, </a:t>
              </a:r>
              <a:r>
                <a:rPr lang="el-GR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για να διαπιστώσουν την επιτυχία της. 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2129367"/>
              <a:ext cx="9842532" cy="114587"/>
            </a:xfrm>
            <a:prstGeom prst="rect">
              <a:avLst/>
            </a:prstGeom>
            <a:solidFill>
              <a:srgbClr val="FFE148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203512">
            <a:off x="11072077" y="-2767553"/>
            <a:ext cx="11673409" cy="88717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510185">
            <a:off x="8474020" y="8004519"/>
            <a:ext cx="9057519" cy="6657277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05E4BB-8CBC-B740-9B6D-A0BB9CBC37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410700"/>
            <a:ext cx="1593850" cy="45445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E3E077D8-A824-4040-8D3E-C26C9705F8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1207"/>
            <a:ext cx="2165350" cy="7738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2956243"/>
            <a:ext cx="756285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86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3531</TotalTime>
  <Words>1214</Words>
  <Application>Microsoft Office PowerPoint</Application>
  <PresentationFormat>Custom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Times New Roman</vt:lpstr>
      <vt:lpstr>Glacial Indifference</vt:lpstr>
      <vt:lpstr>Calibri</vt:lpstr>
      <vt:lpstr>Glacial Indifference Bold</vt:lpstr>
      <vt:lpstr>HK Grotesk Light Bold</vt:lpstr>
      <vt:lpstr>HK Grotesk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3 C's are depicted as 3 semi circles in a rainbow coloured gradient. The rainbow was chosen as inspiration</dc:title>
  <cp:lastModifiedBy>Admin</cp:lastModifiedBy>
  <cp:revision>22</cp:revision>
  <dcterms:created xsi:type="dcterms:W3CDTF">2006-08-16T00:00:00Z</dcterms:created>
  <dcterms:modified xsi:type="dcterms:W3CDTF">2022-01-25T21:58:06Z</dcterms:modified>
  <dc:identifier>DADxvuSMa00</dc:identifier>
</cp:coreProperties>
</file>