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267" r:id="rId3"/>
    <p:sldId id="259" r:id="rId4"/>
    <p:sldId id="258" r:id="rId5"/>
    <p:sldId id="268" r:id="rId6"/>
    <p:sldId id="269" r:id="rId7"/>
    <p:sldId id="273" r:id="rId8"/>
    <p:sldId id="274" r:id="rId9"/>
    <p:sldId id="275" r:id="rId10"/>
    <p:sldId id="266" r:id="rId11"/>
  </p:sldIdLst>
  <p:sldSz cx="18288000" cy="10287000"/>
  <p:notesSz cx="6858000" cy="9144000"/>
  <p:embeddedFontLst>
    <p:embeddedFont>
      <p:font typeface="Glacial Indifference Bold" panose="020B0604020202020204" charset="0"/>
      <p:regular r:id="rId13"/>
      <p:bold r:id="rId14"/>
    </p:embeddedFont>
    <p:embeddedFont>
      <p:font typeface="Calibri" panose="020F0502020204030204" pitchFamily="34" charset="0"/>
      <p:regular r:id="rId15"/>
      <p:bold r:id="rId16"/>
      <p:italic r:id="rId17"/>
      <p:boldItalic r:id="rId18"/>
    </p:embeddedFont>
    <p:embeddedFont>
      <p:font typeface="Glacial Indifference"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A89E"/>
    <a:srgbClr val="00ACEB"/>
    <a:srgbClr val="85CC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89" autoAdjust="0"/>
    <p:restoredTop sz="94626" autoAdjust="0"/>
  </p:normalViewPr>
  <p:slideViewPr>
    <p:cSldViewPr>
      <p:cViewPr varScale="1">
        <p:scale>
          <a:sx n="42" d="100"/>
          <a:sy n="42" d="100"/>
        </p:scale>
        <p:origin x="912" y="-2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4DC8CF-8AC3-844E-8802-EC0498E6A8BE}" type="datetimeFigureOut">
              <a:rPr lang="es-ES_tradnl" smtClean="0"/>
              <a:t>21/12/2020</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_trad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43991E-2DB9-8441-882A-D1065C5A5976}" type="slidenum">
              <a:rPr lang="es-ES_tradnl" smtClean="0"/>
              <a:t>‹N°›</a:t>
            </a:fld>
            <a:endParaRPr lang="es-ES_tradnl"/>
          </a:p>
        </p:txBody>
      </p:sp>
    </p:spTree>
    <p:extLst>
      <p:ext uri="{BB962C8B-B14F-4D97-AF65-F5344CB8AC3E}">
        <p14:creationId xmlns:p14="http://schemas.microsoft.com/office/powerpoint/2010/main" val="231954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jp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emf"/><Relationship Id="rId9"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hyperlink" Target="https://culturalq.com/" TargetMode="External"/><Relationship Id="rId3" Type="http://schemas.openxmlformats.org/officeDocument/2006/relationships/image" Target="../media/image11.png"/><Relationship Id="rId7" Type="http://schemas.openxmlformats.org/officeDocument/2006/relationships/image" Target="../media/image13.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8786121">
            <a:off x="-4009500" y="-645152"/>
            <a:ext cx="9753141" cy="5803119"/>
          </a:xfrm>
          <a:prstGeom prst="rect">
            <a:avLst/>
          </a:prstGeom>
          <a:noFill/>
        </p:spPr>
      </p:pic>
      <p:sp>
        <p:nvSpPr>
          <p:cNvPr id="5" name="TextBox 5"/>
          <p:cNvSpPr txBox="1"/>
          <p:nvPr/>
        </p:nvSpPr>
        <p:spPr>
          <a:xfrm>
            <a:off x="10439400" y="4000499"/>
            <a:ext cx="7620000" cy="2821285"/>
          </a:xfrm>
          <a:prstGeom prst="rect">
            <a:avLst/>
          </a:prstGeom>
        </p:spPr>
        <p:txBody>
          <a:bodyPr wrap="square" lIns="0" tIns="0" rIns="0" bIns="0" rtlCol="0" anchor="t">
            <a:spAutoFit/>
          </a:bodyPr>
          <a:lstStyle/>
          <a:p>
            <a:pPr>
              <a:lnSpc>
                <a:spcPts val="11000"/>
              </a:lnSpc>
            </a:pPr>
            <a:r>
              <a:rPr lang="en-US" sz="11000" spc="275" dirty="0" smtClean="0">
                <a:solidFill>
                  <a:srgbClr val="13A89E"/>
                </a:solidFill>
                <a:latin typeface="Glacial Indifference Bold"/>
              </a:rPr>
              <a:t>The CQ Model</a:t>
            </a:r>
            <a:endParaRPr lang="en-US" sz="11000" spc="275" dirty="0">
              <a:solidFill>
                <a:srgbClr val="13A89E"/>
              </a:solidFill>
              <a:latin typeface="Glacial Indifference Bold"/>
            </a:endParaRPr>
          </a:p>
        </p:txBody>
      </p:sp>
      <p:pic>
        <p:nvPicPr>
          <p:cNvPr id="4" name="Picture 3" descr="A picture containing food, drawing&#10;&#10;Description automatically generated">
            <a:extLst>
              <a:ext uri="{FF2B5EF4-FFF2-40B4-BE49-F238E27FC236}">
                <a16:creationId xmlns:a16="http://schemas.microsoft.com/office/drawing/2014/main" id="{92207742-D131-514F-B103-A6D93C1E5A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1768946"/>
            <a:ext cx="8737090" cy="7284392"/>
          </a:xfrm>
          <a:prstGeom prst="rect">
            <a:avLst/>
          </a:prstGeom>
        </p:spPr>
      </p:pic>
      <p:pic>
        <p:nvPicPr>
          <p:cNvPr id="7" name="Picture 2">
            <a:extLst>
              <a:ext uri="{FF2B5EF4-FFF2-40B4-BE49-F238E27FC236}">
                <a16:creationId xmlns:a16="http://schemas.microsoft.com/office/drawing/2014/main" id="{237A1D6E-9769-464E-9B91-C7DD21FF5894}"/>
              </a:ext>
            </a:extLst>
          </p:cNvPr>
          <p:cNvPicPr>
            <a:picLocks noChangeAspect="1"/>
          </p:cNvPicPr>
          <p:nvPr/>
        </p:nvPicPr>
        <p:blipFill>
          <a:blip r:embed="rId2"/>
          <a:srcRect/>
          <a:stretch>
            <a:fillRect/>
          </a:stretch>
        </p:blipFill>
        <p:spPr>
          <a:xfrm rot="8786121">
            <a:off x="-4009501" y="-645153"/>
            <a:ext cx="9753141" cy="5803119"/>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2"/>
          <a:srcRect/>
          <a:stretch>
            <a:fillRect/>
          </a:stretch>
        </p:blipFill>
        <p:spPr>
          <a:xfrm rot="-1049447">
            <a:off x="11939434" y="5818666"/>
            <a:ext cx="8926640" cy="6025482"/>
          </a:xfrm>
          <a:prstGeom prst="rect">
            <a:avLst/>
          </a:prstGeom>
        </p:spPr>
      </p:pic>
      <p:pic>
        <p:nvPicPr>
          <p:cNvPr id="13" name="Picture 13"/>
          <p:cNvPicPr>
            <a:picLocks noChangeAspect="1"/>
          </p:cNvPicPr>
          <p:nvPr/>
        </p:nvPicPr>
        <p:blipFill>
          <a:blip r:embed="rId3"/>
          <a:srcRect/>
          <a:stretch>
            <a:fillRect/>
          </a:stretch>
        </p:blipFill>
        <p:spPr>
          <a:xfrm rot="9058896">
            <a:off x="-3837354" y="-2137071"/>
            <a:ext cx="5987024" cy="4550138"/>
          </a:xfrm>
          <a:prstGeom prst="rect">
            <a:avLst/>
          </a:prstGeom>
        </p:spPr>
      </p:pic>
      <p:pic>
        <p:nvPicPr>
          <p:cNvPr id="16" name="Picture 15">
            <a:extLst>
              <a:ext uri="{FF2B5EF4-FFF2-40B4-BE49-F238E27FC236}">
                <a16:creationId xmlns:a16="http://schemas.microsoft.com/office/drawing/2014/main" id="{3743E12B-6CE6-6F47-8743-E2A3386036CC}"/>
              </a:ext>
            </a:extLst>
          </p:cNvPr>
          <p:cNvPicPr>
            <a:picLocks noChangeAspect="1"/>
          </p:cNvPicPr>
          <p:nvPr/>
        </p:nvPicPr>
        <p:blipFill>
          <a:blip r:embed="rId4"/>
          <a:stretch>
            <a:fillRect/>
          </a:stretch>
        </p:blipFill>
        <p:spPr>
          <a:xfrm>
            <a:off x="99079" y="7786323"/>
            <a:ext cx="7660504" cy="2193357"/>
          </a:xfrm>
          <a:prstGeom prst="rect">
            <a:avLst/>
          </a:prstGeom>
        </p:spPr>
      </p:pic>
      <p:sp>
        <p:nvSpPr>
          <p:cNvPr id="17" name="TextBox 16">
            <a:extLst>
              <a:ext uri="{FF2B5EF4-FFF2-40B4-BE49-F238E27FC236}">
                <a16:creationId xmlns:a16="http://schemas.microsoft.com/office/drawing/2014/main" id="{60883682-BCFB-7A41-92D9-063EC042830F}"/>
              </a:ext>
            </a:extLst>
          </p:cNvPr>
          <p:cNvSpPr txBox="1"/>
          <p:nvPr/>
        </p:nvSpPr>
        <p:spPr>
          <a:xfrm>
            <a:off x="7543365" y="8021226"/>
            <a:ext cx="5390687" cy="1969770"/>
          </a:xfrm>
          <a:prstGeom prst="rect">
            <a:avLst/>
          </a:prstGeom>
          <a:noFill/>
        </p:spPr>
        <p:txBody>
          <a:bodyPr wrap="square" rtlCol="0">
            <a:spAutoFit/>
          </a:bodyPr>
          <a:lstStyle/>
          <a:p>
            <a:r>
              <a:rPr lang="en-IE" sz="1600" dirty="0">
                <a:latin typeface="Arial" panose="020B0604020202020204" pitchFamily="34" charset="0"/>
                <a:cs typeface="Arial" panose="020B0604020202020204" pitchFamily="34" charset="0"/>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p>
          <a:p>
            <a:r>
              <a:rPr lang="en-US" sz="1600" spc="145" dirty="0">
                <a:solidFill>
                  <a:srgbClr val="222222"/>
                </a:solidFill>
                <a:latin typeface="Arial" panose="020B0604020202020204" pitchFamily="34" charset="0"/>
                <a:cs typeface="Arial" panose="020B0604020202020204" pitchFamily="34" charset="0"/>
              </a:rPr>
              <a:t>2020-1-DK01-KA205-074945</a:t>
            </a:r>
          </a:p>
          <a:p>
            <a:endParaRPr lang="en-US" sz="1000" dirty="0">
              <a:latin typeface="Arial" panose="020B0604020202020204" pitchFamily="34" charset="0"/>
              <a:cs typeface="Arial" panose="020B0604020202020204" pitchFamily="34" charset="0"/>
            </a:endParaRPr>
          </a:p>
        </p:txBody>
      </p:sp>
      <p:pic>
        <p:nvPicPr>
          <p:cNvPr id="15" name="Picture 14" descr="A picture containing drawing&#10;&#10;Description automatically generated">
            <a:extLst>
              <a:ext uri="{FF2B5EF4-FFF2-40B4-BE49-F238E27FC236}">
                <a16:creationId xmlns:a16="http://schemas.microsoft.com/office/drawing/2014/main" id="{47DF986A-CB3F-A341-BB5B-2D3EDDF461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1110" y="5439410"/>
            <a:ext cx="4111256" cy="1524000"/>
          </a:xfrm>
          <a:prstGeom prst="rect">
            <a:avLst/>
          </a:prstGeom>
        </p:spPr>
      </p:pic>
      <p:pic>
        <p:nvPicPr>
          <p:cNvPr id="18" name="Picture 17" descr="A picture containing drawing&#10;&#10;Description automatically generated">
            <a:extLst>
              <a:ext uri="{FF2B5EF4-FFF2-40B4-BE49-F238E27FC236}">
                <a16:creationId xmlns:a16="http://schemas.microsoft.com/office/drawing/2014/main" id="{9547592D-7938-4046-ACF6-F84633BC31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66145" y="1949497"/>
            <a:ext cx="3784600" cy="2667000"/>
          </a:xfrm>
          <a:prstGeom prst="rect">
            <a:avLst/>
          </a:prstGeom>
        </p:spPr>
      </p:pic>
      <p:pic>
        <p:nvPicPr>
          <p:cNvPr id="20" name="Picture 19" descr="A close up of a sign&#10;&#10;Description automatically generated">
            <a:extLst>
              <a:ext uri="{FF2B5EF4-FFF2-40B4-BE49-F238E27FC236}">
                <a16:creationId xmlns:a16="http://schemas.microsoft.com/office/drawing/2014/main" id="{48179347-CE60-DA43-9210-4FA879940E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47726" y="1613144"/>
            <a:ext cx="1615565" cy="2900232"/>
          </a:xfrm>
          <a:prstGeom prst="rect">
            <a:avLst/>
          </a:prstGeom>
        </p:spPr>
      </p:pic>
      <p:pic>
        <p:nvPicPr>
          <p:cNvPr id="22" name="Picture 21" descr="A close up of a sign&#10;&#10;Description automatically generated">
            <a:extLst>
              <a:ext uri="{FF2B5EF4-FFF2-40B4-BE49-F238E27FC236}">
                <a16:creationId xmlns:a16="http://schemas.microsoft.com/office/drawing/2014/main" id="{A3B9BE33-1225-C14F-A052-8C1B09567FC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88744" y="5836262"/>
            <a:ext cx="3517900" cy="914400"/>
          </a:xfrm>
          <a:prstGeom prst="rect">
            <a:avLst/>
          </a:prstGeom>
        </p:spPr>
      </p:pic>
      <p:pic>
        <p:nvPicPr>
          <p:cNvPr id="24" name="Picture 23" descr="A picture containing food, drawing&#10;&#10;Description automatically generated">
            <a:extLst>
              <a:ext uri="{FF2B5EF4-FFF2-40B4-BE49-F238E27FC236}">
                <a16:creationId xmlns:a16="http://schemas.microsoft.com/office/drawing/2014/main" id="{4BFB75C4-1381-1940-985B-0155EBA4A55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050792" y="876300"/>
            <a:ext cx="6962945" cy="580523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What is CQ?</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B3D7A548-69A3-E046-BCF7-9F88C18D57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a16="http://schemas.microsoft.com/office/drawing/2014/main" id="{392CF7B9-91DC-0F42-A8ED-629C21219D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a16="http://schemas.microsoft.com/office/drawing/2014/main" id="{C79EF19B-2CB8-544B-B784-34504EB96397}"/>
              </a:ext>
            </a:extLst>
          </p:cNvPr>
          <p:cNvSpPr txBox="1">
            <a:spLocks/>
          </p:cNvSpPr>
          <p:nvPr/>
        </p:nvSpPr>
        <p:spPr>
          <a:xfrm>
            <a:off x="2286000" y="2813868"/>
            <a:ext cx="13030200" cy="6019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fr-FR" sz="3600" dirty="0" smtClean="0"/>
              <a:t>You have </a:t>
            </a:r>
            <a:r>
              <a:rPr lang="fr-FR" sz="3600" dirty="0" err="1" smtClean="0"/>
              <a:t>heard</a:t>
            </a:r>
            <a:r>
              <a:rPr lang="fr-FR" sz="3600" dirty="0" smtClean="0"/>
              <a:t> about IQ, intelligence quotient, and </a:t>
            </a:r>
            <a:r>
              <a:rPr lang="fr-FR" sz="3600" dirty="0" err="1" smtClean="0"/>
              <a:t>you</a:t>
            </a:r>
            <a:r>
              <a:rPr lang="fr-FR" sz="3600" dirty="0" smtClean="0"/>
              <a:t> </a:t>
            </a:r>
            <a:r>
              <a:rPr lang="en-US" sz="3600" dirty="0" smtClean="0"/>
              <a:t>may </a:t>
            </a:r>
            <a:r>
              <a:rPr lang="en-US" sz="3600" dirty="0"/>
              <a:t>know that this way of quantifying intelligence is criticized.</a:t>
            </a:r>
            <a:r>
              <a:rPr lang="fr-FR" sz="3600" dirty="0" smtClean="0"/>
              <a:t> </a:t>
            </a:r>
          </a:p>
          <a:p>
            <a:pPr marL="0" indent="0">
              <a:buNone/>
            </a:pPr>
            <a:endParaRPr lang="fr-FR" sz="3600" dirty="0"/>
          </a:p>
          <a:p>
            <a:pPr marL="0" indent="0">
              <a:buNone/>
            </a:pPr>
            <a:r>
              <a:rPr lang="fr-FR" sz="3600" dirty="0" smtClean="0"/>
              <a:t>Have </a:t>
            </a:r>
            <a:r>
              <a:rPr lang="fr-FR" sz="3600" dirty="0" err="1" smtClean="0"/>
              <a:t>you</a:t>
            </a:r>
            <a:r>
              <a:rPr lang="fr-FR" sz="3600" dirty="0" smtClean="0"/>
              <a:t> </a:t>
            </a:r>
            <a:r>
              <a:rPr lang="fr-FR" sz="3600" dirty="0" err="1" smtClean="0"/>
              <a:t>heard</a:t>
            </a:r>
            <a:r>
              <a:rPr lang="fr-FR" sz="3600" dirty="0" smtClean="0"/>
              <a:t> about CQ? CQ stands for </a:t>
            </a:r>
            <a:r>
              <a:rPr lang="fr-FR" sz="3600" b="1" dirty="0" smtClean="0">
                <a:effectLst>
                  <a:outerShdw blurRad="38100" dist="38100" dir="2700000" algn="tl">
                    <a:srgbClr val="000000">
                      <a:alpha val="43137"/>
                    </a:srgbClr>
                  </a:outerShdw>
                </a:effectLst>
              </a:rPr>
              <a:t>cultural quotient</a:t>
            </a:r>
            <a:r>
              <a:rPr lang="fr-FR" sz="3600" dirty="0" smtClean="0"/>
              <a:t>. </a:t>
            </a:r>
          </a:p>
          <a:p>
            <a:pPr marL="0" indent="0">
              <a:buNone/>
            </a:pPr>
            <a:endParaRPr lang="fr-FR" sz="3600" dirty="0" smtClean="0"/>
          </a:p>
          <a:p>
            <a:pPr marL="0" indent="0">
              <a:buNone/>
            </a:pPr>
            <a:endParaRPr lang="fr-FR" sz="3600" dirty="0"/>
          </a:p>
          <a:p>
            <a:pPr marL="0" indent="0" algn="ctr">
              <a:buNone/>
            </a:pPr>
            <a:r>
              <a:rPr lang="fr-FR" sz="4000" i="1" dirty="0" smtClean="0"/>
              <a:t>To </a:t>
            </a:r>
            <a:r>
              <a:rPr lang="fr-FR" sz="4000" i="1" dirty="0" err="1" smtClean="0"/>
              <a:t>your</a:t>
            </a:r>
            <a:r>
              <a:rPr lang="fr-FR" sz="4000" i="1" dirty="0" smtClean="0"/>
              <a:t> </a:t>
            </a:r>
            <a:r>
              <a:rPr lang="fr-FR" sz="4000" i="1" dirty="0" err="1" smtClean="0"/>
              <a:t>mind</a:t>
            </a:r>
            <a:r>
              <a:rPr lang="fr-FR" sz="4000" i="1" dirty="0" smtClean="0"/>
              <a:t>, how </a:t>
            </a:r>
            <a:r>
              <a:rPr lang="fr-FR" sz="4000" i="1" dirty="0" err="1" smtClean="0"/>
              <a:t>can</a:t>
            </a:r>
            <a:r>
              <a:rPr lang="fr-FR" sz="4000" i="1" dirty="0" smtClean="0"/>
              <a:t> </a:t>
            </a:r>
            <a:r>
              <a:rPr lang="fr-FR" sz="4000" i="1" dirty="0" err="1" smtClean="0"/>
              <a:t>we</a:t>
            </a:r>
            <a:r>
              <a:rPr lang="fr-FR" sz="4000" i="1" dirty="0" smtClean="0"/>
              <a:t> </a:t>
            </a:r>
            <a:r>
              <a:rPr lang="fr-FR" sz="4000" i="1" dirty="0" err="1" smtClean="0"/>
              <a:t>define</a:t>
            </a:r>
            <a:r>
              <a:rPr lang="fr-FR" sz="4000" i="1" dirty="0" smtClean="0"/>
              <a:t> cultural quotient or cultural intelligence?</a:t>
            </a:r>
          </a:p>
          <a:p>
            <a:pPr marL="0" indent="0">
              <a:buNone/>
            </a:pPr>
            <a:endParaRPr lang="fr-FR" sz="3600" dirty="0"/>
          </a:p>
        </p:txBody>
      </p:sp>
    </p:spTree>
    <p:extLst>
      <p:ext uri="{BB962C8B-B14F-4D97-AF65-F5344CB8AC3E}">
        <p14:creationId xmlns:p14="http://schemas.microsoft.com/office/powerpoint/2010/main" val="412843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4045938" y="-3232875"/>
            <a:ext cx="8484124" cy="8229600"/>
          </a:xfrm>
          <a:prstGeom prst="rect">
            <a:avLst/>
          </a:prstGeom>
        </p:spPr>
      </p:pic>
      <p:pic>
        <p:nvPicPr>
          <p:cNvPr id="3" name="Picture 3"/>
          <p:cNvPicPr>
            <a:picLocks noChangeAspect="1"/>
          </p:cNvPicPr>
          <p:nvPr/>
        </p:nvPicPr>
        <p:blipFill>
          <a:blip r:embed="rId3"/>
          <a:srcRect/>
          <a:stretch>
            <a:fillRect/>
          </a:stretch>
        </p:blipFill>
        <p:spPr>
          <a:xfrm rot="1745510">
            <a:off x="-4478595" y="7185395"/>
            <a:ext cx="9797143" cy="8229600"/>
          </a:xfrm>
          <a:prstGeom prst="rect">
            <a:avLst/>
          </a:prstGeom>
        </p:spPr>
      </p:pic>
      <p:sp>
        <p:nvSpPr>
          <p:cNvPr id="4" name="TextBox 4"/>
          <p:cNvSpPr txBox="1"/>
          <p:nvPr/>
        </p:nvSpPr>
        <p:spPr>
          <a:xfrm>
            <a:off x="1790700" y="1333500"/>
            <a:ext cx="7442483" cy="1140274"/>
          </a:xfrm>
          <a:prstGeom prst="rect">
            <a:avLst/>
          </a:prstGeom>
        </p:spPr>
        <p:txBody>
          <a:bodyPr lIns="0" tIns="0" rIns="0" bIns="0" rtlCol="0" anchor="t">
            <a:spAutoFit/>
          </a:bodyPr>
          <a:lstStyle/>
          <a:p>
            <a:pPr>
              <a:lnSpc>
                <a:spcPts val="9100"/>
              </a:lnSpc>
            </a:pPr>
            <a:r>
              <a:rPr lang="en-US" sz="7000" spc="350" dirty="0" smtClean="0">
                <a:solidFill>
                  <a:srgbClr val="FF2870"/>
                </a:solidFill>
                <a:latin typeface="Glacial Indifference"/>
              </a:rPr>
              <a:t>DEFINITION</a:t>
            </a:r>
            <a:endParaRPr lang="en-US" sz="7000" spc="350" dirty="0">
              <a:solidFill>
                <a:srgbClr val="FF2870"/>
              </a:solidFill>
              <a:latin typeface="Glacial Indifference"/>
            </a:endParaRPr>
          </a:p>
        </p:txBody>
      </p:sp>
      <p:sp>
        <p:nvSpPr>
          <p:cNvPr id="19" name="TextBox 19"/>
          <p:cNvSpPr txBox="1"/>
          <p:nvPr/>
        </p:nvSpPr>
        <p:spPr>
          <a:xfrm>
            <a:off x="11194387" y="6660208"/>
            <a:ext cx="4422395" cy="620398"/>
          </a:xfrm>
          <a:prstGeom prst="rect">
            <a:avLst/>
          </a:prstGeom>
        </p:spPr>
        <p:txBody>
          <a:bodyPr lIns="0" tIns="0" rIns="0" bIns="0" rtlCol="0" anchor="t">
            <a:spAutoFit/>
          </a:bodyPr>
          <a:lstStyle/>
          <a:p>
            <a:pPr>
              <a:lnSpc>
                <a:spcPts val="4800"/>
              </a:lnSpc>
            </a:pPr>
            <a:endParaRPr lang="en-US" sz="4000" spc="200" dirty="0">
              <a:solidFill>
                <a:srgbClr val="222222"/>
              </a:solidFill>
              <a:latin typeface="Glacial Indifference Bold"/>
            </a:endParaRPr>
          </a:p>
        </p:txBody>
      </p:sp>
      <p:pic>
        <p:nvPicPr>
          <p:cNvPr id="22" name="Picture 21" descr="A picture containing drawing&#10;&#10;Description automatically generated">
            <a:extLst>
              <a:ext uri="{FF2B5EF4-FFF2-40B4-BE49-F238E27FC236}">
                <a16:creationId xmlns:a16="http://schemas.microsoft.com/office/drawing/2014/main" id="{83D82A81-7138-FB40-B848-5A940D56FB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62375" y="9410700"/>
            <a:ext cx="1593850" cy="454458"/>
          </a:xfrm>
          <a:prstGeom prst="rect">
            <a:avLst/>
          </a:prstGeom>
        </p:spPr>
      </p:pic>
      <p:pic>
        <p:nvPicPr>
          <p:cNvPr id="28" name="Picture 27" descr="A close up of a logo&#10;&#10;Description automatically generated">
            <a:extLst>
              <a:ext uri="{FF2B5EF4-FFF2-40B4-BE49-F238E27FC236}">
                <a16:creationId xmlns:a16="http://schemas.microsoft.com/office/drawing/2014/main" id="{22BF47EB-77D5-2D4A-A3B4-DD62843CA6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7276" y="339859"/>
            <a:ext cx="2143372" cy="765992"/>
          </a:xfrm>
          <a:prstGeom prst="rect">
            <a:avLst/>
          </a:prstGeom>
        </p:spPr>
      </p:pic>
      <p:sp>
        <p:nvSpPr>
          <p:cNvPr id="5" name="Rectangle 4">
            <a:extLst>
              <a:ext uri="{FF2B5EF4-FFF2-40B4-BE49-F238E27FC236}">
                <a16:creationId xmlns:a16="http://schemas.microsoft.com/office/drawing/2014/main" id="{CBC912D9-793C-9647-9237-659B0CCC7F93}"/>
              </a:ext>
            </a:extLst>
          </p:cNvPr>
          <p:cNvSpPr/>
          <p:nvPr/>
        </p:nvSpPr>
        <p:spPr>
          <a:xfrm>
            <a:off x="2819400" y="4396560"/>
            <a:ext cx="13484225" cy="2585323"/>
          </a:xfrm>
          <a:prstGeom prst="rect">
            <a:avLst/>
          </a:prstGeom>
        </p:spPr>
        <p:txBody>
          <a:bodyPr wrap="square">
            <a:spAutoFit/>
          </a:bodyPr>
          <a:lstStyle/>
          <a:p>
            <a:pPr algn="ctr"/>
            <a:r>
              <a:rPr lang="en-US" sz="3200" dirty="0"/>
              <a:t> </a:t>
            </a:r>
            <a:r>
              <a:rPr lang="en-US" sz="5400" dirty="0"/>
              <a:t>Cultural intelligence can be understood as the capability to relate and work effectively across </a:t>
            </a:r>
            <a:r>
              <a:rPr lang="en-US" sz="5400" dirty="0"/>
              <a:t>cultures.</a:t>
            </a:r>
            <a:endParaRPr lang="fr-FR" sz="5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srcRect/>
          <a:stretch>
            <a:fillRect/>
          </a:stretch>
        </p:blipFill>
        <p:spPr>
          <a:xfrm rot="2917778">
            <a:off x="13872955" y="-1273020"/>
            <a:ext cx="6710076" cy="4529301"/>
          </a:xfrm>
          <a:prstGeom prst="rect">
            <a:avLst/>
          </a:prstGeom>
        </p:spPr>
      </p:pic>
      <p:pic>
        <p:nvPicPr>
          <p:cNvPr id="7" name="Picture 7"/>
          <p:cNvPicPr>
            <a:picLocks noChangeAspect="1"/>
          </p:cNvPicPr>
          <p:nvPr/>
        </p:nvPicPr>
        <p:blipFill>
          <a:blip r:embed="rId3"/>
          <a:srcRect/>
          <a:stretch>
            <a:fillRect/>
          </a:stretch>
        </p:blipFill>
        <p:spPr>
          <a:xfrm rot="-10800000">
            <a:off x="14656753" y="2111073"/>
            <a:ext cx="596103" cy="596103"/>
          </a:xfrm>
          <a:prstGeom prst="rect">
            <a:avLst/>
          </a:prstGeom>
        </p:spPr>
      </p:pic>
      <p:pic>
        <p:nvPicPr>
          <p:cNvPr id="8" name="Picture 8"/>
          <p:cNvPicPr>
            <a:picLocks noChangeAspect="1"/>
          </p:cNvPicPr>
          <p:nvPr/>
        </p:nvPicPr>
        <p:blipFill>
          <a:blip r:embed="rId4"/>
          <a:srcRect/>
          <a:stretch>
            <a:fillRect/>
          </a:stretch>
        </p:blipFill>
        <p:spPr>
          <a:xfrm rot="-8730587">
            <a:off x="-2897838" y="7966230"/>
            <a:ext cx="6710076" cy="4529301"/>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476FB550-EF99-D746-9530-0839D90637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431068" y="9410700"/>
            <a:ext cx="1593850" cy="454458"/>
          </a:xfrm>
          <a:prstGeom prst="rect">
            <a:avLst/>
          </a:prstGeom>
        </p:spPr>
      </p:pic>
      <p:sp>
        <p:nvSpPr>
          <p:cNvPr id="13" name="TextBox 4">
            <a:extLst>
              <a:ext uri="{FF2B5EF4-FFF2-40B4-BE49-F238E27FC236}">
                <a16:creationId xmlns:a16="http://schemas.microsoft.com/office/drawing/2014/main" id="{12AFAD8B-E214-EE4A-B672-79CF6F38F04E}"/>
              </a:ext>
            </a:extLst>
          </p:cNvPr>
          <p:cNvSpPr txBox="1"/>
          <p:nvPr/>
        </p:nvSpPr>
        <p:spPr>
          <a:xfrm>
            <a:off x="1371600" y="917313"/>
            <a:ext cx="14056473" cy="1038746"/>
          </a:xfrm>
          <a:prstGeom prst="rect">
            <a:avLst/>
          </a:prstGeom>
        </p:spPr>
        <p:txBody>
          <a:bodyPr lIns="0" tIns="0" rIns="0" bIns="0" rtlCol="0" anchor="t">
            <a:spAutoFit/>
          </a:bodyPr>
          <a:lstStyle/>
          <a:p>
            <a:pPr>
              <a:lnSpc>
                <a:spcPts val="8800"/>
              </a:lnSpc>
            </a:pPr>
            <a:r>
              <a:rPr lang="en-US" sz="6000" spc="200" dirty="0" smtClean="0">
                <a:solidFill>
                  <a:srgbClr val="FF2870"/>
                </a:solidFill>
                <a:latin typeface="Glacial Indifference Bold"/>
              </a:rPr>
              <a:t>ORIGINS</a:t>
            </a:r>
            <a:endParaRPr lang="en-US" sz="6000" spc="200" dirty="0">
              <a:solidFill>
                <a:srgbClr val="FF2870"/>
              </a:solidFill>
              <a:latin typeface="Glacial Indifference Bold"/>
            </a:endParaRPr>
          </a:p>
        </p:txBody>
      </p:sp>
      <p:sp>
        <p:nvSpPr>
          <p:cNvPr id="14" name="TextBox 10">
            <a:extLst>
              <a:ext uri="{FF2B5EF4-FFF2-40B4-BE49-F238E27FC236}">
                <a16:creationId xmlns:a16="http://schemas.microsoft.com/office/drawing/2014/main" id="{9AF81174-8676-8843-AD07-066FEAA95750}"/>
              </a:ext>
            </a:extLst>
          </p:cNvPr>
          <p:cNvSpPr txBox="1"/>
          <p:nvPr/>
        </p:nvSpPr>
        <p:spPr>
          <a:xfrm>
            <a:off x="1676400" y="2707176"/>
            <a:ext cx="14554200" cy="6186309"/>
          </a:xfrm>
          <a:prstGeom prst="rect">
            <a:avLst/>
          </a:prstGeom>
        </p:spPr>
        <p:txBody>
          <a:bodyPr wrap="square" lIns="0" tIns="0" rIns="0" bIns="0" rtlCol="0" anchor="t">
            <a:spAutoFit/>
          </a:bodyPr>
          <a:lstStyle/>
          <a:p>
            <a:pPr algn="just"/>
            <a:r>
              <a:rPr lang="en-US" sz="3200" dirty="0"/>
              <a:t>Originally, the term cultural intelligence and the abbreviation "CQ" was developed by the research done by Christopher </a:t>
            </a:r>
            <a:r>
              <a:rPr lang="en-US" sz="3200" dirty="0" err="1"/>
              <a:t>Earley</a:t>
            </a:r>
            <a:r>
              <a:rPr lang="en-US" sz="3200" dirty="0"/>
              <a:t> (2002) and </a:t>
            </a:r>
            <a:r>
              <a:rPr lang="en-US" sz="3200" dirty="0" err="1"/>
              <a:t>Earley</a:t>
            </a:r>
            <a:r>
              <a:rPr lang="en-US" sz="3200" dirty="0"/>
              <a:t> and Soon </a:t>
            </a:r>
            <a:r>
              <a:rPr lang="en-US" sz="3200" dirty="0" err="1"/>
              <a:t>Ang</a:t>
            </a:r>
            <a:r>
              <a:rPr lang="en-US" sz="3200" dirty="0"/>
              <a:t> (2003</a:t>
            </a:r>
            <a:r>
              <a:rPr lang="en-US" sz="3200" dirty="0"/>
              <a:t>).</a:t>
            </a:r>
          </a:p>
          <a:p>
            <a:pPr algn="just"/>
            <a:r>
              <a:rPr lang="en-US" sz="3200" dirty="0"/>
              <a:t>The concept is related to that of </a:t>
            </a:r>
            <a:r>
              <a:rPr lang="en-US" sz="3200" dirty="0"/>
              <a:t>cross-cultural competence</a:t>
            </a:r>
            <a:r>
              <a:rPr lang="en-US" sz="3200" dirty="0"/>
              <a:t> but goes beyond that to actually look </a:t>
            </a:r>
            <a:r>
              <a:rPr lang="en-US" sz="3200" b="1" dirty="0">
                <a:effectLst>
                  <a:outerShdw blurRad="38100" dist="38100" dir="2700000" algn="tl">
                    <a:srgbClr val="000000">
                      <a:alpha val="43137"/>
                    </a:srgbClr>
                  </a:outerShdw>
                </a:effectLst>
              </a:rPr>
              <a:t>at intercultural capabilities as a form of intelligence </a:t>
            </a:r>
            <a:r>
              <a:rPr lang="en-US" sz="3200" dirty="0"/>
              <a:t>that can be measured and developed</a:t>
            </a:r>
            <a:r>
              <a:rPr lang="en-US" sz="3200" dirty="0"/>
              <a:t>.</a:t>
            </a:r>
          </a:p>
          <a:p>
            <a:pPr algn="just"/>
            <a:endParaRPr lang="en-US" sz="3200" dirty="0"/>
          </a:p>
          <a:p>
            <a:pPr algn="just"/>
            <a:r>
              <a:rPr lang="en-US" sz="3200" dirty="0"/>
              <a:t>According to </a:t>
            </a:r>
            <a:r>
              <a:rPr lang="en-US" sz="3200" dirty="0" err="1"/>
              <a:t>Earley</a:t>
            </a:r>
            <a:r>
              <a:rPr lang="en-US" sz="3200" dirty="0"/>
              <a:t>, </a:t>
            </a:r>
            <a:r>
              <a:rPr lang="en-US" sz="3200" dirty="0" err="1"/>
              <a:t>Ang</a:t>
            </a:r>
            <a:r>
              <a:rPr lang="en-US" sz="3200" dirty="0"/>
              <a:t>, and Van Dyne, cultural intelligence can be defined as </a:t>
            </a:r>
            <a:r>
              <a:rPr lang="en-US" sz="3200" b="1" dirty="0">
                <a:effectLst>
                  <a:outerShdw blurRad="38100" dist="38100" dir="2700000" algn="tl">
                    <a:srgbClr val="000000">
                      <a:alpha val="43137"/>
                    </a:srgbClr>
                  </a:outerShdw>
                </a:effectLst>
              </a:rPr>
              <a:t>"a person's capability to adapt as s/he interacts with others from different cultural regions"</a:t>
            </a:r>
            <a:r>
              <a:rPr lang="en-US" sz="3200" dirty="0"/>
              <a:t>, and has behavioral, motivational, and metacognitive </a:t>
            </a:r>
            <a:r>
              <a:rPr lang="en-US" sz="3200" dirty="0"/>
              <a:t>aspects.</a:t>
            </a:r>
          </a:p>
          <a:p>
            <a:pPr algn="just"/>
            <a:endParaRPr lang="en-US" sz="3200" dirty="0"/>
          </a:p>
          <a:p>
            <a:pPr algn="just"/>
            <a:r>
              <a:rPr lang="en-US" sz="3200" dirty="0"/>
              <a:t>CQ is assessed using the academically validated assessment created by Linn Van Dyne and Soon Ang. </a:t>
            </a:r>
            <a:endParaRPr lang="en-US" sz="3200" dirty="0"/>
          </a:p>
          <a:p>
            <a:r>
              <a:rPr lang="en-US" dirty="0" smtClean="0"/>
              <a:t>.</a:t>
            </a:r>
            <a:endParaRPr lang="en-US" sz="4400" dirty="0"/>
          </a:p>
        </p:txBody>
      </p:sp>
      <p:pic>
        <p:nvPicPr>
          <p:cNvPr id="17" name="Picture 16" descr="A close up of a logo&#10;&#10;Description automatically generated">
            <a:extLst>
              <a:ext uri="{FF2B5EF4-FFF2-40B4-BE49-F238E27FC236}">
                <a16:creationId xmlns:a16="http://schemas.microsoft.com/office/drawing/2014/main" id="{2E7D19E0-2765-DC4A-A6EB-4D6AC1792F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621000" y="497854"/>
            <a:ext cx="2143372" cy="76599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srcRect/>
          <a:stretch>
            <a:fillRect/>
          </a:stretch>
        </p:blipFill>
        <p:spPr>
          <a:xfrm rot="2917778">
            <a:off x="13872955" y="-1273020"/>
            <a:ext cx="6710076" cy="4529301"/>
          </a:xfrm>
          <a:prstGeom prst="rect">
            <a:avLst/>
          </a:prstGeom>
        </p:spPr>
      </p:pic>
      <p:pic>
        <p:nvPicPr>
          <p:cNvPr id="7" name="Picture 7"/>
          <p:cNvPicPr>
            <a:picLocks noChangeAspect="1"/>
          </p:cNvPicPr>
          <p:nvPr/>
        </p:nvPicPr>
        <p:blipFill>
          <a:blip r:embed="rId3"/>
          <a:srcRect/>
          <a:stretch>
            <a:fillRect/>
          </a:stretch>
        </p:blipFill>
        <p:spPr>
          <a:xfrm rot="-10800000">
            <a:off x="14656753" y="2111073"/>
            <a:ext cx="596103" cy="596103"/>
          </a:xfrm>
          <a:prstGeom prst="rect">
            <a:avLst/>
          </a:prstGeom>
        </p:spPr>
      </p:pic>
      <p:pic>
        <p:nvPicPr>
          <p:cNvPr id="8" name="Picture 8"/>
          <p:cNvPicPr>
            <a:picLocks noChangeAspect="1"/>
          </p:cNvPicPr>
          <p:nvPr/>
        </p:nvPicPr>
        <p:blipFill>
          <a:blip r:embed="rId4"/>
          <a:srcRect/>
          <a:stretch>
            <a:fillRect/>
          </a:stretch>
        </p:blipFill>
        <p:spPr>
          <a:xfrm rot="-8730587">
            <a:off x="-2897838" y="7966230"/>
            <a:ext cx="6710076" cy="4529301"/>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476FB550-EF99-D746-9530-0839D90637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431068" y="9410700"/>
            <a:ext cx="1593850" cy="454458"/>
          </a:xfrm>
          <a:prstGeom prst="rect">
            <a:avLst/>
          </a:prstGeom>
        </p:spPr>
      </p:pic>
      <p:sp>
        <p:nvSpPr>
          <p:cNvPr id="13" name="TextBox 4">
            <a:extLst>
              <a:ext uri="{FF2B5EF4-FFF2-40B4-BE49-F238E27FC236}">
                <a16:creationId xmlns:a16="http://schemas.microsoft.com/office/drawing/2014/main" id="{12AFAD8B-E214-EE4A-B672-79CF6F38F04E}"/>
              </a:ext>
            </a:extLst>
          </p:cNvPr>
          <p:cNvSpPr txBox="1"/>
          <p:nvPr/>
        </p:nvSpPr>
        <p:spPr>
          <a:xfrm>
            <a:off x="1371600" y="917313"/>
            <a:ext cx="14056473" cy="1038746"/>
          </a:xfrm>
          <a:prstGeom prst="rect">
            <a:avLst/>
          </a:prstGeom>
        </p:spPr>
        <p:txBody>
          <a:bodyPr lIns="0" tIns="0" rIns="0" bIns="0" rtlCol="0" anchor="t">
            <a:spAutoFit/>
          </a:bodyPr>
          <a:lstStyle/>
          <a:p>
            <a:pPr>
              <a:lnSpc>
                <a:spcPts val="8800"/>
              </a:lnSpc>
            </a:pPr>
            <a:r>
              <a:rPr lang="en-US" sz="6000" spc="200" dirty="0" smtClean="0">
                <a:solidFill>
                  <a:srgbClr val="FF2870"/>
                </a:solidFill>
                <a:latin typeface="Glacial Indifference Bold"/>
              </a:rPr>
              <a:t>4 CQ capabilities</a:t>
            </a:r>
            <a:endParaRPr lang="en-US" sz="6000" spc="200" dirty="0">
              <a:solidFill>
                <a:srgbClr val="FF2870"/>
              </a:solidFill>
              <a:latin typeface="Glacial Indifference Bold"/>
            </a:endParaRPr>
          </a:p>
        </p:txBody>
      </p:sp>
      <p:sp>
        <p:nvSpPr>
          <p:cNvPr id="14" name="TextBox 10">
            <a:extLst>
              <a:ext uri="{FF2B5EF4-FFF2-40B4-BE49-F238E27FC236}">
                <a16:creationId xmlns:a16="http://schemas.microsoft.com/office/drawing/2014/main" id="{9AF81174-8676-8843-AD07-066FEAA95750}"/>
              </a:ext>
            </a:extLst>
          </p:cNvPr>
          <p:cNvSpPr txBox="1"/>
          <p:nvPr/>
        </p:nvSpPr>
        <p:spPr>
          <a:xfrm>
            <a:off x="457200" y="3162300"/>
            <a:ext cx="5892076" cy="3877985"/>
          </a:xfrm>
          <a:prstGeom prst="rect">
            <a:avLst/>
          </a:prstGeom>
        </p:spPr>
        <p:txBody>
          <a:bodyPr wrap="square" lIns="0" tIns="0" rIns="0" bIns="0" rtlCol="0" anchor="t">
            <a:spAutoFit/>
          </a:bodyPr>
          <a:lstStyle/>
          <a:p>
            <a:pPr algn="just"/>
            <a:r>
              <a:rPr lang="fr-FR" sz="3600" dirty="0"/>
              <a:t>Ang, Van Dyne, &amp; </a:t>
            </a:r>
            <a:r>
              <a:rPr lang="fr-FR" sz="3600" dirty="0" err="1"/>
              <a:t>Livermore</a:t>
            </a:r>
            <a:r>
              <a:rPr lang="fr-FR" sz="3600" dirty="0"/>
              <a:t> </a:t>
            </a:r>
            <a:r>
              <a:rPr lang="fr-FR" sz="3600" dirty="0" err="1"/>
              <a:t>describe</a:t>
            </a:r>
            <a:r>
              <a:rPr lang="fr-FR" sz="3600" dirty="0"/>
              <a:t> four CQ </a:t>
            </a:r>
            <a:r>
              <a:rPr lang="fr-FR" sz="3600" dirty="0" err="1"/>
              <a:t>capabilities</a:t>
            </a:r>
            <a:r>
              <a:rPr lang="fr-FR" sz="3600" dirty="0" smtClean="0"/>
              <a:t>:</a:t>
            </a:r>
          </a:p>
          <a:p>
            <a:pPr algn="just"/>
            <a:r>
              <a:rPr lang="fr-FR" sz="3600" dirty="0" smtClean="0"/>
              <a:t> </a:t>
            </a:r>
          </a:p>
          <a:p>
            <a:pPr marL="457200" indent="-457200" algn="just">
              <a:buFont typeface="Arial" panose="020B0604020202020204" pitchFamily="34" charset="0"/>
              <a:buChar char="•"/>
            </a:pPr>
            <a:r>
              <a:rPr lang="fr-FR" sz="3600" dirty="0"/>
              <a:t>M</a:t>
            </a:r>
            <a:r>
              <a:rPr lang="fr-FR" sz="3600" dirty="0" smtClean="0"/>
              <a:t>otivation   (</a:t>
            </a:r>
            <a:r>
              <a:rPr lang="fr-FR" sz="3600" dirty="0"/>
              <a:t>CQ Drive), </a:t>
            </a:r>
            <a:endParaRPr lang="fr-FR" sz="3600" dirty="0" smtClean="0"/>
          </a:p>
          <a:p>
            <a:pPr marL="457200" indent="-457200" algn="just">
              <a:buFont typeface="Arial" panose="020B0604020202020204" pitchFamily="34" charset="0"/>
              <a:buChar char="•"/>
            </a:pPr>
            <a:r>
              <a:rPr lang="fr-FR" sz="3600" dirty="0"/>
              <a:t>C</a:t>
            </a:r>
            <a:r>
              <a:rPr lang="fr-FR" sz="3600" dirty="0" smtClean="0"/>
              <a:t>ognition    (</a:t>
            </a:r>
            <a:r>
              <a:rPr lang="fr-FR" sz="3600" dirty="0"/>
              <a:t>CQ </a:t>
            </a:r>
            <a:r>
              <a:rPr lang="fr-FR" sz="3600" dirty="0" err="1"/>
              <a:t>Knowledge</a:t>
            </a:r>
            <a:r>
              <a:rPr lang="fr-FR" sz="3600" dirty="0"/>
              <a:t>), </a:t>
            </a:r>
            <a:endParaRPr lang="fr-FR" sz="3600" dirty="0" smtClean="0"/>
          </a:p>
          <a:p>
            <a:pPr marL="457200" indent="-457200" algn="just">
              <a:buFont typeface="Arial" panose="020B0604020202020204" pitchFamily="34" charset="0"/>
              <a:buChar char="•"/>
            </a:pPr>
            <a:r>
              <a:rPr lang="fr-FR" sz="3600" dirty="0" err="1"/>
              <a:t>M</a:t>
            </a:r>
            <a:r>
              <a:rPr lang="fr-FR" sz="3600" dirty="0" err="1" smtClean="0"/>
              <a:t>eta-cognition</a:t>
            </a:r>
            <a:r>
              <a:rPr lang="fr-FR" sz="3600" dirty="0" smtClean="0"/>
              <a:t> </a:t>
            </a:r>
            <a:r>
              <a:rPr lang="fr-FR" sz="3600" dirty="0"/>
              <a:t>(CQ </a:t>
            </a:r>
            <a:r>
              <a:rPr lang="fr-FR" sz="3600" dirty="0" err="1"/>
              <a:t>Strategy</a:t>
            </a:r>
            <a:r>
              <a:rPr lang="fr-FR" sz="3600" dirty="0"/>
              <a:t>) </a:t>
            </a:r>
            <a:endParaRPr lang="fr-FR" sz="3600" dirty="0" smtClean="0"/>
          </a:p>
          <a:p>
            <a:pPr marL="457200" indent="-457200" algn="just">
              <a:buFont typeface="Arial" panose="020B0604020202020204" pitchFamily="34" charset="0"/>
              <a:buChar char="•"/>
            </a:pPr>
            <a:r>
              <a:rPr lang="fr-FR" sz="3600" dirty="0" err="1"/>
              <a:t>B</a:t>
            </a:r>
            <a:r>
              <a:rPr lang="fr-FR" sz="3600" dirty="0" err="1" smtClean="0"/>
              <a:t>ehavior</a:t>
            </a:r>
            <a:r>
              <a:rPr lang="fr-FR" sz="3600" dirty="0" smtClean="0"/>
              <a:t> </a:t>
            </a:r>
            <a:r>
              <a:rPr lang="fr-FR" sz="3600" dirty="0"/>
              <a:t>(CQ Action).</a:t>
            </a:r>
          </a:p>
        </p:txBody>
      </p:sp>
      <p:pic>
        <p:nvPicPr>
          <p:cNvPr id="17" name="Picture 16" descr="A close up of a logo&#10;&#10;Description automatically generated">
            <a:extLst>
              <a:ext uri="{FF2B5EF4-FFF2-40B4-BE49-F238E27FC236}">
                <a16:creationId xmlns:a16="http://schemas.microsoft.com/office/drawing/2014/main" id="{2E7D19E0-2765-DC4A-A6EB-4D6AC1792F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621000" y="497854"/>
            <a:ext cx="2143372" cy="765992"/>
          </a:xfrm>
          <a:prstGeom prst="rect">
            <a:avLst/>
          </a:prstGeom>
        </p:spPr>
      </p:pic>
      <p:pic>
        <p:nvPicPr>
          <p:cNvPr id="9" name="Picture 2" descr="https://culturalq.com/wp-content/uploads/2018/12/cq-graph.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15200" y="2948940"/>
            <a:ext cx="8645886" cy="6562541"/>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p:cNvSpPr txBox="1"/>
          <p:nvPr/>
        </p:nvSpPr>
        <p:spPr>
          <a:xfrm>
            <a:off x="12081318" y="9334435"/>
            <a:ext cx="5943600" cy="369332"/>
          </a:xfrm>
          <a:prstGeom prst="rect">
            <a:avLst/>
          </a:prstGeom>
          <a:noFill/>
        </p:spPr>
        <p:txBody>
          <a:bodyPr wrap="square" rtlCol="0">
            <a:spAutoFit/>
          </a:bodyPr>
          <a:lstStyle/>
          <a:p>
            <a:r>
              <a:rPr lang="fr-FR" dirty="0"/>
              <a:t>Source: </a:t>
            </a:r>
            <a:r>
              <a:rPr lang="fr-FR" dirty="0">
                <a:hlinkClick r:id="rId8"/>
              </a:rPr>
              <a:t>https://culturalq.com</a:t>
            </a:r>
            <a:r>
              <a:rPr lang="fr-FR" dirty="0" smtClean="0">
                <a:hlinkClick r:id="rId8"/>
              </a:rPr>
              <a:t>/</a:t>
            </a:r>
            <a:r>
              <a:rPr lang="fr-FR" dirty="0" smtClean="0"/>
              <a:t> </a:t>
            </a:r>
            <a:endParaRPr lang="fr-FR" dirty="0"/>
          </a:p>
        </p:txBody>
      </p:sp>
    </p:spTree>
    <p:extLst>
      <p:ext uri="{BB962C8B-B14F-4D97-AF65-F5344CB8AC3E}">
        <p14:creationId xmlns:p14="http://schemas.microsoft.com/office/powerpoint/2010/main" val="2876094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CQ DRIVE</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B3D7A548-69A3-E046-BCF7-9F88C18D57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a16="http://schemas.microsoft.com/office/drawing/2014/main" id="{392CF7B9-91DC-0F42-A8ED-629C21219D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a16="http://schemas.microsoft.com/office/drawing/2014/main" id="{C79EF19B-2CB8-544B-B784-34504EB96397}"/>
              </a:ext>
            </a:extLst>
          </p:cNvPr>
          <p:cNvSpPr txBox="1">
            <a:spLocks/>
          </p:cNvSpPr>
          <p:nvPr/>
        </p:nvSpPr>
        <p:spPr>
          <a:xfrm>
            <a:off x="1822450" y="2698665"/>
            <a:ext cx="13024100" cy="435133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3600" dirty="0"/>
              <a:t>CQ-Drive is a </a:t>
            </a:r>
            <a:r>
              <a:rPr lang="en-US" sz="3600" b="1" dirty="0">
                <a:effectLst>
                  <a:outerShdw blurRad="38100" dist="38100" dir="2700000" algn="tl">
                    <a:srgbClr val="000000">
                      <a:alpha val="43137"/>
                    </a:srgbClr>
                  </a:outerShdw>
                </a:effectLst>
              </a:rPr>
              <a:t>person's interest and confidence in functioning effectively in culturally diverse settings</a:t>
            </a:r>
            <a:r>
              <a:rPr lang="en-US" sz="3600" dirty="0"/>
              <a:t>. </a:t>
            </a:r>
            <a:endParaRPr lang="en-US" sz="3600" dirty="0" smtClean="0"/>
          </a:p>
          <a:p>
            <a:pPr marL="0" indent="0" algn="just">
              <a:buNone/>
            </a:pPr>
            <a:r>
              <a:rPr lang="en-US" sz="3600" dirty="0" smtClean="0"/>
              <a:t>It </a:t>
            </a:r>
            <a:r>
              <a:rPr lang="en-US" sz="3600" dirty="0"/>
              <a:t>includes</a:t>
            </a:r>
            <a:r>
              <a:rPr lang="en-US" sz="3600" dirty="0" smtClean="0"/>
              <a:t>:</a:t>
            </a:r>
          </a:p>
          <a:p>
            <a:pPr marL="0" indent="0" algn="just">
              <a:buNone/>
            </a:pPr>
            <a:endParaRPr lang="en-US" sz="3600" dirty="0"/>
          </a:p>
          <a:p>
            <a:pPr algn="just"/>
            <a:r>
              <a:rPr lang="en-US" sz="3600" dirty="0"/>
              <a:t>Intrinsic interest – </a:t>
            </a:r>
            <a:r>
              <a:rPr lang="en-US" sz="3600" dirty="0" smtClean="0"/>
              <a:t>enjoy culturally </a:t>
            </a:r>
            <a:r>
              <a:rPr lang="en-US" sz="3600" dirty="0"/>
              <a:t>diverse </a:t>
            </a:r>
            <a:r>
              <a:rPr lang="en-US" sz="3600" dirty="0" smtClean="0"/>
              <a:t>experiences</a:t>
            </a:r>
          </a:p>
          <a:p>
            <a:pPr marL="0" indent="0" algn="just">
              <a:buNone/>
            </a:pPr>
            <a:endParaRPr lang="en-US" sz="3600" dirty="0"/>
          </a:p>
          <a:p>
            <a:pPr algn="just"/>
            <a:r>
              <a:rPr lang="en-US" sz="3600" dirty="0"/>
              <a:t>Extrinsic interest – gaining benefits from culturally diverse experiences</a:t>
            </a:r>
            <a:r>
              <a:rPr lang="en-US" sz="3600" dirty="0" smtClean="0"/>
              <a:t>.</a:t>
            </a:r>
          </a:p>
          <a:p>
            <a:pPr marL="0" indent="0" algn="just">
              <a:buNone/>
            </a:pPr>
            <a:endParaRPr lang="en-US" sz="3600" dirty="0"/>
          </a:p>
          <a:p>
            <a:pPr algn="just"/>
            <a:r>
              <a:rPr lang="en-US" sz="3600" dirty="0"/>
              <a:t>Self-efficacy – having the confidence to be effective in culturally diverse situations</a:t>
            </a:r>
          </a:p>
          <a:p>
            <a:endParaRPr lang="en-GB" sz="5400" dirty="0"/>
          </a:p>
        </p:txBody>
      </p:sp>
    </p:spTree>
    <p:extLst>
      <p:ext uri="{BB962C8B-B14F-4D97-AF65-F5344CB8AC3E}">
        <p14:creationId xmlns:p14="http://schemas.microsoft.com/office/powerpoint/2010/main" val="3393474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CQ KNOWLEDGE </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B3D7A548-69A3-E046-BCF7-9F88C18D57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a16="http://schemas.microsoft.com/office/drawing/2014/main" id="{392CF7B9-91DC-0F42-A8ED-629C21219D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a16="http://schemas.microsoft.com/office/drawing/2014/main" id="{C79EF19B-2CB8-544B-B784-34504EB96397}"/>
              </a:ext>
            </a:extLst>
          </p:cNvPr>
          <p:cNvSpPr txBox="1">
            <a:spLocks/>
          </p:cNvSpPr>
          <p:nvPr/>
        </p:nvSpPr>
        <p:spPr>
          <a:xfrm>
            <a:off x="1822450" y="2698665"/>
            <a:ext cx="13024100" cy="435133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5400" dirty="0"/>
          </a:p>
        </p:txBody>
      </p:sp>
      <p:sp>
        <p:nvSpPr>
          <p:cNvPr id="2" name="Rectangle 1"/>
          <p:cNvSpPr/>
          <p:nvPr/>
        </p:nvSpPr>
        <p:spPr>
          <a:xfrm>
            <a:off x="938497" y="2827511"/>
            <a:ext cx="14249399" cy="6186309"/>
          </a:xfrm>
          <a:prstGeom prst="rect">
            <a:avLst/>
          </a:prstGeom>
        </p:spPr>
        <p:txBody>
          <a:bodyPr wrap="square">
            <a:spAutoFit/>
          </a:bodyPr>
          <a:lstStyle/>
          <a:p>
            <a:pPr algn="just"/>
            <a:r>
              <a:rPr lang="en-US" sz="3600" dirty="0"/>
              <a:t>CQ-Knowledge is a </a:t>
            </a:r>
            <a:r>
              <a:rPr lang="en-US" sz="3600" b="1" dirty="0">
                <a:effectLst>
                  <a:outerShdw blurRad="38100" dist="38100" dir="2700000" algn="tl">
                    <a:srgbClr val="000000">
                      <a:alpha val="43137"/>
                    </a:srgbClr>
                  </a:outerShdw>
                </a:effectLst>
              </a:rPr>
              <a:t>person's knowledge about how cultures are similar and how cultures are different</a:t>
            </a:r>
            <a:r>
              <a:rPr lang="en-US" sz="3600" dirty="0"/>
              <a:t>. </a:t>
            </a:r>
            <a:endParaRPr lang="en-US" sz="3600" dirty="0" smtClean="0"/>
          </a:p>
          <a:p>
            <a:pPr algn="just"/>
            <a:r>
              <a:rPr lang="en-US" sz="3600" dirty="0" smtClean="0"/>
              <a:t>It </a:t>
            </a:r>
            <a:r>
              <a:rPr lang="en-US" sz="3600" dirty="0"/>
              <a:t>includes</a:t>
            </a:r>
            <a:r>
              <a:rPr lang="en-US" sz="3600" dirty="0" smtClean="0"/>
              <a:t>:</a:t>
            </a:r>
          </a:p>
          <a:p>
            <a:pPr algn="just"/>
            <a:endParaRPr lang="en-US" sz="3600" dirty="0"/>
          </a:p>
          <a:p>
            <a:pPr marL="571500" indent="-571500" algn="just">
              <a:buFont typeface="Arial" panose="020B0604020202020204" pitchFamily="34" charset="0"/>
              <a:buChar char="•"/>
            </a:pPr>
            <a:r>
              <a:rPr lang="en-US" sz="3600" dirty="0" smtClean="0"/>
              <a:t>Business </a:t>
            </a:r>
            <a:r>
              <a:rPr lang="en-US" sz="3600" dirty="0"/>
              <a:t>– knowledge about economic and legal </a:t>
            </a:r>
            <a:r>
              <a:rPr lang="en-US" sz="3600" dirty="0" smtClean="0"/>
              <a:t>systems</a:t>
            </a:r>
          </a:p>
          <a:p>
            <a:pPr algn="just">
              <a:buFont typeface="Arial" panose="020B0604020202020204" pitchFamily="34" charset="0"/>
              <a:buChar char="•"/>
            </a:pPr>
            <a:endParaRPr lang="en-US" sz="3600" dirty="0"/>
          </a:p>
          <a:p>
            <a:pPr marL="571500" indent="-571500" algn="just">
              <a:buFont typeface="Arial" panose="020B0604020202020204" pitchFamily="34" charset="0"/>
              <a:buChar char="•"/>
            </a:pPr>
            <a:r>
              <a:rPr lang="en-US" sz="3600" dirty="0" smtClean="0"/>
              <a:t>Interpersonal </a:t>
            </a:r>
            <a:r>
              <a:rPr lang="en-US" sz="3600" dirty="0"/>
              <a:t>– </a:t>
            </a:r>
            <a:r>
              <a:rPr lang="en-US" sz="3600" dirty="0" smtClean="0"/>
              <a:t>knowledge </a:t>
            </a:r>
            <a:r>
              <a:rPr lang="en-US" sz="3600" dirty="0"/>
              <a:t>about values, social interaction norms, and religious </a:t>
            </a:r>
            <a:r>
              <a:rPr lang="en-US" sz="3600" dirty="0" smtClean="0"/>
              <a:t>beliefs</a:t>
            </a:r>
          </a:p>
          <a:p>
            <a:pPr algn="just">
              <a:buFont typeface="Arial" panose="020B0604020202020204" pitchFamily="34" charset="0"/>
              <a:buChar char="•"/>
            </a:pPr>
            <a:endParaRPr lang="en-US" sz="3600" dirty="0"/>
          </a:p>
          <a:p>
            <a:pPr marL="571500" indent="-571500" algn="just">
              <a:buFont typeface="Arial" panose="020B0604020202020204" pitchFamily="34" charset="0"/>
              <a:buChar char="•"/>
            </a:pPr>
            <a:r>
              <a:rPr lang="en-US" sz="3600" dirty="0" smtClean="0"/>
              <a:t>Socio-linguistics </a:t>
            </a:r>
            <a:r>
              <a:rPr lang="en-US" sz="3600" dirty="0"/>
              <a:t>– knowledge about rules of languages and rules for expressing non-verbal behaviors</a:t>
            </a:r>
          </a:p>
        </p:txBody>
      </p:sp>
    </p:spTree>
    <p:extLst>
      <p:ext uri="{BB962C8B-B14F-4D97-AF65-F5344CB8AC3E}">
        <p14:creationId xmlns:p14="http://schemas.microsoft.com/office/powerpoint/2010/main" val="2953211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CQ STRATEGY</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B3D7A548-69A3-E046-BCF7-9F88C18D57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a16="http://schemas.microsoft.com/office/drawing/2014/main" id="{392CF7B9-91DC-0F42-A8ED-629C21219D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a16="http://schemas.microsoft.com/office/drawing/2014/main" id="{C79EF19B-2CB8-544B-B784-34504EB96397}"/>
              </a:ext>
            </a:extLst>
          </p:cNvPr>
          <p:cNvSpPr txBox="1">
            <a:spLocks/>
          </p:cNvSpPr>
          <p:nvPr/>
        </p:nvSpPr>
        <p:spPr>
          <a:xfrm>
            <a:off x="1822450" y="2698665"/>
            <a:ext cx="13024100" cy="435133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5400" dirty="0"/>
          </a:p>
        </p:txBody>
      </p:sp>
      <p:sp>
        <p:nvSpPr>
          <p:cNvPr id="15" name="Rectangle 14"/>
          <p:cNvSpPr/>
          <p:nvPr/>
        </p:nvSpPr>
        <p:spPr>
          <a:xfrm>
            <a:off x="838200" y="2828033"/>
            <a:ext cx="14249399" cy="5632311"/>
          </a:xfrm>
          <a:prstGeom prst="rect">
            <a:avLst/>
          </a:prstGeom>
        </p:spPr>
        <p:txBody>
          <a:bodyPr wrap="square">
            <a:spAutoFit/>
          </a:bodyPr>
          <a:lstStyle/>
          <a:p>
            <a:pPr algn="just"/>
            <a:r>
              <a:rPr lang="en-US" sz="3600" dirty="0"/>
              <a:t>CQ-Strategy is </a:t>
            </a:r>
            <a:r>
              <a:rPr lang="en-US" sz="3600" b="1" dirty="0">
                <a:effectLst>
                  <a:outerShdw blurRad="38100" dist="38100" dir="2700000" algn="tl">
                    <a:srgbClr val="000000">
                      <a:alpha val="43137"/>
                    </a:srgbClr>
                  </a:outerShdw>
                </a:effectLst>
              </a:rPr>
              <a:t>how a person makes sense of culturally diverse </a:t>
            </a:r>
            <a:r>
              <a:rPr lang="en-US" sz="3600" b="1" dirty="0">
                <a:effectLst>
                  <a:outerShdw blurRad="38100" dist="38100" dir="2700000" algn="tl">
                    <a:srgbClr val="000000">
                      <a:alpha val="43137"/>
                    </a:srgbClr>
                  </a:outerShdw>
                </a:effectLst>
              </a:rPr>
              <a:t>experiences</a:t>
            </a:r>
            <a:r>
              <a:rPr lang="en-US" sz="3600" dirty="0"/>
              <a:t>.</a:t>
            </a:r>
          </a:p>
          <a:p>
            <a:pPr algn="just"/>
            <a:r>
              <a:rPr lang="en-US" sz="3600" dirty="0"/>
              <a:t>It </a:t>
            </a:r>
            <a:r>
              <a:rPr lang="en-US" sz="3600" dirty="0"/>
              <a:t>includes</a:t>
            </a:r>
            <a:r>
              <a:rPr lang="en-US" sz="3600" dirty="0" smtClean="0"/>
              <a:t>:</a:t>
            </a:r>
          </a:p>
          <a:p>
            <a:pPr algn="just"/>
            <a:endParaRPr lang="en-US" sz="3600" dirty="0"/>
          </a:p>
          <a:p>
            <a:pPr marL="571500" indent="-571500" algn="just">
              <a:buFont typeface="Arial" panose="020B0604020202020204" pitchFamily="34" charset="0"/>
              <a:buChar char="•"/>
            </a:pPr>
            <a:r>
              <a:rPr lang="en-US" sz="3600" dirty="0"/>
              <a:t>Awareness – knowing about one's existing cultural knowledge</a:t>
            </a:r>
            <a:r>
              <a:rPr lang="en-US" sz="3600" dirty="0" smtClean="0"/>
              <a:t>;</a:t>
            </a:r>
          </a:p>
          <a:p>
            <a:pPr marL="571500" indent="-571500" algn="just">
              <a:buFont typeface="Arial" panose="020B0604020202020204" pitchFamily="34" charset="0"/>
              <a:buChar char="•"/>
            </a:pPr>
            <a:endParaRPr lang="en-US" sz="3600" dirty="0"/>
          </a:p>
          <a:p>
            <a:pPr marL="571500" indent="-571500" algn="just">
              <a:buFont typeface="Arial" panose="020B0604020202020204" pitchFamily="34" charset="0"/>
              <a:buChar char="•"/>
            </a:pPr>
            <a:r>
              <a:rPr lang="en-US" sz="3600" dirty="0"/>
              <a:t>Planning – strategizing before a culturally diverse encounter</a:t>
            </a:r>
            <a:r>
              <a:rPr lang="en-US" sz="3600" dirty="0" smtClean="0"/>
              <a:t>;</a:t>
            </a:r>
          </a:p>
          <a:p>
            <a:pPr marL="571500" indent="-571500" algn="just">
              <a:buFont typeface="Arial" panose="020B0604020202020204" pitchFamily="34" charset="0"/>
              <a:buChar char="•"/>
            </a:pPr>
            <a:endParaRPr lang="en-US" sz="3600" dirty="0"/>
          </a:p>
          <a:p>
            <a:pPr marL="571500" indent="-571500" algn="just">
              <a:buFont typeface="Arial" panose="020B0604020202020204" pitchFamily="34" charset="0"/>
              <a:buChar char="•"/>
            </a:pPr>
            <a:r>
              <a:rPr lang="en-US" sz="3600" dirty="0"/>
              <a:t>Checking – checking assumptions and adjusting mental maps when actual experiences differ from expectations.</a:t>
            </a:r>
          </a:p>
        </p:txBody>
      </p:sp>
    </p:spTree>
    <p:extLst>
      <p:ext uri="{BB962C8B-B14F-4D97-AF65-F5344CB8AC3E}">
        <p14:creationId xmlns:p14="http://schemas.microsoft.com/office/powerpoint/2010/main" val="2603406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CQ ACTION </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B3D7A548-69A3-E046-BCF7-9F88C18D57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a16="http://schemas.microsoft.com/office/drawing/2014/main" id="{392CF7B9-91DC-0F42-A8ED-629C21219D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a16="http://schemas.microsoft.com/office/drawing/2014/main" id="{C79EF19B-2CB8-544B-B784-34504EB96397}"/>
              </a:ext>
            </a:extLst>
          </p:cNvPr>
          <p:cNvSpPr txBox="1">
            <a:spLocks/>
          </p:cNvSpPr>
          <p:nvPr/>
        </p:nvSpPr>
        <p:spPr>
          <a:xfrm>
            <a:off x="1822450" y="2698665"/>
            <a:ext cx="13024100" cy="435133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5400" dirty="0"/>
          </a:p>
        </p:txBody>
      </p:sp>
      <p:sp>
        <p:nvSpPr>
          <p:cNvPr id="4" name="Rectangle 3"/>
          <p:cNvSpPr/>
          <p:nvPr/>
        </p:nvSpPr>
        <p:spPr>
          <a:xfrm>
            <a:off x="1056005" y="2964509"/>
            <a:ext cx="14249400" cy="4524315"/>
          </a:xfrm>
          <a:prstGeom prst="rect">
            <a:avLst/>
          </a:prstGeom>
        </p:spPr>
        <p:txBody>
          <a:bodyPr wrap="square">
            <a:spAutoFit/>
          </a:bodyPr>
          <a:lstStyle/>
          <a:p>
            <a:pPr algn="just"/>
            <a:r>
              <a:rPr lang="fr-FR" sz="3600" dirty="0"/>
              <a:t>CQ-Action </a:t>
            </a:r>
            <a:r>
              <a:rPr lang="fr-FR" sz="3600" dirty="0" err="1"/>
              <a:t>is</a:t>
            </a:r>
            <a:r>
              <a:rPr lang="fr-FR" sz="3600" dirty="0"/>
              <a:t> a </a:t>
            </a:r>
            <a:r>
              <a:rPr lang="fr-FR" sz="3600" b="1" dirty="0" err="1">
                <a:effectLst>
                  <a:outerShdw blurRad="38100" dist="38100" dir="2700000" algn="tl">
                    <a:srgbClr val="000000">
                      <a:alpha val="43137"/>
                    </a:srgbClr>
                  </a:outerShdw>
                </a:effectLst>
              </a:rPr>
              <a:t>person's</a:t>
            </a:r>
            <a:r>
              <a:rPr lang="fr-FR" sz="3600" b="1" dirty="0">
                <a:effectLst>
                  <a:outerShdw blurRad="38100" dist="38100" dir="2700000" algn="tl">
                    <a:srgbClr val="000000">
                      <a:alpha val="43137"/>
                    </a:srgbClr>
                  </a:outerShdw>
                </a:effectLst>
              </a:rPr>
              <a:t> </a:t>
            </a:r>
            <a:r>
              <a:rPr lang="fr-FR" sz="3600" b="1" dirty="0" err="1">
                <a:effectLst>
                  <a:outerShdw blurRad="38100" dist="38100" dir="2700000" algn="tl">
                    <a:srgbClr val="000000">
                      <a:alpha val="43137"/>
                    </a:srgbClr>
                  </a:outerShdw>
                </a:effectLst>
              </a:rPr>
              <a:t>capability</a:t>
            </a:r>
            <a:r>
              <a:rPr lang="fr-FR" sz="3600" b="1" dirty="0">
                <a:effectLst>
                  <a:outerShdw blurRad="38100" dist="38100" dir="2700000" algn="tl">
                    <a:srgbClr val="000000">
                      <a:alpha val="43137"/>
                    </a:srgbClr>
                  </a:outerShdw>
                </a:effectLst>
              </a:rPr>
              <a:t> to </a:t>
            </a:r>
            <a:r>
              <a:rPr lang="fr-FR" sz="3600" b="1" dirty="0" err="1">
                <a:effectLst>
                  <a:outerShdw blurRad="38100" dist="38100" dir="2700000" algn="tl">
                    <a:srgbClr val="000000">
                      <a:alpha val="43137"/>
                    </a:srgbClr>
                  </a:outerShdw>
                </a:effectLst>
              </a:rPr>
              <a:t>adapt</a:t>
            </a:r>
            <a:r>
              <a:rPr lang="fr-FR" sz="3600" b="1" dirty="0">
                <a:effectLst>
                  <a:outerShdw blurRad="38100" dist="38100" dir="2700000" algn="tl">
                    <a:srgbClr val="000000">
                      <a:alpha val="43137"/>
                    </a:srgbClr>
                  </a:outerShdw>
                </a:effectLst>
              </a:rPr>
              <a:t> verbal and </a:t>
            </a:r>
            <a:r>
              <a:rPr lang="fr-FR" sz="3600" b="1" dirty="0" err="1">
                <a:effectLst>
                  <a:outerShdw blurRad="38100" dist="38100" dir="2700000" algn="tl">
                    <a:srgbClr val="000000">
                      <a:alpha val="43137"/>
                    </a:srgbClr>
                  </a:outerShdw>
                </a:effectLst>
              </a:rPr>
              <a:t>nonverbal</a:t>
            </a:r>
            <a:r>
              <a:rPr lang="fr-FR" sz="3600" b="1" dirty="0">
                <a:effectLst>
                  <a:outerShdw blurRad="38100" dist="38100" dir="2700000" algn="tl">
                    <a:srgbClr val="000000">
                      <a:alpha val="43137"/>
                    </a:srgbClr>
                  </a:outerShdw>
                </a:effectLst>
              </a:rPr>
              <a:t> </a:t>
            </a:r>
            <a:r>
              <a:rPr lang="fr-FR" sz="3600" b="1" dirty="0" err="1">
                <a:effectLst>
                  <a:outerShdw blurRad="38100" dist="38100" dir="2700000" algn="tl">
                    <a:srgbClr val="000000">
                      <a:alpha val="43137"/>
                    </a:srgbClr>
                  </a:outerShdw>
                </a:effectLst>
              </a:rPr>
              <a:t>behavior</a:t>
            </a:r>
            <a:r>
              <a:rPr lang="fr-FR" sz="3600" b="1" dirty="0">
                <a:effectLst>
                  <a:outerShdw blurRad="38100" dist="38100" dir="2700000" algn="tl">
                    <a:srgbClr val="000000">
                      <a:alpha val="43137"/>
                    </a:srgbClr>
                  </a:outerShdw>
                </a:effectLst>
              </a:rPr>
              <a:t> to </a:t>
            </a:r>
            <a:r>
              <a:rPr lang="fr-FR" sz="3600" b="1" dirty="0" err="1">
                <a:effectLst>
                  <a:outerShdw blurRad="38100" dist="38100" dir="2700000" algn="tl">
                    <a:srgbClr val="000000">
                      <a:alpha val="43137"/>
                    </a:srgbClr>
                  </a:outerShdw>
                </a:effectLst>
              </a:rPr>
              <a:t>make</a:t>
            </a:r>
            <a:r>
              <a:rPr lang="fr-FR" sz="3600" b="1" dirty="0">
                <a:effectLst>
                  <a:outerShdw blurRad="38100" dist="38100" dir="2700000" algn="tl">
                    <a:srgbClr val="000000">
                      <a:alpha val="43137"/>
                    </a:srgbClr>
                  </a:outerShdw>
                </a:effectLst>
              </a:rPr>
              <a:t> </a:t>
            </a:r>
            <a:r>
              <a:rPr lang="fr-FR" sz="3600" b="1" dirty="0" err="1">
                <a:effectLst>
                  <a:outerShdw blurRad="38100" dist="38100" dir="2700000" algn="tl">
                    <a:srgbClr val="000000">
                      <a:alpha val="43137"/>
                    </a:srgbClr>
                  </a:outerShdw>
                </a:effectLst>
              </a:rPr>
              <a:t>it</a:t>
            </a:r>
            <a:r>
              <a:rPr lang="fr-FR" sz="3600" b="1" dirty="0">
                <a:effectLst>
                  <a:outerShdw blurRad="38100" dist="38100" dir="2700000" algn="tl">
                    <a:srgbClr val="000000">
                      <a:alpha val="43137"/>
                    </a:srgbClr>
                  </a:outerShdw>
                </a:effectLst>
              </a:rPr>
              <a:t> </a:t>
            </a:r>
            <a:r>
              <a:rPr lang="fr-FR" sz="3600" b="1" dirty="0" err="1">
                <a:effectLst>
                  <a:outerShdw blurRad="38100" dist="38100" dir="2700000" algn="tl">
                    <a:srgbClr val="000000">
                      <a:alpha val="43137"/>
                    </a:srgbClr>
                  </a:outerShdw>
                </a:effectLst>
              </a:rPr>
              <a:t>appropriate</a:t>
            </a:r>
            <a:r>
              <a:rPr lang="fr-FR" sz="3600" b="1" dirty="0">
                <a:effectLst>
                  <a:outerShdw blurRad="38100" dist="38100" dir="2700000" algn="tl">
                    <a:srgbClr val="000000">
                      <a:alpha val="43137"/>
                    </a:srgbClr>
                  </a:outerShdw>
                </a:effectLst>
              </a:rPr>
              <a:t> to diverse cultures</a:t>
            </a:r>
            <a:r>
              <a:rPr lang="fr-FR" sz="3600" dirty="0"/>
              <a:t>. </a:t>
            </a:r>
            <a:endParaRPr lang="fr-FR" sz="3600" dirty="0" smtClean="0"/>
          </a:p>
          <a:p>
            <a:pPr algn="just"/>
            <a:r>
              <a:rPr lang="fr-FR" sz="3600" dirty="0" smtClean="0"/>
              <a:t>It </a:t>
            </a:r>
            <a:r>
              <a:rPr lang="fr-FR" sz="3600" dirty="0" err="1"/>
              <a:t>includes</a:t>
            </a:r>
            <a:r>
              <a:rPr lang="fr-FR" sz="3600" dirty="0" smtClean="0"/>
              <a:t>:</a:t>
            </a:r>
          </a:p>
          <a:p>
            <a:pPr algn="just"/>
            <a:endParaRPr lang="fr-FR" sz="3600" dirty="0"/>
          </a:p>
          <a:p>
            <a:pPr marL="571500" indent="-571500" algn="just">
              <a:buFont typeface="Arial" panose="020B0604020202020204" pitchFamily="34" charset="0"/>
              <a:buChar char="•"/>
            </a:pPr>
            <a:r>
              <a:rPr lang="fr-FR" sz="3600" dirty="0" smtClean="0"/>
              <a:t>Non-verbal </a:t>
            </a:r>
            <a:r>
              <a:rPr lang="fr-FR" sz="3600" dirty="0"/>
              <a:t>– </a:t>
            </a:r>
            <a:r>
              <a:rPr lang="fr-FR" sz="3600" dirty="0" err="1"/>
              <a:t>modifying</a:t>
            </a:r>
            <a:r>
              <a:rPr lang="fr-FR" sz="3600" dirty="0"/>
              <a:t> non-verbal </a:t>
            </a:r>
            <a:r>
              <a:rPr lang="fr-FR" sz="3600" dirty="0" err="1"/>
              <a:t>behaviors</a:t>
            </a:r>
            <a:r>
              <a:rPr lang="fr-FR" sz="3600" dirty="0"/>
              <a:t> (</a:t>
            </a:r>
            <a:r>
              <a:rPr lang="fr-FR" sz="3600" dirty="0" err="1"/>
              <a:t>e.g</a:t>
            </a:r>
            <a:r>
              <a:rPr lang="fr-FR" sz="3600" dirty="0"/>
              <a:t>., </a:t>
            </a:r>
            <a:r>
              <a:rPr lang="fr-FR" sz="3600" dirty="0" err="1"/>
              <a:t>gestures</a:t>
            </a:r>
            <a:r>
              <a:rPr lang="fr-FR" sz="3600" dirty="0"/>
              <a:t>, facial expressions</a:t>
            </a:r>
            <a:r>
              <a:rPr lang="fr-FR" sz="3600" dirty="0" smtClean="0"/>
              <a:t>)</a:t>
            </a:r>
          </a:p>
          <a:p>
            <a:pPr algn="just"/>
            <a:endParaRPr lang="fr-FR" sz="3600" dirty="0" smtClean="0"/>
          </a:p>
          <a:p>
            <a:pPr marL="571500" indent="-571500" algn="just">
              <a:buFont typeface="Arial" panose="020B0604020202020204" pitchFamily="34" charset="0"/>
              <a:buChar char="•"/>
            </a:pPr>
            <a:r>
              <a:rPr lang="fr-FR" sz="3600" dirty="0" smtClean="0"/>
              <a:t>Verbal </a:t>
            </a:r>
            <a:r>
              <a:rPr lang="fr-FR" sz="3600" dirty="0"/>
              <a:t>– </a:t>
            </a:r>
            <a:r>
              <a:rPr lang="fr-FR" sz="3600" dirty="0" err="1"/>
              <a:t>modifying</a:t>
            </a:r>
            <a:r>
              <a:rPr lang="fr-FR" sz="3600" dirty="0"/>
              <a:t> verbal </a:t>
            </a:r>
            <a:r>
              <a:rPr lang="fr-FR" sz="3600" dirty="0" err="1"/>
              <a:t>behaviors</a:t>
            </a:r>
            <a:r>
              <a:rPr lang="fr-FR" sz="3600" dirty="0"/>
              <a:t> (</a:t>
            </a:r>
            <a:r>
              <a:rPr lang="fr-FR" sz="3600" dirty="0" err="1"/>
              <a:t>e.g</a:t>
            </a:r>
            <a:r>
              <a:rPr lang="fr-FR" sz="3600" dirty="0"/>
              <a:t>., accent, </a:t>
            </a:r>
            <a:r>
              <a:rPr lang="fr-FR" sz="3600" dirty="0" err="1"/>
              <a:t>tone</a:t>
            </a:r>
            <a:r>
              <a:rPr lang="fr-FR" sz="3600" dirty="0"/>
              <a:t>)</a:t>
            </a:r>
            <a:endParaRPr lang="fr-FR" sz="3600" dirty="0"/>
          </a:p>
        </p:txBody>
      </p:sp>
    </p:spTree>
    <p:extLst>
      <p:ext uri="{BB962C8B-B14F-4D97-AF65-F5344CB8AC3E}">
        <p14:creationId xmlns:p14="http://schemas.microsoft.com/office/powerpoint/2010/main" val="7457671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3709</TotalTime>
  <Words>495</Words>
  <Application>Microsoft Office PowerPoint</Application>
  <PresentationFormat>Personnalisé</PresentationFormat>
  <Paragraphs>62</Paragraphs>
  <Slides>10</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Glacial Indifference Bold</vt:lpstr>
      <vt:lpstr>Calibri</vt:lpstr>
      <vt:lpstr>Glacial Indifference</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E-seniors</dc:creator>
  <cp:lastModifiedBy>Ariane G</cp:lastModifiedBy>
  <cp:revision>29</cp:revision>
  <dcterms:created xsi:type="dcterms:W3CDTF">2006-08-16T00:00:00Z</dcterms:created>
  <dcterms:modified xsi:type="dcterms:W3CDTF">2020-12-21T16:07:56Z</dcterms:modified>
  <dc:identifier>DADxvuSMa00</dc:identifier>
</cp:coreProperties>
</file>