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Default Extension="emf" ContentType="image/x-emf"/>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Default Extension="fntdata" ContentType="application/x-fontdata"/>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embedTrueTypeFonts="1" saveSubsetFonts="1">
  <p:sldMasterIdLst>
    <p:sldMasterId id="2147483648" r:id="rId1"/>
  </p:sldMasterIdLst>
  <p:notesMasterIdLst>
    <p:notesMasterId r:id="rId15"/>
  </p:notesMasterIdLst>
  <p:sldIdLst>
    <p:sldId id="256" r:id="rId2"/>
    <p:sldId id="267" r:id="rId3"/>
    <p:sldId id="285" r:id="rId4"/>
    <p:sldId id="284" r:id="rId5"/>
    <p:sldId id="276" r:id="rId6"/>
    <p:sldId id="286" r:id="rId7"/>
    <p:sldId id="280" r:id="rId8"/>
    <p:sldId id="258" r:id="rId9"/>
    <p:sldId id="281" r:id="rId10"/>
    <p:sldId id="269" r:id="rId11"/>
    <p:sldId id="282" r:id="rId12"/>
    <p:sldId id="273" r:id="rId13"/>
    <p:sldId id="266" r:id="rId14"/>
  </p:sldIdLst>
  <p:sldSz cx="18288000" cy="10287000"/>
  <p:notesSz cx="6858000" cy="9144000"/>
  <p:embeddedFontLst>
    <p:embeddedFont>
      <p:font typeface="Calibri"/>
      <p:regular r:id="rId16"/>
      <p:bold r:id="rId17"/>
      <p:italic r:id="rId18"/>
      <p:boldItalic r:id="rId19"/>
    </p:embeddedFont>
    <p:embeddedFont>
      <p:font typeface="Glacial Indifference Bold"/>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13A89E"/>
    <a:srgbClr val="00ACEB"/>
    <a:srgbClr val="85CCCD"/>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4389" autoAdjust="0"/>
    <p:restoredTop sz="94626" autoAdjust="0"/>
  </p:normalViewPr>
  <p:slideViewPr>
    <p:cSldViewPr>
      <p:cViewPr varScale="1">
        <p:scale>
          <a:sx n="59" d="100"/>
          <a:sy n="59" d="100"/>
        </p:scale>
        <p:origin x="-12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font" Target="fonts/font5.fntdata"/><Relationship Id="rId21" Type="http://schemas.openxmlformats.org/officeDocument/2006/relationships/font" Target="fonts/font6.fntdata"/><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font" Target="fonts/font1.fntdata"/><Relationship Id="rId17" Type="http://schemas.openxmlformats.org/officeDocument/2006/relationships/font" Target="fonts/font2.fntdata"/><Relationship Id="rId18" Type="http://schemas.openxmlformats.org/officeDocument/2006/relationships/font" Target="fonts/font3.fntdata"/><Relationship Id="rId19" Type="http://schemas.openxmlformats.org/officeDocument/2006/relationships/font" Target="fonts/font4.fntdata"/><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4DC8CF-8AC3-844E-8802-EC0498E6A8BE}" type="datetimeFigureOut">
              <a:rPr lang="es-ES_tradnl" smtClean="0"/>
              <a:pPr/>
              <a:t>01/02/21</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3991E-2DB9-8441-882A-D1065C5A5976}" type="slidenum">
              <a:rPr lang="es-ES_tradnl" smtClean="0"/>
              <a:pPr/>
              <a:t>‹nr.›</a:t>
            </a:fld>
            <a:endParaRPr lang="es-ES_tradnl"/>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195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01/02/21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01/02/21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01/02/21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01/02/21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01/02/21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01/02/21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01/02/21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01/02/21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01/02/21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01/02/21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01/02/21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emf"/><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png"/><Relationship Id="rId9"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8786121">
            <a:off x="-4009500" y="-645152"/>
            <a:ext cx="9753141" cy="5803119"/>
          </a:xfrm>
          <a:prstGeom prst="rect">
            <a:avLst/>
          </a:prstGeom>
          <a:noFill/>
        </p:spPr>
      </p:pic>
      <p:sp>
        <p:nvSpPr>
          <p:cNvPr id="5" name="TextBox 5"/>
          <p:cNvSpPr txBox="1"/>
          <p:nvPr/>
        </p:nvSpPr>
        <p:spPr>
          <a:xfrm>
            <a:off x="10134600" y="4000499"/>
            <a:ext cx="7924800" cy="4278949"/>
          </a:xfrm>
          <a:prstGeom prst="rect">
            <a:avLst/>
          </a:prstGeom>
        </p:spPr>
        <p:txBody>
          <a:bodyPr wrap="square" lIns="0" tIns="0" rIns="0" bIns="0" rtlCol="0" anchor="t">
            <a:spAutoFit/>
          </a:bodyPr>
          <a:lstStyle/>
          <a:p>
            <a:pPr>
              <a:lnSpc>
                <a:spcPts val="11000"/>
              </a:lnSpc>
            </a:pPr>
            <a:r>
              <a:rPr lang="en-US" sz="11000" spc="275" dirty="0" smtClean="0">
                <a:solidFill>
                  <a:srgbClr val="13A89E"/>
                </a:solidFill>
                <a:latin typeface="Glacial Indifference Bold"/>
              </a:rPr>
              <a:t>Cultural Bias &amp; Intolerance</a:t>
            </a:r>
            <a:endParaRPr lang="en-US" sz="11000" spc="275" dirty="0">
              <a:solidFill>
                <a:srgbClr val="13A89E"/>
              </a:solidFill>
              <a:latin typeface="Glacial Indifference Bold"/>
            </a:endParaRPr>
          </a:p>
        </p:txBody>
      </p:sp>
      <p:pic>
        <p:nvPicPr>
          <p:cNvPr id="4" name="Picture 3" descr="A picture containing food, drawing&#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2207742-D131-514F-B103-A6D93C1E5A60}"/>
              </a:ext>
            </a:extLst>
          </p:cNvPr>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43000" y="1768946"/>
            <a:ext cx="8737090" cy="7284392"/>
          </a:xfrm>
          <a:prstGeom prst="rect">
            <a:avLst/>
          </a:prstGeom>
        </p:spPr>
      </p:pic>
      <p:pic>
        <p:nvPicPr>
          <p:cNvPr id="7" name="Pictur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37A1D6E-9769-464E-9B91-C7DD21FF5894}"/>
              </a:ext>
            </a:extLst>
          </p:cNvPr>
          <p:cNvPicPr>
            <a:picLocks noChangeAspect="1"/>
          </p:cNvPicPr>
          <p:nvPr/>
        </p:nvPicPr>
        <p:blipFill>
          <a:blip r:embed="rId2"/>
          <a:srcRect/>
          <a:stretch>
            <a:fillRect/>
          </a:stretch>
        </p:blipFill>
        <p:spPr>
          <a:xfrm rot="8786121">
            <a:off x="-4009501" y="-645153"/>
            <a:ext cx="9753141" cy="580311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3886199" y="1257300"/>
            <a:ext cx="13106402" cy="1094076"/>
            <a:chOff x="-210249" y="90007"/>
            <a:chExt cx="9886204" cy="1458767"/>
          </a:xfrm>
        </p:grpSpPr>
        <p:sp>
          <p:nvSpPr>
            <p:cNvPr id="8" name="TextBox 8"/>
            <p:cNvSpPr txBox="1"/>
            <p:nvPr/>
          </p:nvSpPr>
          <p:spPr>
            <a:xfrm>
              <a:off x="-210249" y="90007"/>
              <a:ext cx="9828725" cy="768301"/>
            </a:xfrm>
            <a:prstGeom prst="rect">
              <a:avLst/>
            </a:prstGeom>
          </p:spPr>
          <p:txBody>
            <a:bodyPr lIns="0" tIns="0" rIns="0" bIns="0" rtlCol="0" anchor="t">
              <a:spAutoFit/>
            </a:bodyPr>
            <a:lstStyle/>
            <a:p>
              <a:pPr>
                <a:lnSpc>
                  <a:spcPts val="3959"/>
                </a:lnSpc>
              </a:pPr>
              <a:r>
                <a:rPr lang="en-US" sz="5800" spc="89" dirty="0" smtClean="0">
                  <a:solidFill>
                    <a:srgbClr val="FF2870"/>
                  </a:solidFill>
                  <a:latin typeface="Glacial Indifference Bold"/>
                </a:rPr>
                <a:t>STEREOTYPES - CULTURE</a:t>
              </a:r>
              <a:endParaRPr lang="en-US" sz="5800" spc="89" dirty="0">
                <a:solidFill>
                  <a:srgbClr val="FF2870"/>
                </a:solidFill>
                <a:latin typeface="Glacial Indifference Bold"/>
              </a:endParaRPr>
            </a:p>
          </p:txBody>
        </p:sp>
        <p:sp>
          <p:nvSpPr>
            <p:cNvPr id="11" name="AutoShape 11"/>
            <p:cNvSpPr/>
            <p:nvPr/>
          </p:nvSpPr>
          <p:spPr>
            <a:xfrm>
              <a:off x="-152770" y="1410806"/>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3D7A548-69A3-E046-BCF7-9F88C18D57DD}"/>
              </a:ext>
            </a:extLst>
          </p:cNvPr>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92CF7B9-91DC-0F42-A8ED-629C21219D9D}"/>
              </a:ext>
            </a:extLst>
          </p:cNvPr>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79EF19B-2CB8-544B-B784-34504EB96397}"/>
              </a:ext>
            </a:extLst>
          </p:cNvPr>
          <p:cNvSpPr txBox="1">
            <a:spLocks/>
          </p:cNvSpPr>
          <p:nvPr/>
        </p:nvSpPr>
        <p:spPr>
          <a:xfrm>
            <a:off x="1852930" y="2781300"/>
            <a:ext cx="13024100" cy="503855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smtClean="0"/>
              <a:t>Stereotypes also exist about cultures an countries as a whole. </a:t>
            </a:r>
          </a:p>
          <a:p>
            <a:pPr marL="0" indent="0">
              <a:buNone/>
            </a:pPr>
            <a:r>
              <a:rPr lang="en-GB" dirty="0" smtClean="0"/>
              <a:t>Stereotype examples of this sort include the premises that: </a:t>
            </a:r>
          </a:p>
          <a:p>
            <a:pPr marL="0" indent="0"/>
            <a:r>
              <a:rPr lang="en-GB" dirty="0" smtClean="0"/>
              <a:t> All white Americans are obese, lazy, and dim-witted. </a:t>
            </a:r>
          </a:p>
          <a:p>
            <a:pPr marL="0" indent="0"/>
            <a:r>
              <a:rPr lang="en-GB" dirty="0" smtClean="0"/>
              <a:t> All Mexicans are lazy and came into America illegally. </a:t>
            </a:r>
          </a:p>
          <a:p>
            <a:pPr marL="0" indent="0"/>
            <a:r>
              <a:rPr lang="en-GB" dirty="0" smtClean="0"/>
              <a:t> All Arabs and Muslims are terrorists. </a:t>
            </a:r>
          </a:p>
          <a:p>
            <a:pPr marL="0" indent="0"/>
            <a:r>
              <a:rPr lang="en-GB" dirty="0" smtClean="0"/>
              <a:t> All people who live in England have bad teeth. </a:t>
            </a:r>
          </a:p>
          <a:p>
            <a:pPr marL="0" indent="0"/>
            <a:r>
              <a:rPr lang="en-GB" dirty="0" smtClean="0"/>
              <a:t> Italian or French people are the best lovers. </a:t>
            </a:r>
          </a:p>
          <a:p>
            <a:pPr marL="0" indent="0"/>
            <a:r>
              <a:rPr lang="en-GB" dirty="0" smtClean="0"/>
              <a:t> All Blacks outside of the United States are poor. </a:t>
            </a:r>
          </a:p>
          <a:p>
            <a:pPr marL="0" indent="0"/>
            <a:r>
              <a:rPr lang="en-GB" dirty="0" smtClean="0"/>
              <a:t> All Jews are greedy. </a:t>
            </a:r>
          </a:p>
          <a:p>
            <a:pPr marL="0" indent="0"/>
            <a:r>
              <a:rPr lang="en-GB" dirty="0" smtClean="0"/>
              <a:t> All Asians are good at math, like to eat rice and drive slow. </a:t>
            </a:r>
          </a:p>
          <a:p>
            <a:pPr marL="0" indent="0"/>
            <a:r>
              <a:rPr lang="en-GB" dirty="0" smtClean="0"/>
              <a:t> All Irish people are drunks and eat potatoes. </a:t>
            </a:r>
            <a:endParaRPr lang="en-GB"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93474148"/>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2" name="Group 7"/>
          <p:cNvGrpSpPr/>
          <p:nvPr/>
        </p:nvGrpSpPr>
        <p:grpSpPr>
          <a:xfrm>
            <a:off x="3886199" y="1257300"/>
            <a:ext cx="13106402" cy="1094076"/>
            <a:chOff x="-210249" y="90007"/>
            <a:chExt cx="9886204" cy="1458767"/>
          </a:xfrm>
        </p:grpSpPr>
        <p:sp>
          <p:nvSpPr>
            <p:cNvPr id="8" name="TextBox 8"/>
            <p:cNvSpPr txBox="1"/>
            <p:nvPr/>
          </p:nvSpPr>
          <p:spPr>
            <a:xfrm>
              <a:off x="-210249" y="90007"/>
              <a:ext cx="9828725" cy="768301"/>
            </a:xfrm>
            <a:prstGeom prst="rect">
              <a:avLst/>
            </a:prstGeom>
          </p:spPr>
          <p:txBody>
            <a:bodyPr lIns="0" tIns="0" rIns="0" bIns="0" rtlCol="0" anchor="t">
              <a:spAutoFit/>
            </a:bodyPr>
            <a:lstStyle/>
            <a:p>
              <a:pPr>
                <a:lnSpc>
                  <a:spcPts val="3959"/>
                </a:lnSpc>
              </a:pPr>
              <a:r>
                <a:rPr lang="en-US" sz="5800" spc="89" dirty="0" smtClean="0">
                  <a:solidFill>
                    <a:srgbClr val="FF2870"/>
                  </a:solidFill>
                  <a:latin typeface="Glacial Indifference Bold"/>
                </a:rPr>
                <a:t>STEREOTYPES - INDIVIDUALS</a:t>
              </a:r>
              <a:endParaRPr lang="en-US" sz="5800" spc="89" dirty="0">
                <a:solidFill>
                  <a:srgbClr val="FF2870"/>
                </a:solidFill>
                <a:latin typeface="Glacial Indifference Bold"/>
              </a:endParaRPr>
            </a:p>
          </p:txBody>
        </p:sp>
        <p:sp>
          <p:nvSpPr>
            <p:cNvPr id="11" name="AutoShape 11"/>
            <p:cNvSpPr/>
            <p:nvPr/>
          </p:nvSpPr>
          <p:spPr>
            <a:xfrm>
              <a:off x="-152770" y="1410806"/>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3D7A548-69A3-E046-BCF7-9F88C18D57DD}"/>
              </a:ext>
            </a:extLst>
          </p:cNvPr>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92CF7B9-91DC-0F42-A8ED-629C21219D9D}"/>
              </a:ext>
            </a:extLst>
          </p:cNvPr>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79EF19B-2CB8-544B-B784-34504EB96397}"/>
              </a:ext>
            </a:extLst>
          </p:cNvPr>
          <p:cNvSpPr txBox="1">
            <a:spLocks/>
          </p:cNvSpPr>
          <p:nvPr/>
        </p:nvSpPr>
        <p:spPr>
          <a:xfrm>
            <a:off x="1852930" y="2781300"/>
            <a:ext cx="13691870" cy="503855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smtClean="0"/>
              <a:t>A different type of stereotype also involves grouping of individuals. For example:</a:t>
            </a:r>
          </a:p>
          <a:p>
            <a:pPr marL="0" indent="0"/>
            <a:r>
              <a:rPr lang="en-GB" dirty="0" smtClean="0"/>
              <a:t> Goths wear black clothes, black makeup, are depressed and hated by society.</a:t>
            </a:r>
          </a:p>
          <a:p>
            <a:pPr marL="0" indent="0"/>
            <a:r>
              <a:rPr lang="en-GB" dirty="0" smtClean="0"/>
              <a:t> Punks wear </a:t>
            </a:r>
            <a:r>
              <a:rPr lang="en-GB" dirty="0" err="1" smtClean="0"/>
              <a:t>mohawks</a:t>
            </a:r>
            <a:r>
              <a:rPr lang="en-GB" dirty="0" smtClean="0"/>
              <a:t>, spikes, chains, are a menace to society and are always getting in trouble. </a:t>
            </a:r>
          </a:p>
          <a:p>
            <a:pPr marL="0" indent="0"/>
            <a:r>
              <a:rPr lang="en-GB" dirty="0" smtClean="0"/>
              <a:t> All politicians are philanders and think only of personal gain and benefit.</a:t>
            </a:r>
          </a:p>
          <a:p>
            <a:pPr marL="0" indent="0"/>
            <a:r>
              <a:rPr lang="en-GB" dirty="0" smtClean="0"/>
              <a:t> Girls are only concerned about physical appearance. </a:t>
            </a:r>
          </a:p>
          <a:p>
            <a:pPr marL="0" indent="0"/>
            <a:r>
              <a:rPr lang="en-GB" dirty="0" smtClean="0"/>
              <a:t> All blonds are unintelligent. </a:t>
            </a:r>
          </a:p>
          <a:p>
            <a:pPr marL="0" indent="0"/>
            <a:r>
              <a:rPr lang="en-GB" dirty="0" smtClean="0"/>
              <a:t> All librarians are women who are old, wear glasses, tie a high bun, and have a perpetual frown on their face. </a:t>
            </a:r>
          </a:p>
          <a:p>
            <a:pPr marL="0" indent="0"/>
            <a:r>
              <a:rPr lang="en-GB" dirty="0" smtClean="0"/>
              <a:t> All teenagers are rebels.</a:t>
            </a:r>
          </a:p>
          <a:p>
            <a:pPr marL="0" indent="0"/>
            <a:r>
              <a:rPr lang="en-GB" dirty="0" smtClean="0"/>
              <a:t> Only anorexic women can become models. </a:t>
            </a:r>
            <a:endParaRPr lang="en-GB"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93474148"/>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3402932" y="1104900"/>
            <a:ext cx="13056268" cy="1517932"/>
            <a:chOff x="0" y="-519593"/>
            <a:chExt cx="9848388" cy="2023908"/>
          </a:xfrm>
        </p:grpSpPr>
        <p:sp>
          <p:nvSpPr>
            <p:cNvPr id="8" name="TextBox 8"/>
            <p:cNvSpPr txBox="1"/>
            <p:nvPr/>
          </p:nvSpPr>
          <p:spPr>
            <a:xfrm>
              <a:off x="19663" y="-519593"/>
              <a:ext cx="9828725" cy="1231106"/>
            </a:xfrm>
            <a:prstGeom prst="rect">
              <a:avLst/>
            </a:prstGeom>
          </p:spPr>
          <p:txBody>
            <a:bodyPr lIns="0" tIns="0" rIns="0" bIns="0" rtlCol="0" anchor="t">
              <a:spAutoFit/>
            </a:bodyPr>
            <a:lstStyle/>
            <a:p>
              <a:r>
                <a:rPr lang="en-US" sz="6000" spc="89" dirty="0" smtClean="0">
                  <a:solidFill>
                    <a:srgbClr val="FF2870"/>
                  </a:solidFill>
                  <a:latin typeface="Glacial Indifference Bold"/>
                </a:rPr>
                <a:t>HOW STEREOTYPES AFFECTS US  </a:t>
              </a:r>
              <a:endParaRPr lang="en-US" sz="6000" spc="89" dirty="0">
                <a:solidFill>
                  <a:srgbClr val="FF2870"/>
                </a:solidFill>
                <a:latin typeface="Glacial Indifference Bold"/>
              </a:endParaRP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3D7A548-69A3-E046-BCF7-9F88C18D57DD}"/>
              </a:ext>
            </a:extLst>
          </p:cNvPr>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92CF7B9-91DC-0F42-A8ED-629C21219D9D}"/>
              </a:ext>
            </a:extLst>
          </p:cNvPr>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79EF19B-2CB8-544B-B784-34504EB96397}"/>
              </a:ext>
            </a:extLst>
          </p:cNvPr>
          <p:cNvSpPr txBox="1">
            <a:spLocks/>
          </p:cNvSpPr>
          <p:nvPr/>
        </p:nvSpPr>
        <p:spPr>
          <a:xfrm>
            <a:off x="1822450" y="2698665"/>
            <a:ext cx="13024100" cy="43513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5400" dirty="0"/>
          </a:p>
        </p:txBody>
      </p:sp>
      <p:sp>
        <p:nvSpPr>
          <p:cNvPr id="2" name="Rectangle 1"/>
          <p:cNvSpPr/>
          <p:nvPr/>
        </p:nvSpPr>
        <p:spPr>
          <a:xfrm>
            <a:off x="1524000" y="3238500"/>
            <a:ext cx="13715999" cy="6986527"/>
          </a:xfrm>
          <a:prstGeom prst="rect">
            <a:avLst/>
          </a:prstGeom>
        </p:spPr>
        <p:txBody>
          <a:bodyPr wrap="square">
            <a:spAutoFit/>
          </a:bodyPr>
          <a:lstStyle/>
          <a:p>
            <a:pPr algn="just"/>
            <a:r>
              <a:rPr lang="en-GB" sz="3200" dirty="0" smtClean="0"/>
              <a:t>Stereotyping groups or individuals can lead to self-doubt and a negative self-image. These mechanism is due to what psychologists call “</a:t>
            </a:r>
            <a:r>
              <a:rPr lang="en-GB" sz="3200" b="1" dirty="0" smtClean="0"/>
              <a:t>stereotype threat</a:t>
            </a:r>
            <a:r>
              <a:rPr lang="en-GB" sz="3200" dirty="0" smtClean="0"/>
              <a:t>” – it refers to a fear of doing something that would confirm negative perceptions of a stigmatised group that we are members of. </a:t>
            </a:r>
          </a:p>
          <a:p>
            <a:pPr algn="just"/>
            <a:endParaRPr lang="en-GB" sz="3200" dirty="0" smtClean="0"/>
          </a:p>
          <a:p>
            <a:pPr algn="just"/>
            <a:endParaRPr lang="en-GB" sz="3200" dirty="0" smtClean="0"/>
          </a:p>
          <a:p>
            <a:pPr algn="just"/>
            <a:r>
              <a:rPr lang="en-GB" sz="3200" b="1" dirty="0" smtClean="0"/>
              <a:t>Stereotype threat </a:t>
            </a:r>
            <a:r>
              <a:rPr lang="en-GB" sz="3200" dirty="0" smtClean="0"/>
              <a:t>can lead to a vicious circle. When faced with a stereotype stigmatised individuals can experience anxiety which depletes their cognitive resources and leads to underperformance, confirmation of the negative stereotype and reinforcement of the fear.</a:t>
            </a:r>
          </a:p>
          <a:p>
            <a:pPr algn="just"/>
            <a:endParaRPr lang="en-GB" sz="3200" dirty="0" smtClean="0"/>
          </a:p>
          <a:p>
            <a:pPr algn="just"/>
            <a:endParaRPr lang="en-GB" sz="3200" dirty="0" smtClean="0"/>
          </a:p>
          <a:p>
            <a:pPr algn="just"/>
            <a:endParaRPr lang="en-GB" sz="3200" b="1" i="1" dirty="0" smtClean="0"/>
          </a:p>
          <a:p>
            <a:pPr algn="just"/>
            <a:endParaRPr lang="en-GB" sz="3200" b="1" i="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53211498"/>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a:srcRect/>
          <a:stretch>
            <a:fillRect/>
          </a:stretch>
        </p:blipFill>
        <p:spPr>
          <a:xfrm rot="-1049447">
            <a:off x="11939434" y="5818666"/>
            <a:ext cx="8926640" cy="6025482"/>
          </a:xfrm>
          <a:prstGeom prst="rect">
            <a:avLst/>
          </a:prstGeom>
        </p:spPr>
      </p:pic>
      <p:pic>
        <p:nvPicPr>
          <p:cNvPr id="13" name="Picture 13"/>
          <p:cNvPicPr>
            <a:picLocks noChangeAspect="1"/>
          </p:cNvPicPr>
          <p:nvPr/>
        </p:nvPicPr>
        <p:blipFill>
          <a:blip r:embed="rId3"/>
          <a:srcRect/>
          <a:stretch>
            <a:fillRect/>
          </a:stretch>
        </p:blipFill>
        <p:spPr>
          <a:xfrm rot="9058896">
            <a:off x="-3837354" y="-2137071"/>
            <a:ext cx="5987024" cy="4550138"/>
          </a:xfrm>
          <a:prstGeom prst="rect">
            <a:avLst/>
          </a:prstGeom>
        </p:spPr>
      </p:pic>
      <p:pic>
        <p:nvPicPr>
          <p:cNvPr id="16" name="Picture 1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743E12B-6CE6-6F47-8743-E2A3386036CC}"/>
              </a:ext>
            </a:extLst>
          </p:cNvPr>
          <p:cNvPicPr>
            <a:picLocks noChangeAspect="1"/>
          </p:cNvPicPr>
          <p:nvPr/>
        </p:nvPicPr>
        <p:blipFill>
          <a:blip r:embed="rId4"/>
          <a:stretch>
            <a:fillRect/>
          </a:stretch>
        </p:blipFill>
        <p:spPr>
          <a:xfrm>
            <a:off x="99079" y="7786323"/>
            <a:ext cx="7660504" cy="2193357"/>
          </a:xfrm>
          <a:prstGeom prst="rect">
            <a:avLst/>
          </a:prstGeom>
        </p:spPr>
      </p:pic>
      <p:sp>
        <p:nvSpPr>
          <p:cNvPr id="17" name="TextBox 1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0883682-BCFB-7A41-92D9-063EC042830F}"/>
              </a:ext>
            </a:extLst>
          </p:cNvPr>
          <p:cNvSpPr txBox="1"/>
          <p:nvPr/>
        </p:nvSpPr>
        <p:spPr>
          <a:xfrm>
            <a:off x="7543365" y="8021226"/>
            <a:ext cx="5390687" cy="1969770"/>
          </a:xfrm>
          <a:prstGeom prst="rect">
            <a:avLst/>
          </a:prstGeom>
          <a:noFill/>
        </p:spPr>
        <p:txBody>
          <a:bodyPr wrap="square" rtlCol="0">
            <a:spAutoFit/>
          </a:bodyPr>
          <a:lstStyle/>
          <a:p>
            <a:r>
              <a:rPr lang="en-IE" sz="1600" dirty="0">
                <a:latin typeface="Arial" panose="020B060402020202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a:p>
            <a:r>
              <a:rPr lang="en-US" sz="1600" spc="145" dirty="0">
                <a:solidFill>
                  <a:srgbClr val="222222"/>
                </a:solidFill>
                <a:latin typeface="Arial" panose="020B0604020202020204" pitchFamily="34" charset="0"/>
                <a:cs typeface="Arial" panose="020B0604020202020204" pitchFamily="34" charset="0"/>
              </a:rPr>
              <a:t>2020-1-DK01-KA205-074945</a:t>
            </a:r>
          </a:p>
          <a:p>
            <a:endParaRPr lang="en-US" sz="1000" dirty="0">
              <a:latin typeface="Arial" panose="020B0604020202020204" pitchFamily="34" charset="0"/>
              <a:cs typeface="Arial" panose="020B0604020202020204" pitchFamily="34" charset="0"/>
            </a:endParaRPr>
          </a:p>
        </p:txBody>
      </p:sp>
      <p:pic>
        <p:nvPicPr>
          <p:cNvPr id="15" name="Picture 14" descr="A picture containing drawing&#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7DF986A-CB3F-A341-BB5B-2D3EDDF46115}"/>
              </a:ext>
            </a:extLst>
          </p:cNvPr>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61110" y="5439410"/>
            <a:ext cx="4111256" cy="1524000"/>
          </a:xfrm>
          <a:prstGeom prst="rect">
            <a:avLst/>
          </a:prstGeom>
        </p:spPr>
      </p:pic>
      <p:pic>
        <p:nvPicPr>
          <p:cNvPr id="18" name="Picture 17" descr="A picture containing drawing&#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547592D-7938-4046-ACF6-F84633BC3195}"/>
              </a:ext>
            </a:extLst>
          </p:cNvPr>
          <p:cNvPicPr>
            <a:picLocks noChangeAspect="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766145" y="1949497"/>
            <a:ext cx="3784600" cy="2667000"/>
          </a:xfrm>
          <a:prstGeom prst="rect">
            <a:avLst/>
          </a:prstGeom>
        </p:spPr>
      </p:pic>
      <p:pic>
        <p:nvPicPr>
          <p:cNvPr id="20" name="Picture 19" descr="A close up of a sign&#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8179347-CE60-DA43-9210-4FA879940E26}"/>
              </a:ext>
            </a:extLst>
          </p:cNvPr>
          <p:cNvPicPr>
            <a:picLocks noChangeAspect="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947726" y="1613144"/>
            <a:ext cx="1615565" cy="2900232"/>
          </a:xfrm>
          <a:prstGeom prst="rect">
            <a:avLst/>
          </a:prstGeom>
        </p:spPr>
      </p:pic>
      <p:pic>
        <p:nvPicPr>
          <p:cNvPr id="22" name="Picture 21" descr="A close up of a sign&#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3B9BE33-1225-C14F-A052-8C1B09567FC9}"/>
              </a:ext>
            </a:extLst>
          </p:cNvPr>
          <p:cNvPicPr>
            <a:picLocks noChangeAspect="1"/>
          </p:cNvPicPr>
          <p:nvPr/>
        </p:nvPicPr>
        <p:blipFill>
          <a:blip r:embed="rId8"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288744" y="5836262"/>
            <a:ext cx="3517900" cy="914400"/>
          </a:xfrm>
          <a:prstGeom prst="rect">
            <a:avLst/>
          </a:prstGeom>
        </p:spPr>
      </p:pic>
      <p:pic>
        <p:nvPicPr>
          <p:cNvPr id="24" name="Picture 23" descr="A picture containing food, drawing&#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BFB75C4-1381-1940-985B-0155EBA4A550}"/>
              </a:ext>
            </a:extLst>
          </p:cNvPr>
          <p:cNvPicPr>
            <a:picLocks noChangeAspect="1"/>
          </p:cNvPicPr>
          <p:nvPr/>
        </p:nvPicPr>
        <p:blipFill>
          <a:blip r:embed="rId9"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0050792" y="876300"/>
            <a:ext cx="6962945" cy="58052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4164932" y="1218370"/>
            <a:ext cx="13030200" cy="1099662"/>
            <a:chOff x="0" y="38100"/>
            <a:chExt cx="9828725" cy="1466215"/>
          </a:xfrm>
        </p:grpSpPr>
        <p:sp>
          <p:nvSpPr>
            <p:cNvPr id="8" name="TextBox 8"/>
            <p:cNvSpPr txBox="1"/>
            <p:nvPr/>
          </p:nvSpPr>
          <p:spPr>
            <a:xfrm>
              <a:off x="0" y="38100"/>
              <a:ext cx="9828725" cy="820737"/>
            </a:xfrm>
            <a:prstGeom prst="rect">
              <a:avLst/>
            </a:prstGeom>
          </p:spPr>
          <p:txBody>
            <a:bodyPr lIns="0" tIns="0" rIns="0" bIns="0" rtlCol="0" anchor="t">
              <a:spAutoFit/>
            </a:bodyPr>
            <a:lstStyle/>
            <a:p>
              <a:pPr>
                <a:lnSpc>
                  <a:spcPts val="3959"/>
                </a:lnSpc>
              </a:pPr>
              <a:r>
                <a:rPr lang="en-US" sz="7200" spc="89" dirty="0" smtClean="0">
                  <a:solidFill>
                    <a:srgbClr val="FF2870"/>
                  </a:solidFill>
                  <a:latin typeface="Glacial Indifference Bold"/>
                </a:rPr>
                <a:t>CULTURAL BIAS</a:t>
              </a:r>
              <a:endParaRPr lang="en-US" sz="7200" spc="89" dirty="0">
                <a:solidFill>
                  <a:srgbClr val="FF2870"/>
                </a:solidFill>
                <a:latin typeface="Glacial Indifference Bold"/>
              </a:endParaRP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3D7A548-69A3-E046-BCF7-9F88C18D57DD}"/>
              </a:ext>
            </a:extLst>
          </p:cNvPr>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92CF7B9-91DC-0F42-A8ED-629C21219D9D}"/>
              </a:ext>
            </a:extLst>
          </p:cNvPr>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79EF19B-2CB8-544B-B784-34504EB96397}"/>
              </a:ext>
            </a:extLst>
          </p:cNvPr>
          <p:cNvSpPr txBox="1">
            <a:spLocks/>
          </p:cNvSpPr>
          <p:nvPr/>
        </p:nvSpPr>
        <p:spPr>
          <a:xfrm>
            <a:off x="1143000" y="2813868"/>
            <a:ext cx="14782800" cy="65968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None/>
            </a:pPr>
            <a:r>
              <a:rPr lang="en-US" sz="3600" dirty="0" smtClean="0"/>
              <a:t>   Cultural Bias can be described as a tendency to interpret and judge phenomena in terms of the distinctive values, beliefs, and other characteristics of the society or community to which one person belongs. </a:t>
            </a:r>
          </a:p>
          <a:p>
            <a:pPr>
              <a:spcBef>
                <a:spcPts val="0"/>
              </a:spcBef>
              <a:buNone/>
            </a:pPr>
            <a:endParaRPr lang="en-US" sz="3600" dirty="0" smtClean="0"/>
          </a:p>
          <a:p>
            <a:pPr>
              <a:spcBef>
                <a:spcPts val="0"/>
              </a:spcBef>
              <a:buNone/>
            </a:pPr>
            <a:r>
              <a:rPr lang="en-US" sz="3600" dirty="0" smtClean="0"/>
              <a:t>	This sometimes leads people to form opinions and make decisions about others in advance of any experience with them – also knows as </a:t>
            </a:r>
            <a:r>
              <a:rPr lang="en-US" sz="3600" b="1" dirty="0" smtClean="0"/>
              <a:t>prejudices</a:t>
            </a:r>
            <a:r>
              <a:rPr lang="en-US" sz="3600" dirty="0" smtClean="0"/>
              <a:t>.   </a:t>
            </a:r>
          </a:p>
          <a:p>
            <a:pPr>
              <a:spcBef>
                <a:spcPts val="0"/>
              </a:spcBef>
              <a:buNone/>
            </a:pPr>
            <a:endParaRPr lang="en-US" sz="3600" dirty="0" smtClean="0"/>
          </a:p>
          <a:p>
            <a:pPr>
              <a:spcBef>
                <a:spcPts val="0"/>
              </a:spcBef>
              <a:buNone/>
            </a:pPr>
            <a:r>
              <a:rPr lang="en-US" sz="3600" dirty="0" smtClean="0"/>
              <a:t>	</a:t>
            </a:r>
          </a:p>
          <a:p>
            <a:pPr marL="0" indent="0">
              <a:buNone/>
            </a:pPr>
            <a:endParaRPr lang="fr-FR" sz="36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2843317"/>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2" name="Group 7"/>
          <p:cNvGrpSpPr/>
          <p:nvPr/>
        </p:nvGrpSpPr>
        <p:grpSpPr>
          <a:xfrm>
            <a:off x="4164932" y="1218370"/>
            <a:ext cx="13030200" cy="1099662"/>
            <a:chOff x="0" y="38100"/>
            <a:chExt cx="9828725" cy="1466215"/>
          </a:xfrm>
        </p:grpSpPr>
        <p:sp>
          <p:nvSpPr>
            <p:cNvPr id="8" name="TextBox 8"/>
            <p:cNvSpPr txBox="1"/>
            <p:nvPr/>
          </p:nvSpPr>
          <p:spPr>
            <a:xfrm>
              <a:off x="0" y="38100"/>
              <a:ext cx="9828725" cy="820737"/>
            </a:xfrm>
            <a:prstGeom prst="rect">
              <a:avLst/>
            </a:prstGeom>
          </p:spPr>
          <p:txBody>
            <a:bodyPr lIns="0" tIns="0" rIns="0" bIns="0" rtlCol="0" anchor="t">
              <a:spAutoFit/>
            </a:bodyPr>
            <a:lstStyle/>
            <a:p>
              <a:pPr>
                <a:lnSpc>
                  <a:spcPts val="3959"/>
                </a:lnSpc>
              </a:pPr>
              <a:r>
                <a:rPr lang="en-US" sz="7200" spc="89" dirty="0" smtClean="0">
                  <a:solidFill>
                    <a:srgbClr val="FF2870"/>
                  </a:solidFill>
                  <a:latin typeface="Glacial Indifference Bold"/>
                </a:rPr>
                <a:t>CULTURAL BIAS</a:t>
              </a:r>
              <a:endParaRPr lang="en-US" sz="7200" spc="89" dirty="0">
                <a:solidFill>
                  <a:srgbClr val="FF2870"/>
                </a:solidFill>
                <a:latin typeface="Glacial Indifference Bold"/>
              </a:endParaRP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3D7A548-69A3-E046-BCF7-9F88C18D57DD}"/>
              </a:ext>
            </a:extLst>
          </p:cNvPr>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92CF7B9-91DC-0F42-A8ED-629C21219D9D}"/>
              </a:ext>
            </a:extLst>
          </p:cNvPr>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79EF19B-2CB8-544B-B784-34504EB96397}"/>
              </a:ext>
            </a:extLst>
          </p:cNvPr>
          <p:cNvSpPr txBox="1">
            <a:spLocks/>
          </p:cNvSpPr>
          <p:nvPr/>
        </p:nvSpPr>
        <p:spPr>
          <a:xfrm>
            <a:off x="1143000" y="2813868"/>
            <a:ext cx="14782800" cy="65968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buNone/>
            </a:pPr>
            <a:r>
              <a:rPr lang="en-US" sz="3600" dirty="0" smtClean="0"/>
              <a:t>   </a:t>
            </a:r>
            <a:r>
              <a:rPr lang="en-GB" sz="3600" dirty="0" smtClean="0"/>
              <a:t>Cultural biases are grounded in the assumptions a person might have. These assumptions are often due to the culture in which they are raised. Some examples of cultural influences that may lead to bias include:</a:t>
            </a:r>
          </a:p>
          <a:p>
            <a:pPr fontAlgn="base">
              <a:buNone/>
            </a:pPr>
            <a:endParaRPr lang="en-GB" sz="3600" dirty="0" smtClean="0"/>
          </a:p>
          <a:p>
            <a:pPr lvl="0" fontAlgn="base"/>
            <a:r>
              <a:rPr lang="en-GB" sz="3600" dirty="0" smtClean="0"/>
              <a:t>Linguistic interpretation</a:t>
            </a:r>
          </a:p>
          <a:p>
            <a:pPr lvl="0" fontAlgn="base"/>
            <a:r>
              <a:rPr lang="en-GB" sz="3600" dirty="0" smtClean="0"/>
              <a:t>Ethical concepts of right and wrong</a:t>
            </a:r>
          </a:p>
          <a:p>
            <a:pPr lvl="0" fontAlgn="base"/>
            <a:r>
              <a:rPr lang="en-GB" sz="3600" dirty="0" smtClean="0"/>
              <a:t>Misunderstanding of facts or evidence-based proof</a:t>
            </a:r>
          </a:p>
          <a:p>
            <a:pPr lvl="0" fontAlgn="base"/>
            <a:r>
              <a:rPr lang="en-GB" sz="3600" dirty="0" smtClean="0"/>
              <a:t>Intentional or unintentional ethnic or racial bias</a:t>
            </a:r>
          </a:p>
          <a:p>
            <a:pPr lvl="0" fontAlgn="base"/>
            <a:r>
              <a:rPr lang="en-GB" sz="3600" dirty="0" smtClean="0"/>
              <a:t>Religious beliefs or understanding</a:t>
            </a:r>
          </a:p>
          <a:p>
            <a:pPr lvl="0" fontAlgn="base"/>
            <a:r>
              <a:rPr lang="en-GB" sz="3600" dirty="0" smtClean="0"/>
              <a:t>Sexual attraction and mating</a:t>
            </a:r>
          </a:p>
          <a:p>
            <a:pPr>
              <a:spcBef>
                <a:spcPts val="0"/>
              </a:spcBef>
              <a:buNone/>
            </a:pPr>
            <a:endParaRPr lang="en-US" sz="3600" dirty="0" smtClean="0"/>
          </a:p>
          <a:p>
            <a:pPr>
              <a:spcBef>
                <a:spcPts val="0"/>
              </a:spcBef>
              <a:buNone/>
            </a:pPr>
            <a:r>
              <a:rPr lang="en-US" sz="3600" dirty="0" smtClean="0"/>
              <a:t>	</a:t>
            </a:r>
          </a:p>
          <a:p>
            <a:pPr marL="0" indent="0">
              <a:buNone/>
            </a:pPr>
            <a:endParaRPr lang="fr-FR" sz="36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2843317"/>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srcRect/>
          <a:stretch>
            <a:fillRect/>
          </a:stretch>
        </p:blipFill>
        <p:spPr>
          <a:xfrm rot="2917778">
            <a:off x="13872955" y="-1273020"/>
            <a:ext cx="6710076" cy="4529301"/>
          </a:xfrm>
          <a:prstGeom prst="rect">
            <a:avLst/>
          </a:prstGeom>
        </p:spPr>
      </p:pic>
      <p:pic>
        <p:nvPicPr>
          <p:cNvPr id="7" name="Picture 7"/>
          <p:cNvPicPr>
            <a:picLocks noChangeAspect="1"/>
          </p:cNvPicPr>
          <p:nvPr/>
        </p:nvPicPr>
        <p:blipFill>
          <a:blip r:embed="rId3"/>
          <a:srcRect/>
          <a:stretch>
            <a:fillRect/>
          </a:stretch>
        </p:blipFill>
        <p:spPr>
          <a:xfrm rot="-10800000">
            <a:off x="14656753" y="2111073"/>
            <a:ext cx="596103" cy="596103"/>
          </a:xfrm>
          <a:prstGeom prst="rect">
            <a:avLst/>
          </a:prstGeom>
        </p:spPr>
      </p:pic>
      <p:pic>
        <p:nvPicPr>
          <p:cNvPr id="8" name="Picture 8"/>
          <p:cNvPicPr>
            <a:picLocks noChangeAspect="1"/>
          </p:cNvPicPr>
          <p:nvPr/>
        </p:nvPicPr>
        <p:blipFill>
          <a:blip r:embed="rId4"/>
          <a:srcRect/>
          <a:stretch>
            <a:fillRect/>
          </a:stretch>
        </p:blipFill>
        <p:spPr>
          <a:xfrm rot="-8730587">
            <a:off x="-2897838" y="7966230"/>
            <a:ext cx="6710076" cy="4529301"/>
          </a:xfrm>
          <a:prstGeom prst="rect">
            <a:avLst/>
          </a:prstGeom>
        </p:spPr>
      </p:pic>
      <p:pic>
        <p:nvPicPr>
          <p:cNvPr id="10" name="Picture 9" descr="A picture containing drawing&#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76FB550-EF99-D746-9530-0839D906374C}"/>
              </a:ext>
            </a:extLst>
          </p:cNvPr>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6431068" y="9410700"/>
            <a:ext cx="1593850" cy="454458"/>
          </a:xfrm>
          <a:prstGeom prst="rect">
            <a:avLst/>
          </a:prstGeom>
        </p:spPr>
      </p:pic>
      <p:sp>
        <p:nvSpPr>
          <p:cNvPr id="13" name="TextBox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2AFAD8B-E214-EE4A-B672-79CF6F38F04E}"/>
              </a:ext>
            </a:extLst>
          </p:cNvPr>
          <p:cNvSpPr txBox="1"/>
          <p:nvPr/>
        </p:nvSpPr>
        <p:spPr>
          <a:xfrm>
            <a:off x="1371600" y="917313"/>
            <a:ext cx="14056473" cy="1094317"/>
          </a:xfrm>
          <a:prstGeom prst="rect">
            <a:avLst/>
          </a:prstGeom>
        </p:spPr>
        <p:txBody>
          <a:bodyPr lIns="0" tIns="0" rIns="0" bIns="0" rtlCol="0" anchor="t">
            <a:spAutoFit/>
          </a:bodyPr>
          <a:lstStyle/>
          <a:p>
            <a:pPr>
              <a:lnSpc>
                <a:spcPts val="8800"/>
              </a:lnSpc>
            </a:pPr>
            <a:r>
              <a:rPr lang="en-US" sz="6000" spc="200" dirty="0" smtClean="0">
                <a:solidFill>
                  <a:srgbClr val="FF2870"/>
                </a:solidFill>
                <a:latin typeface="Glacial Indifference Bold"/>
              </a:rPr>
              <a:t>CULTURAL BIAS COMPONENTS </a:t>
            </a:r>
            <a:endParaRPr lang="en-US" sz="6000" spc="200" dirty="0">
              <a:solidFill>
                <a:srgbClr val="FF2870"/>
              </a:solidFill>
              <a:latin typeface="Glacial Indifference Bold"/>
            </a:endParaRPr>
          </a:p>
        </p:txBody>
      </p:sp>
      <p:sp>
        <p:nvSpPr>
          <p:cNvPr id="14" name="TextBox 10">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AF81174-8676-8843-AD07-066FEAA95750}"/>
              </a:ext>
            </a:extLst>
          </p:cNvPr>
          <p:cNvSpPr txBox="1"/>
          <p:nvPr/>
        </p:nvSpPr>
        <p:spPr>
          <a:xfrm>
            <a:off x="1371600" y="2552700"/>
            <a:ext cx="13716000" cy="5416867"/>
          </a:xfrm>
          <a:prstGeom prst="rect">
            <a:avLst/>
          </a:prstGeom>
        </p:spPr>
        <p:txBody>
          <a:bodyPr wrap="square" lIns="0" tIns="0" rIns="0" bIns="0" rtlCol="0" anchor="t">
            <a:spAutoFit/>
          </a:bodyPr>
          <a:lstStyle/>
          <a:p>
            <a:r>
              <a:rPr lang="en-US" sz="3200" dirty="0" smtClean="0"/>
              <a:t>Cultural bias include 3 different components: </a:t>
            </a:r>
          </a:p>
          <a:p>
            <a:r>
              <a:rPr lang="en-US" sz="3200" b="1" dirty="0" smtClean="0"/>
              <a:t>An affective component</a:t>
            </a:r>
            <a:r>
              <a:rPr lang="en-US" sz="3200" dirty="0" smtClean="0"/>
              <a:t>:  This is emotions that can range from mild nervousness to aggressive hatred.</a:t>
            </a:r>
          </a:p>
          <a:p>
            <a:r>
              <a:rPr lang="en-US" sz="3200" b="1" dirty="0" smtClean="0"/>
              <a:t>A cognitive component</a:t>
            </a:r>
            <a:r>
              <a:rPr lang="en-US" sz="3200" dirty="0" smtClean="0"/>
              <a:t>: This is different assumptions and beliefs about some groups or individuals.</a:t>
            </a:r>
          </a:p>
          <a:p>
            <a:r>
              <a:rPr lang="en-US" sz="3200" b="1" dirty="0" smtClean="0"/>
              <a:t>A behavioral component: </a:t>
            </a:r>
            <a:r>
              <a:rPr lang="en-US" sz="3200" dirty="0" smtClean="0"/>
              <a:t>This is negative behaviors toward groups and individuals, including exclusion, discrimination and violence. </a:t>
            </a:r>
          </a:p>
          <a:p>
            <a:endParaRPr lang="en-US" sz="3200" dirty="0" smtClean="0"/>
          </a:p>
          <a:p>
            <a:r>
              <a:rPr lang="en-US" sz="3200" dirty="0" smtClean="0"/>
              <a:t>These components tend to be resistant to change because they distort the prejudiced individual’s perception of information pertaining to the group or individual. </a:t>
            </a:r>
            <a:endParaRPr lang="en-US" sz="3200" dirty="0"/>
          </a:p>
        </p:txBody>
      </p:sp>
      <p:pic>
        <p:nvPicPr>
          <p:cNvPr id="17" name="Picture 16" descr="A close up of a logo&#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E7D19E0-2765-DC4A-A6EB-4D6AC1792FC5}"/>
              </a:ext>
            </a:extLst>
          </p:cNvPr>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621000" y="497854"/>
            <a:ext cx="2143372" cy="7659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4164932" y="1218370"/>
            <a:ext cx="13030200" cy="1099662"/>
            <a:chOff x="0" y="38100"/>
            <a:chExt cx="9828725" cy="1466215"/>
          </a:xfrm>
        </p:grpSpPr>
        <p:sp>
          <p:nvSpPr>
            <p:cNvPr id="8" name="TextBox 8"/>
            <p:cNvSpPr txBox="1"/>
            <p:nvPr/>
          </p:nvSpPr>
          <p:spPr>
            <a:xfrm>
              <a:off x="0" y="38100"/>
              <a:ext cx="9828725" cy="820737"/>
            </a:xfrm>
            <a:prstGeom prst="rect">
              <a:avLst/>
            </a:prstGeom>
          </p:spPr>
          <p:txBody>
            <a:bodyPr lIns="0" tIns="0" rIns="0" bIns="0" rtlCol="0" anchor="t">
              <a:spAutoFit/>
            </a:bodyPr>
            <a:lstStyle/>
            <a:p>
              <a:pPr>
                <a:lnSpc>
                  <a:spcPts val="3959"/>
                </a:lnSpc>
              </a:pPr>
              <a:r>
                <a:rPr lang="en-US" sz="7200" spc="89" dirty="0" smtClean="0">
                  <a:solidFill>
                    <a:srgbClr val="FF2870"/>
                  </a:solidFill>
                  <a:latin typeface="Glacial Indifference Bold"/>
                </a:rPr>
                <a:t>CULTURAL INTOLERANCE</a:t>
              </a:r>
              <a:endParaRPr lang="en-US" sz="7200" spc="89" dirty="0">
                <a:solidFill>
                  <a:srgbClr val="FF2870"/>
                </a:solidFill>
                <a:latin typeface="Glacial Indifference Bold"/>
              </a:endParaRP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3D7A548-69A3-E046-BCF7-9F88C18D57DD}"/>
              </a:ext>
            </a:extLst>
          </p:cNvPr>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92CF7B9-91DC-0F42-A8ED-629C21219D9D}"/>
              </a:ext>
            </a:extLst>
          </p:cNvPr>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79EF19B-2CB8-544B-B784-34504EB96397}"/>
              </a:ext>
            </a:extLst>
          </p:cNvPr>
          <p:cNvSpPr txBox="1">
            <a:spLocks/>
          </p:cNvSpPr>
          <p:nvPr/>
        </p:nvSpPr>
        <p:spPr>
          <a:xfrm>
            <a:off x="609600" y="3237803"/>
            <a:ext cx="14401800" cy="65968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None/>
            </a:pPr>
            <a:r>
              <a:rPr lang="en-US" dirty="0" smtClean="0"/>
              <a:t>	</a:t>
            </a:r>
            <a:r>
              <a:rPr lang="en-GB" dirty="0" smtClean="0"/>
              <a:t>Cultural Biases will often lead to intolerance. </a:t>
            </a:r>
          </a:p>
          <a:p>
            <a:pPr>
              <a:spcBef>
                <a:spcPts val="0"/>
              </a:spcBef>
              <a:buNone/>
            </a:pPr>
            <a:endParaRPr lang="en-GB" dirty="0" smtClean="0"/>
          </a:p>
          <a:p>
            <a:pPr>
              <a:buNone/>
            </a:pPr>
            <a:r>
              <a:rPr lang="en-GB" dirty="0" smtClean="0"/>
              <a:t>	</a:t>
            </a:r>
            <a:r>
              <a:rPr lang="en-GB" b="1" dirty="0" smtClean="0"/>
              <a:t>Intolerance </a:t>
            </a:r>
            <a:r>
              <a:rPr lang="en-GB" dirty="0" smtClean="0"/>
              <a:t>is defined as a lack of respect for behaviour, practices or beliefs other than one's own. It also involves the rejection of people whom we perceive as different, for example members of a social or ethnic group other than ours, or people who are different in political or sexual orientation. Intolerance can manifest itself in a wide range of actions from avoidance through hate speech to physical injury or even murder.</a:t>
            </a:r>
            <a:endParaRPr lang="en-GB"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27524679"/>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2" name="Group 7"/>
          <p:cNvGrpSpPr/>
          <p:nvPr/>
        </p:nvGrpSpPr>
        <p:grpSpPr>
          <a:xfrm>
            <a:off x="4164932" y="1218370"/>
            <a:ext cx="13030200" cy="1099662"/>
            <a:chOff x="0" y="38100"/>
            <a:chExt cx="9828725" cy="1466215"/>
          </a:xfrm>
        </p:grpSpPr>
        <p:sp>
          <p:nvSpPr>
            <p:cNvPr id="8" name="TextBox 8"/>
            <p:cNvSpPr txBox="1"/>
            <p:nvPr/>
          </p:nvSpPr>
          <p:spPr>
            <a:xfrm>
              <a:off x="0" y="38100"/>
              <a:ext cx="9828725" cy="820737"/>
            </a:xfrm>
            <a:prstGeom prst="rect">
              <a:avLst/>
            </a:prstGeom>
          </p:spPr>
          <p:txBody>
            <a:bodyPr lIns="0" tIns="0" rIns="0" bIns="0" rtlCol="0" anchor="t">
              <a:spAutoFit/>
            </a:bodyPr>
            <a:lstStyle/>
            <a:p>
              <a:pPr>
                <a:lnSpc>
                  <a:spcPts val="3959"/>
                </a:lnSpc>
              </a:pPr>
              <a:r>
                <a:rPr lang="en-US" sz="7200" spc="89" dirty="0" smtClean="0">
                  <a:solidFill>
                    <a:srgbClr val="FF2870"/>
                  </a:solidFill>
                  <a:latin typeface="Glacial Indifference Bold"/>
                </a:rPr>
                <a:t>PREJUDICES</a:t>
              </a:r>
              <a:endParaRPr lang="en-US" sz="7200" spc="89" dirty="0">
                <a:solidFill>
                  <a:srgbClr val="FF2870"/>
                </a:solidFill>
                <a:latin typeface="Glacial Indifference Bold"/>
              </a:endParaRP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3D7A548-69A3-E046-BCF7-9F88C18D57DD}"/>
              </a:ext>
            </a:extLst>
          </p:cNvPr>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92CF7B9-91DC-0F42-A8ED-629C21219D9D}"/>
              </a:ext>
            </a:extLst>
          </p:cNvPr>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79EF19B-2CB8-544B-B784-34504EB96397}"/>
              </a:ext>
            </a:extLst>
          </p:cNvPr>
          <p:cNvSpPr txBox="1">
            <a:spLocks/>
          </p:cNvSpPr>
          <p:nvPr/>
        </p:nvSpPr>
        <p:spPr>
          <a:xfrm>
            <a:off x="1524000" y="3162300"/>
            <a:ext cx="14401800" cy="65968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GB" dirty="0" smtClean="0"/>
              <a:t>	Intolerance is usually it is derived from or justified by cultural biases and prejudices. </a:t>
            </a:r>
          </a:p>
          <a:p>
            <a:pPr>
              <a:buNone/>
            </a:pPr>
            <a:r>
              <a:rPr lang="en-GB" dirty="0" smtClean="0"/>
              <a:t>	The American psychologist Gordon </a:t>
            </a:r>
            <a:r>
              <a:rPr lang="en-GB" dirty="0" err="1" smtClean="0"/>
              <a:t>Allport</a:t>
            </a:r>
            <a:r>
              <a:rPr lang="en-GB" dirty="0" smtClean="0"/>
              <a:t>, describes </a:t>
            </a:r>
            <a:r>
              <a:rPr lang="en-GB" b="1" dirty="0" smtClean="0"/>
              <a:t>prejudice</a:t>
            </a:r>
            <a:r>
              <a:rPr lang="en-GB" dirty="0" smtClean="0"/>
              <a:t> as “an aversive or hostile attitude toward a person who belongs to a group, simply because he belongs to that group, and is therefore assumed to have objectionable qualities ascribed to that group.”*</a:t>
            </a:r>
          </a:p>
          <a:p>
            <a:pPr>
              <a:buNone/>
            </a:pPr>
            <a:endParaRPr lang="en-GB" dirty="0" smtClean="0"/>
          </a:p>
          <a:p>
            <a:pPr>
              <a:buNone/>
            </a:pPr>
            <a:r>
              <a:rPr lang="en-GB" dirty="0" smtClean="0"/>
              <a:t>	In this way we see how prejudicial attitudes tend to manifest in discriminatory behaviour that can have concrete implications for the stigmatized individuals. </a:t>
            </a:r>
          </a:p>
          <a:p>
            <a:pPr>
              <a:buNone/>
            </a:pPr>
            <a:endParaRPr lang="en-GB" dirty="0" smtClean="0"/>
          </a:p>
          <a:p>
            <a:pPr>
              <a:buNone/>
            </a:pPr>
            <a:endParaRPr lang="en-GB" dirty="0" smtClean="0"/>
          </a:p>
          <a:p>
            <a:pPr>
              <a:buNone/>
            </a:pPr>
            <a:r>
              <a:rPr lang="en-GB" dirty="0" smtClean="0"/>
              <a:t>* </a:t>
            </a:r>
            <a:r>
              <a:rPr lang="en-GB" sz="2300" dirty="0" smtClean="0"/>
              <a:t>From; </a:t>
            </a:r>
            <a:r>
              <a:rPr lang="en-GB" sz="2300" i="1" dirty="0" smtClean="0"/>
              <a:t>The Nature of Prejudice, 1954, by </a:t>
            </a:r>
            <a:r>
              <a:rPr lang="en-GB" sz="2300" dirty="0" smtClean="0"/>
              <a:t>Gordon W. </a:t>
            </a:r>
            <a:r>
              <a:rPr lang="en-GB" sz="2300" dirty="0" err="1" smtClean="0"/>
              <a:t>Allport</a:t>
            </a:r>
            <a:endParaRPr lang="en-GB" sz="2300" dirty="0" smtClean="0"/>
          </a:p>
          <a:p>
            <a:pPr marL="0" indent="0" algn="just">
              <a:buNone/>
            </a:pPr>
            <a:endParaRPr lang="en-US" dirty="0" smtClean="0"/>
          </a:p>
          <a:p>
            <a:pPr marL="0" indent="0" algn="just">
              <a:buNone/>
            </a:pPr>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27524679"/>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2" name="Group 7"/>
          <p:cNvGrpSpPr/>
          <p:nvPr/>
        </p:nvGrpSpPr>
        <p:grpSpPr>
          <a:xfrm>
            <a:off x="4164932" y="1218370"/>
            <a:ext cx="13030200" cy="1099662"/>
            <a:chOff x="0" y="38100"/>
            <a:chExt cx="9828725" cy="1466215"/>
          </a:xfrm>
        </p:grpSpPr>
        <p:sp>
          <p:nvSpPr>
            <p:cNvPr id="8" name="TextBox 8"/>
            <p:cNvSpPr txBox="1"/>
            <p:nvPr/>
          </p:nvSpPr>
          <p:spPr>
            <a:xfrm>
              <a:off x="0" y="38100"/>
              <a:ext cx="9828725" cy="820737"/>
            </a:xfrm>
            <a:prstGeom prst="rect">
              <a:avLst/>
            </a:prstGeom>
          </p:spPr>
          <p:txBody>
            <a:bodyPr lIns="0" tIns="0" rIns="0" bIns="0" rtlCol="0" anchor="t">
              <a:spAutoFit/>
            </a:bodyPr>
            <a:lstStyle/>
            <a:p>
              <a:pPr>
                <a:lnSpc>
                  <a:spcPts val="3959"/>
                </a:lnSpc>
              </a:pPr>
              <a:r>
                <a:rPr lang="en-US" sz="7200" spc="89" dirty="0" smtClean="0">
                  <a:solidFill>
                    <a:srgbClr val="FF2870"/>
                  </a:solidFill>
                  <a:latin typeface="Glacial Indifference Bold"/>
                </a:rPr>
                <a:t>PREJUDICES</a:t>
              </a:r>
              <a:endParaRPr lang="en-US" sz="7200" spc="89" dirty="0">
                <a:solidFill>
                  <a:srgbClr val="FF2870"/>
                </a:solidFill>
                <a:latin typeface="Glacial Indifference Bold"/>
              </a:endParaRP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3D7A548-69A3-E046-BCF7-9F88C18D57DD}"/>
              </a:ext>
            </a:extLst>
          </p:cNvPr>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92CF7B9-91DC-0F42-A8ED-629C21219D9D}"/>
              </a:ext>
            </a:extLst>
          </p:cNvPr>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79EF19B-2CB8-544B-B784-34504EB96397}"/>
              </a:ext>
            </a:extLst>
          </p:cNvPr>
          <p:cNvSpPr txBox="1">
            <a:spLocks/>
          </p:cNvSpPr>
          <p:nvPr/>
        </p:nvSpPr>
        <p:spPr>
          <a:xfrm>
            <a:off x="1676400" y="2628900"/>
            <a:ext cx="14097000" cy="65968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None/>
            </a:pPr>
            <a:r>
              <a:rPr lang="en-GB" dirty="0" smtClean="0"/>
              <a:t>Prejudice can be divided into different kinds of prejudice, some of them are:</a:t>
            </a:r>
          </a:p>
          <a:p>
            <a:pPr>
              <a:spcBef>
                <a:spcPts val="0"/>
              </a:spcBef>
              <a:buNone/>
            </a:pPr>
            <a:endParaRPr lang="en-GB" dirty="0" smtClean="0"/>
          </a:p>
          <a:p>
            <a:pPr>
              <a:spcBef>
                <a:spcPts val="0"/>
              </a:spcBef>
            </a:pPr>
            <a:r>
              <a:rPr lang="en-GB" dirty="0" smtClean="0"/>
              <a:t>Prejudice based on racial grouping is </a:t>
            </a:r>
            <a:r>
              <a:rPr lang="en-GB" b="1" dirty="0" smtClean="0"/>
              <a:t>racism</a:t>
            </a:r>
            <a:r>
              <a:rPr lang="en-GB" dirty="0" smtClean="0"/>
              <a:t>: It refers to the categories into which society places individuals on the basis of physical characteristics - such as skin </a:t>
            </a:r>
            <a:r>
              <a:rPr lang="en-GB" dirty="0" err="1" smtClean="0"/>
              <a:t>color</a:t>
            </a:r>
            <a:r>
              <a:rPr lang="en-GB" dirty="0" smtClean="0"/>
              <a:t>, hair type, facial form and eye shape. </a:t>
            </a:r>
          </a:p>
          <a:p>
            <a:pPr>
              <a:spcBef>
                <a:spcPts val="0"/>
              </a:spcBef>
            </a:pPr>
            <a:r>
              <a:rPr lang="en-GB" dirty="0" smtClean="0"/>
              <a:t>Prejudice based on sex is </a:t>
            </a:r>
            <a:r>
              <a:rPr lang="en-GB" b="1" dirty="0" smtClean="0"/>
              <a:t>sexism</a:t>
            </a:r>
            <a:r>
              <a:rPr lang="en-GB" dirty="0" smtClean="0"/>
              <a:t>: is linked to beliefs around the fundamental nature of women and men and the roles they should play in society. </a:t>
            </a:r>
          </a:p>
          <a:p>
            <a:pPr>
              <a:spcBef>
                <a:spcPts val="0"/>
              </a:spcBef>
            </a:pPr>
            <a:r>
              <a:rPr lang="en-GB" dirty="0" smtClean="0"/>
              <a:t>Prejudice based on chronological age is</a:t>
            </a:r>
            <a:r>
              <a:rPr lang="en-GB" b="1" dirty="0" smtClean="0"/>
              <a:t> ageism</a:t>
            </a:r>
            <a:r>
              <a:rPr lang="en-GB" dirty="0" smtClean="0"/>
              <a:t>: this include the way that older people are represented in the media, which can have a wider impact on the public’s attitudes.</a:t>
            </a:r>
          </a:p>
          <a:p>
            <a:pPr>
              <a:spcBef>
                <a:spcPts val="0"/>
              </a:spcBef>
            </a:pPr>
            <a:r>
              <a:rPr lang="en-GB" dirty="0" smtClean="0"/>
              <a:t>Prejudice based on disability is </a:t>
            </a:r>
            <a:r>
              <a:rPr lang="en-GB" b="1" dirty="0" smtClean="0"/>
              <a:t>ableism</a:t>
            </a:r>
            <a:r>
              <a:rPr lang="en-GB" dirty="0" smtClean="0"/>
              <a:t>:  this emphasises discrimination in favour of non-disabled people.</a:t>
            </a:r>
          </a:p>
          <a:p>
            <a:pPr marL="0" indent="0" algn="just">
              <a:buNone/>
            </a:pPr>
            <a:endParaRPr lang="en-US" dirty="0" smtClean="0"/>
          </a:p>
          <a:p>
            <a:pPr marL="0" indent="0" algn="just">
              <a:buNone/>
            </a:pPr>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27524679"/>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srcRect/>
          <a:stretch>
            <a:fillRect/>
          </a:stretch>
        </p:blipFill>
        <p:spPr>
          <a:xfrm rot="2917778">
            <a:off x="13872955" y="-1273020"/>
            <a:ext cx="6710076" cy="4529301"/>
          </a:xfrm>
          <a:prstGeom prst="rect">
            <a:avLst/>
          </a:prstGeom>
        </p:spPr>
      </p:pic>
      <p:pic>
        <p:nvPicPr>
          <p:cNvPr id="7" name="Picture 7"/>
          <p:cNvPicPr>
            <a:picLocks noChangeAspect="1"/>
          </p:cNvPicPr>
          <p:nvPr/>
        </p:nvPicPr>
        <p:blipFill>
          <a:blip r:embed="rId3"/>
          <a:srcRect/>
          <a:stretch>
            <a:fillRect/>
          </a:stretch>
        </p:blipFill>
        <p:spPr>
          <a:xfrm rot="-10800000">
            <a:off x="14656753" y="2111073"/>
            <a:ext cx="596103" cy="596103"/>
          </a:xfrm>
          <a:prstGeom prst="rect">
            <a:avLst/>
          </a:prstGeom>
        </p:spPr>
      </p:pic>
      <p:pic>
        <p:nvPicPr>
          <p:cNvPr id="8" name="Picture 8"/>
          <p:cNvPicPr>
            <a:picLocks noChangeAspect="1"/>
          </p:cNvPicPr>
          <p:nvPr/>
        </p:nvPicPr>
        <p:blipFill>
          <a:blip r:embed="rId4"/>
          <a:srcRect/>
          <a:stretch>
            <a:fillRect/>
          </a:stretch>
        </p:blipFill>
        <p:spPr>
          <a:xfrm rot="-8730587">
            <a:off x="-2897838" y="7966230"/>
            <a:ext cx="6710076" cy="4529301"/>
          </a:xfrm>
          <a:prstGeom prst="rect">
            <a:avLst/>
          </a:prstGeom>
        </p:spPr>
      </p:pic>
      <p:pic>
        <p:nvPicPr>
          <p:cNvPr id="10" name="Picture 9" descr="A picture containing drawing&#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76FB550-EF99-D746-9530-0839D906374C}"/>
              </a:ext>
            </a:extLst>
          </p:cNvPr>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6431068" y="9410700"/>
            <a:ext cx="1593850" cy="454458"/>
          </a:xfrm>
          <a:prstGeom prst="rect">
            <a:avLst/>
          </a:prstGeom>
        </p:spPr>
      </p:pic>
      <p:sp>
        <p:nvSpPr>
          <p:cNvPr id="13" name="TextBox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2AFAD8B-E214-EE4A-B672-79CF6F38F04E}"/>
              </a:ext>
            </a:extLst>
          </p:cNvPr>
          <p:cNvSpPr txBox="1"/>
          <p:nvPr/>
        </p:nvSpPr>
        <p:spPr>
          <a:xfrm>
            <a:off x="1371600" y="917313"/>
            <a:ext cx="14056473" cy="1094317"/>
          </a:xfrm>
          <a:prstGeom prst="rect">
            <a:avLst/>
          </a:prstGeom>
        </p:spPr>
        <p:txBody>
          <a:bodyPr lIns="0" tIns="0" rIns="0" bIns="0" rtlCol="0" anchor="t">
            <a:spAutoFit/>
          </a:bodyPr>
          <a:lstStyle/>
          <a:p>
            <a:pPr>
              <a:lnSpc>
                <a:spcPts val="8800"/>
              </a:lnSpc>
            </a:pPr>
            <a:r>
              <a:rPr lang="en-US" sz="6000" spc="200" dirty="0" smtClean="0">
                <a:solidFill>
                  <a:srgbClr val="FF2870"/>
                </a:solidFill>
                <a:latin typeface="Glacial Indifference Bold"/>
              </a:rPr>
              <a:t>STEREOTYPES </a:t>
            </a:r>
            <a:endParaRPr lang="en-US" sz="6000" spc="200" dirty="0">
              <a:solidFill>
                <a:srgbClr val="FF2870"/>
              </a:solidFill>
              <a:latin typeface="Glacial Indifference Bold"/>
            </a:endParaRPr>
          </a:p>
        </p:txBody>
      </p:sp>
      <p:sp>
        <p:nvSpPr>
          <p:cNvPr id="14" name="TextBox 10">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AF81174-8676-8843-AD07-066FEAA95750}"/>
              </a:ext>
            </a:extLst>
          </p:cNvPr>
          <p:cNvSpPr txBox="1"/>
          <p:nvPr/>
        </p:nvSpPr>
        <p:spPr>
          <a:xfrm>
            <a:off x="1371600" y="2552700"/>
            <a:ext cx="13716000" cy="6894194"/>
          </a:xfrm>
          <a:prstGeom prst="rect">
            <a:avLst/>
          </a:prstGeom>
        </p:spPr>
        <p:txBody>
          <a:bodyPr wrap="square" lIns="0" tIns="0" rIns="0" bIns="0" rtlCol="0" anchor="t">
            <a:spAutoFit/>
          </a:bodyPr>
          <a:lstStyle/>
          <a:p>
            <a:r>
              <a:rPr lang="en-GB" sz="3200" dirty="0" smtClean="0"/>
              <a:t>Prejudices and stereotypes are closely linked together. A stereotype is also based on a generalised belief or opinion about a particular group or class of people. By stereotyping we </a:t>
            </a:r>
            <a:r>
              <a:rPr lang="en-GB" sz="3200" dirty="0" err="1" smtClean="0"/>
              <a:t>belive</a:t>
            </a:r>
            <a:r>
              <a:rPr lang="en-GB" sz="3200" dirty="0" smtClean="0"/>
              <a:t> that a person has a whole range of characteristics and abilities that we assume all members of that group have. </a:t>
            </a:r>
          </a:p>
          <a:p>
            <a:endParaRPr lang="en-GB" sz="3200" dirty="0" smtClean="0"/>
          </a:p>
          <a:p>
            <a:r>
              <a:rPr lang="en-GB" sz="3200" dirty="0" smtClean="0"/>
              <a:t>The main function of stereotypes is to simplify reality. Stereotypes are usually based either on some kind of personal experience or on impressions that we have acquired during early childhood socialisation from adults surrounding us at home, in school or through mass media, which then become generalised to take in all the people who could possibly be linked to the stereotype.  </a:t>
            </a:r>
          </a:p>
          <a:p>
            <a:endParaRPr lang="en-GB" sz="3200" dirty="0" smtClean="0"/>
          </a:p>
          <a:p>
            <a:endParaRPr lang="en-GB" sz="3200" dirty="0" smtClean="0"/>
          </a:p>
          <a:p>
            <a:endParaRPr lang="en-GB" sz="3200" dirty="0" smtClean="0"/>
          </a:p>
          <a:p>
            <a:endParaRPr lang="en-GB" sz="3200" dirty="0"/>
          </a:p>
        </p:txBody>
      </p:sp>
      <p:pic>
        <p:nvPicPr>
          <p:cNvPr id="17" name="Picture 16" descr="A close up of a logo&#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E7D19E0-2765-DC4A-A6EB-4D6AC1792FC5}"/>
              </a:ext>
            </a:extLst>
          </p:cNvPr>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621000" y="497854"/>
            <a:ext cx="2143372" cy="76599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2" name="Group 7"/>
          <p:cNvGrpSpPr/>
          <p:nvPr/>
        </p:nvGrpSpPr>
        <p:grpSpPr>
          <a:xfrm>
            <a:off x="4164932" y="1218370"/>
            <a:ext cx="13030200" cy="1099662"/>
            <a:chOff x="0" y="38100"/>
            <a:chExt cx="9828725" cy="1466215"/>
          </a:xfrm>
        </p:grpSpPr>
        <p:sp>
          <p:nvSpPr>
            <p:cNvPr id="8" name="TextBox 8"/>
            <p:cNvSpPr txBox="1"/>
            <p:nvPr/>
          </p:nvSpPr>
          <p:spPr>
            <a:xfrm>
              <a:off x="0" y="38100"/>
              <a:ext cx="9828725" cy="768301"/>
            </a:xfrm>
            <a:prstGeom prst="rect">
              <a:avLst/>
            </a:prstGeom>
          </p:spPr>
          <p:txBody>
            <a:bodyPr lIns="0" tIns="0" rIns="0" bIns="0" rtlCol="0" anchor="t">
              <a:spAutoFit/>
            </a:bodyPr>
            <a:lstStyle/>
            <a:p>
              <a:pPr>
                <a:lnSpc>
                  <a:spcPts val="3959"/>
                </a:lnSpc>
              </a:pPr>
              <a:r>
                <a:rPr lang="en-US" sz="5800" spc="89" dirty="0" smtClean="0">
                  <a:solidFill>
                    <a:srgbClr val="FF2870"/>
                  </a:solidFill>
                  <a:latin typeface="Glacial Indifference Bold"/>
                </a:rPr>
                <a:t>STEREOTYPES - GENDER</a:t>
              </a:r>
              <a:endParaRPr lang="en-US" sz="5800" spc="89" dirty="0">
                <a:solidFill>
                  <a:srgbClr val="FF2870"/>
                </a:solidFill>
                <a:latin typeface="Glacial Indifference Bold"/>
              </a:endParaRP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3D7A548-69A3-E046-BCF7-9F88C18D57DD}"/>
              </a:ext>
            </a:extLst>
          </p:cNvPr>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92CF7B9-91DC-0F42-A8ED-629C21219D9D}"/>
              </a:ext>
            </a:extLst>
          </p:cNvPr>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79EF19B-2CB8-544B-B784-34504EB96397}"/>
              </a:ext>
            </a:extLst>
          </p:cNvPr>
          <p:cNvSpPr txBox="1">
            <a:spLocks/>
          </p:cNvSpPr>
          <p:nvPr/>
        </p:nvSpPr>
        <p:spPr>
          <a:xfrm>
            <a:off x="1905000" y="3086100"/>
            <a:ext cx="13539470" cy="43513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smtClean="0">
                <a:latin typeface="Calibri (Tekst)"/>
                <a:cs typeface="Calibri (Tekst)"/>
              </a:rPr>
              <a:t>There are also some common stereotypes of men and women, such as: </a:t>
            </a:r>
          </a:p>
          <a:p>
            <a:pPr marL="0" indent="0"/>
            <a:r>
              <a:rPr lang="en-GB" dirty="0" smtClean="0">
                <a:latin typeface="Calibri (Tekst)"/>
                <a:cs typeface="Calibri (Tekst)"/>
              </a:rPr>
              <a:t> Men are strong and do all the work. </a:t>
            </a:r>
          </a:p>
          <a:p>
            <a:pPr marL="0" indent="0"/>
            <a:r>
              <a:rPr lang="en-GB" dirty="0" smtClean="0">
                <a:latin typeface="Calibri (Tekst)"/>
                <a:cs typeface="Calibri (Tekst)"/>
              </a:rPr>
              <a:t> Men are the "backbone." </a:t>
            </a:r>
          </a:p>
          <a:p>
            <a:pPr marL="0" indent="0"/>
            <a:r>
              <a:rPr lang="en-GB" dirty="0" smtClean="0">
                <a:latin typeface="Calibri (Tekst)"/>
                <a:cs typeface="Calibri (Tekst)"/>
              </a:rPr>
              <a:t> Women aren't as smart as a man. </a:t>
            </a:r>
          </a:p>
          <a:p>
            <a:pPr marL="0" indent="0"/>
            <a:r>
              <a:rPr lang="en-GB" dirty="0" smtClean="0">
                <a:latin typeface="Calibri (Tekst)"/>
                <a:cs typeface="Calibri (Tekst)"/>
              </a:rPr>
              <a:t> Women can't do as good at a job as a man.</a:t>
            </a:r>
          </a:p>
          <a:p>
            <a:pPr marL="0" indent="0"/>
            <a:r>
              <a:rPr lang="en-GB" dirty="0" smtClean="0">
                <a:latin typeface="Calibri (Tekst)"/>
                <a:cs typeface="Calibri (Tekst)"/>
              </a:rPr>
              <a:t> Girls are not good at sports. </a:t>
            </a:r>
          </a:p>
          <a:p>
            <a:pPr marL="0" indent="0"/>
            <a:r>
              <a:rPr lang="en-GB" dirty="0" smtClean="0">
                <a:latin typeface="Calibri (Tekst)"/>
                <a:cs typeface="Calibri (Tekst)"/>
              </a:rPr>
              <a:t> Guys are messy and unclean. </a:t>
            </a:r>
          </a:p>
          <a:p>
            <a:pPr marL="0" indent="0"/>
            <a:r>
              <a:rPr lang="en-GB" dirty="0" smtClean="0">
                <a:latin typeface="Calibri (Tekst)"/>
                <a:cs typeface="Calibri (Tekst)"/>
              </a:rPr>
              <a:t> Men who spend too much time on the computer or read are geeks.</a:t>
            </a:r>
          </a:p>
          <a:p>
            <a:pPr marL="0" indent="0"/>
            <a:r>
              <a:rPr lang="en-GB" dirty="0" smtClean="0">
                <a:latin typeface="Calibri (Tekst)"/>
                <a:cs typeface="Calibri (Tekst)"/>
              </a:rPr>
              <a:t> Any feminine man is gay and any masculine woman is a lesbian.</a:t>
            </a:r>
            <a:endParaRPr lang="en-GB" dirty="0">
              <a:latin typeface="Calibri (Tekst)"/>
              <a:cs typeface="Calibri (Teks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93474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16691</TotalTime>
  <Words>1184</Words>
  <Application>Microsoft Macintosh PowerPoint</Application>
  <PresentationFormat>Brugerdefineret</PresentationFormat>
  <Paragraphs>91</Paragraphs>
  <Slides>13</Slides>
  <Notes>0</Notes>
  <HiddenSlides>0</HiddenSlides>
  <MMClips>0</MMClips>
  <ScaleCrop>false</ScaleCrop>
  <HeadingPairs>
    <vt:vector size="6" baseType="variant">
      <vt:variant>
        <vt:lpstr>Benyttede skrifttyper</vt:lpstr>
      </vt:variant>
      <vt:variant>
        <vt:i4>2</vt:i4>
      </vt:variant>
      <vt:variant>
        <vt:lpstr>Designskabelon</vt:lpstr>
      </vt:variant>
      <vt:variant>
        <vt:i4>1</vt:i4>
      </vt:variant>
      <vt:variant>
        <vt:lpstr>Diastitler</vt:lpstr>
      </vt:variant>
      <vt:variant>
        <vt:i4>13</vt:i4>
      </vt:variant>
    </vt:vector>
  </HeadingPairs>
  <TitlesOfParts>
    <vt:vector size="16" baseType="lpstr">
      <vt:lpstr>Calibri</vt:lpstr>
      <vt:lpstr>Glacial Indifference Bold</vt:lpstr>
      <vt:lpstr>Office Theme</vt:lpstr>
      <vt:lpstr>Dias nummer 1</vt:lpstr>
      <vt:lpstr>Dias nummer 2</vt:lpstr>
      <vt:lpstr>Dias nummer 3</vt:lpstr>
      <vt:lpstr>Dias nummer 4</vt:lpstr>
      <vt:lpstr>Dias nummer 5</vt:lpstr>
      <vt:lpstr>Dias nummer 6</vt:lpstr>
      <vt:lpstr>Dias nummer 7</vt:lpstr>
      <vt:lpstr>Dias nummer 8</vt:lpstr>
      <vt:lpstr>Dias nummer 9</vt:lpstr>
      <vt:lpstr>Dias nummer 10</vt:lpstr>
      <vt:lpstr>Dias nummer 11</vt:lpstr>
      <vt:lpstr>Dias nummer 12</vt:lpstr>
      <vt:lpstr>Dias nummer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E-seniors</dc:creator>
  <cp:lastModifiedBy>Siri Frederiksen</cp:lastModifiedBy>
  <cp:revision>61</cp:revision>
  <dcterms:created xsi:type="dcterms:W3CDTF">2021-02-01T08:50:56Z</dcterms:created>
  <dcterms:modified xsi:type="dcterms:W3CDTF">2021-02-01T08:52:15Z</dcterms:modified>
  <dc:identifier>DADxvuSMa00</dc:identifier>
</cp:coreProperties>
</file>