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h4gSGVV723Vi5nsnTqUnrKO6Fo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ess.rebus.community/originsofthehumanfamily/chapter/chapter-6-a-closer-look-at-values/#chapter-351-section-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tudsplanet.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tudsplanet.co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40eab33f0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d40eab33f0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40eab33f0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d40eab33f0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40eab33f0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 </a:t>
            </a:r>
            <a:r>
              <a:rPr lang="en-US" u="sng">
                <a:solidFill>
                  <a:schemeClr val="hlink"/>
                </a:solidFill>
                <a:hlinkClick r:id="rId2"/>
              </a:rPr>
              <a:t>https://press.rebus.community/originsofthehumanfamily/chapter/chapter-6-a-closer-look-at-values/#chapter-351-section-1</a:t>
            </a:r>
            <a:endParaRPr/>
          </a:p>
          <a:p>
            <a:pPr indent="0" lvl="0" marL="0" rtl="0" algn="l">
              <a:spcBef>
                <a:spcPts val="0"/>
              </a:spcBef>
              <a:spcAft>
                <a:spcPts val="0"/>
              </a:spcAft>
              <a:buNone/>
            </a:pPr>
            <a:r>
              <a:t/>
            </a:r>
            <a:endParaRPr/>
          </a:p>
        </p:txBody>
      </p:sp>
      <p:sp>
        <p:nvSpPr>
          <p:cNvPr id="122" name="Google Shape;122;gd40eab33f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 </a:t>
            </a:r>
            <a:r>
              <a:rPr lang="en-US" u="sng">
                <a:solidFill>
                  <a:schemeClr val="hlink"/>
                </a:solidFill>
                <a:hlinkClick r:id="rId2"/>
              </a:rPr>
              <a:t>www.studsplanet.com</a:t>
            </a:r>
            <a:r>
              <a:rPr lang="en-US"/>
              <a:t>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40eab33f0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 </a:t>
            </a:r>
            <a:r>
              <a:rPr lang="en-US" u="sng">
                <a:solidFill>
                  <a:schemeClr val="hlink"/>
                </a:solidFill>
                <a:hlinkClick r:id="rId2"/>
              </a:rPr>
              <a:t>www.studsplanet.com</a:t>
            </a:r>
            <a:r>
              <a:rPr lang="en-US"/>
              <a:t>  </a:t>
            </a:r>
            <a:endParaRPr/>
          </a:p>
        </p:txBody>
      </p:sp>
      <p:sp>
        <p:nvSpPr>
          <p:cNvPr id="149" name="Google Shape;149;gd40eab33f0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Which of these people has the best idea about how children should be taught?</a:t>
            </a:r>
            <a:endParaRPr/>
          </a:p>
          <a:p>
            <a:pPr indent="0" lvl="0" marL="0" rtl="0" algn="l">
              <a:spcBef>
                <a:spcPts val="640"/>
              </a:spcBef>
              <a:spcAft>
                <a:spcPts val="0"/>
              </a:spcAft>
              <a:buNone/>
            </a:pPr>
            <a:r>
              <a:rPr lang="en-US"/>
              <a:t>(Orientations: A = past, B = present, C = future) </a:t>
            </a:r>
            <a:endParaRPr sz="100"/>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png"/><Relationship Id="rId10" Type="http://schemas.openxmlformats.org/officeDocument/2006/relationships/image" Target="../media/image18.png"/><Relationship Id="rId9"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3.jpg"/><Relationship Id="rId7" Type="http://schemas.openxmlformats.org/officeDocument/2006/relationships/image" Target="../media/image16.jpg"/><Relationship Id="rId8"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6.jp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7.pn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rot="8786121">
            <a:off x="-4009500" y="-645152"/>
            <a:ext cx="9753141" cy="5803119"/>
          </a:xfrm>
          <a:prstGeom prst="rect">
            <a:avLst/>
          </a:prstGeom>
          <a:noFill/>
          <a:ln>
            <a:noFill/>
          </a:ln>
        </p:spPr>
      </p:pic>
      <p:sp>
        <p:nvSpPr>
          <p:cNvPr id="89" name="Google Shape;89;p1"/>
          <p:cNvSpPr txBox="1"/>
          <p:nvPr/>
        </p:nvSpPr>
        <p:spPr>
          <a:xfrm>
            <a:off x="10576975" y="4000549"/>
            <a:ext cx="7924800" cy="2821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800" u="none" cap="none" strike="noStrike">
                <a:solidFill>
                  <a:srgbClr val="13A89E"/>
                </a:solidFill>
                <a:latin typeface="Arial"/>
                <a:ea typeface="Arial"/>
                <a:cs typeface="Arial"/>
                <a:sym typeface="Arial"/>
              </a:rPr>
              <a:t>Cultura</a:t>
            </a:r>
            <a:r>
              <a:rPr lang="en-US" sz="5800">
                <a:solidFill>
                  <a:srgbClr val="13A89E"/>
                </a:solidFill>
              </a:rPr>
              <a:t>l Value </a:t>
            </a:r>
            <a:endParaRPr sz="5800">
              <a:solidFill>
                <a:srgbClr val="13A89E"/>
              </a:solidFill>
            </a:endParaRPr>
          </a:p>
          <a:p>
            <a:pPr indent="0" lvl="0" marL="0" marR="0" rtl="0" algn="l">
              <a:lnSpc>
                <a:spcPct val="100000"/>
              </a:lnSpc>
              <a:spcBef>
                <a:spcPts val="0"/>
              </a:spcBef>
              <a:spcAft>
                <a:spcPts val="0"/>
              </a:spcAft>
              <a:buNone/>
            </a:pPr>
            <a:r>
              <a:rPr lang="en-US" sz="5800">
                <a:solidFill>
                  <a:srgbClr val="13A89E"/>
                </a:solidFill>
              </a:rPr>
              <a:t>Orientation </a:t>
            </a:r>
            <a:endParaRPr sz="5800">
              <a:solidFill>
                <a:srgbClr val="13A89E"/>
              </a:solidFill>
            </a:endParaRPr>
          </a:p>
          <a:p>
            <a:pPr indent="0" lvl="0" marL="0" marR="0" rtl="0" algn="l">
              <a:lnSpc>
                <a:spcPct val="100000"/>
              </a:lnSpc>
              <a:spcBef>
                <a:spcPts val="0"/>
              </a:spcBef>
              <a:spcAft>
                <a:spcPts val="0"/>
              </a:spcAft>
              <a:buNone/>
            </a:pPr>
            <a:r>
              <a:rPr lang="en-US" sz="5800">
                <a:solidFill>
                  <a:srgbClr val="13A89E"/>
                </a:solidFill>
              </a:rPr>
              <a:t>Theory and Value Orientation Method</a:t>
            </a:r>
            <a:endParaRPr sz="5800">
              <a:solidFill>
                <a:srgbClr val="13A89E"/>
              </a:solidFill>
            </a:endParaRPr>
          </a:p>
        </p:txBody>
      </p:sp>
      <p:pic>
        <p:nvPicPr>
          <p:cNvPr descr="A picture containing food, drawing&#10;&#10;Description automatically generated" id="90" name="Google Shape;90;p1"/>
          <p:cNvPicPr preferRelativeResize="0"/>
          <p:nvPr/>
        </p:nvPicPr>
        <p:blipFill rotWithShape="1">
          <a:blip r:embed="rId4">
            <a:alphaModFix/>
          </a:blip>
          <a:srcRect b="0" l="0" r="0" t="0"/>
          <a:stretch/>
        </p:blipFill>
        <p:spPr>
          <a:xfrm>
            <a:off x="1143000" y="1768946"/>
            <a:ext cx="8737090" cy="7284392"/>
          </a:xfrm>
          <a:prstGeom prst="rect">
            <a:avLst/>
          </a:prstGeom>
          <a:noFill/>
          <a:ln>
            <a:noFill/>
          </a:ln>
        </p:spPr>
      </p:pic>
      <p:pic>
        <p:nvPicPr>
          <p:cNvPr id="91" name="Google Shape;91;p1"/>
          <p:cNvPicPr preferRelativeResize="0"/>
          <p:nvPr/>
        </p:nvPicPr>
        <p:blipFill rotWithShape="1">
          <a:blip r:embed="rId3">
            <a:alphaModFix/>
          </a:blip>
          <a:srcRect b="0" l="0" r="0" t="0"/>
          <a:stretch/>
        </p:blipFill>
        <p:spPr>
          <a:xfrm rot="8786121">
            <a:off x="-4009501" y="-645153"/>
            <a:ext cx="9753141" cy="5803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8"/>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209" name="Google Shape;209;p8"/>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10" name="Google Shape;210;p8"/>
          <p:cNvGrpSpPr/>
          <p:nvPr/>
        </p:nvGrpSpPr>
        <p:grpSpPr>
          <a:xfrm>
            <a:off x="2438400" y="1523665"/>
            <a:ext cx="15727679" cy="1202532"/>
            <a:chOff x="-37815" y="38100"/>
            <a:chExt cx="9885698" cy="1367896"/>
          </a:xfrm>
        </p:grpSpPr>
        <p:sp>
          <p:nvSpPr>
            <p:cNvPr id="211" name="Google Shape;211;p8"/>
            <p:cNvSpPr txBox="1"/>
            <p:nvPr/>
          </p:nvSpPr>
          <p:spPr>
            <a:xfrm>
              <a:off x="-37815" y="38100"/>
              <a:ext cx="9828725" cy="1367896"/>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en-US" sz="7200">
                  <a:solidFill>
                    <a:srgbClr val="FF2870"/>
                  </a:solidFill>
                </a:rPr>
                <a:t>Individualism vs. Collectivism</a:t>
              </a:r>
              <a:endParaRPr sz="7200">
                <a:solidFill>
                  <a:srgbClr val="FF2870"/>
                </a:solidFill>
                <a:latin typeface="Arial"/>
                <a:ea typeface="Arial"/>
                <a:cs typeface="Arial"/>
                <a:sym typeface="Arial"/>
              </a:endParaRPr>
            </a:p>
          </p:txBody>
        </p:sp>
        <p:sp>
          <p:nvSpPr>
            <p:cNvPr id="212" name="Google Shape;212;p8"/>
            <p:cNvSpPr/>
            <p:nvPr/>
          </p:nvSpPr>
          <p:spPr>
            <a:xfrm>
              <a:off x="19158" y="972646"/>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3" name="Google Shape;213;p8"/>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214" name="Google Shape;214;p8"/>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15" name="Google Shape;215;p8"/>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16" name="Google Shape;216;p8"/>
          <p:cNvSpPr txBox="1"/>
          <p:nvPr/>
        </p:nvSpPr>
        <p:spPr>
          <a:xfrm>
            <a:off x="1822450" y="2698665"/>
            <a:ext cx="13024100" cy="4351338"/>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Clr>
                <a:schemeClr val="dk1"/>
              </a:buClr>
              <a:buSzPts val="5400"/>
              <a:buFont typeface="Arial"/>
              <a:buNone/>
            </a:pPr>
            <a:r>
              <a:t/>
            </a:r>
            <a:endParaRPr sz="5400">
              <a:solidFill>
                <a:schemeClr val="dk1"/>
              </a:solidFill>
              <a:latin typeface="Calibri"/>
              <a:ea typeface="Calibri"/>
              <a:cs typeface="Calibri"/>
              <a:sym typeface="Calibri"/>
            </a:endParaRPr>
          </a:p>
        </p:txBody>
      </p:sp>
      <p:sp>
        <p:nvSpPr>
          <p:cNvPr id="217" name="Google Shape;217;p8"/>
          <p:cNvSpPr/>
          <p:nvPr/>
        </p:nvSpPr>
        <p:spPr>
          <a:xfrm>
            <a:off x="1837690" y="3420620"/>
            <a:ext cx="14249401" cy="4031873"/>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3300">
                <a:solidFill>
                  <a:schemeClr val="dk1"/>
                </a:solidFill>
                <a:latin typeface="Calibri"/>
                <a:ea typeface="Calibri"/>
                <a:cs typeface="Calibri"/>
                <a:sym typeface="Calibri"/>
              </a:rPr>
              <a:t>The individualism vs. collectivism dimension considers the degree to which they integrate societies into groups and their perceived obligations and dependence on groups. </a:t>
            </a:r>
            <a:endParaRPr sz="3300">
              <a:solidFill>
                <a:schemeClr val="dk1"/>
              </a:solidFill>
              <a:latin typeface="Calibri"/>
              <a:ea typeface="Calibri"/>
              <a:cs typeface="Calibri"/>
              <a:sym typeface="Calibri"/>
            </a:endParaRPr>
          </a:p>
          <a:p>
            <a:pPr indent="0" lvl="0" marL="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Individualism shows that there is a greater importance placed on attaining personal goals. A person’s self-image in this category is defined as “I.”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Collectivism shows that there is a greater importance placed on the goals and well-being of the group. A person’s self-image in this category is defined as “We”</a:t>
            </a:r>
            <a:endParaRPr sz="3300">
              <a:solidFill>
                <a:schemeClr val="dk1"/>
              </a:solidFill>
              <a:latin typeface="Calibri"/>
              <a:ea typeface="Calibri"/>
              <a:cs typeface="Calibri"/>
              <a:sym typeface="Calibri"/>
            </a:endParaRPr>
          </a:p>
        </p:txBody>
      </p:sp>
      <p:pic>
        <p:nvPicPr>
          <p:cNvPr id="218" name="Google Shape;218;p8"/>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9"/>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224" name="Google Shape;224;p9"/>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25" name="Google Shape;225;p9"/>
          <p:cNvGrpSpPr/>
          <p:nvPr/>
        </p:nvGrpSpPr>
        <p:grpSpPr>
          <a:xfrm>
            <a:off x="2438400" y="1523665"/>
            <a:ext cx="15727679" cy="942859"/>
            <a:chOff x="-37815" y="38100"/>
            <a:chExt cx="9885698" cy="1072514"/>
          </a:xfrm>
        </p:grpSpPr>
        <p:sp>
          <p:nvSpPr>
            <p:cNvPr id="226" name="Google Shape;226;p9"/>
            <p:cNvSpPr txBox="1"/>
            <p:nvPr/>
          </p:nvSpPr>
          <p:spPr>
            <a:xfrm>
              <a:off x="-37815" y="38100"/>
              <a:ext cx="9828725" cy="700199"/>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en-US" sz="7200">
                  <a:solidFill>
                    <a:srgbClr val="FF2870"/>
                  </a:solidFill>
                </a:rPr>
                <a:t> Uncertainty Avoidance Index</a:t>
              </a:r>
              <a:endParaRPr sz="7200">
                <a:solidFill>
                  <a:srgbClr val="FF2870"/>
                </a:solidFill>
                <a:latin typeface="Arial"/>
                <a:ea typeface="Arial"/>
                <a:cs typeface="Arial"/>
                <a:sym typeface="Arial"/>
              </a:endParaRPr>
            </a:p>
          </p:txBody>
        </p:sp>
        <p:sp>
          <p:nvSpPr>
            <p:cNvPr id="227" name="Google Shape;227;p9"/>
            <p:cNvSpPr/>
            <p:nvPr/>
          </p:nvSpPr>
          <p:spPr>
            <a:xfrm>
              <a:off x="19158" y="972646"/>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8" name="Google Shape;228;p9"/>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229" name="Google Shape;229;p9"/>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30" name="Google Shape;230;p9"/>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31" name="Google Shape;231;p9"/>
          <p:cNvSpPr txBox="1"/>
          <p:nvPr/>
        </p:nvSpPr>
        <p:spPr>
          <a:xfrm>
            <a:off x="1822450" y="2698665"/>
            <a:ext cx="13024100" cy="4351338"/>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Clr>
                <a:schemeClr val="dk1"/>
              </a:buClr>
              <a:buSzPts val="5400"/>
              <a:buFont typeface="Arial"/>
              <a:buNone/>
            </a:pPr>
            <a:r>
              <a:t/>
            </a:r>
            <a:endParaRPr sz="5400">
              <a:solidFill>
                <a:schemeClr val="dk1"/>
              </a:solidFill>
              <a:latin typeface="Calibri"/>
              <a:ea typeface="Calibri"/>
              <a:cs typeface="Calibri"/>
              <a:sym typeface="Calibri"/>
            </a:endParaRPr>
          </a:p>
        </p:txBody>
      </p:sp>
      <p:sp>
        <p:nvSpPr>
          <p:cNvPr id="232" name="Google Shape;232;p9"/>
          <p:cNvSpPr/>
          <p:nvPr/>
        </p:nvSpPr>
        <p:spPr>
          <a:xfrm>
            <a:off x="1837690" y="3420620"/>
            <a:ext cx="14249401" cy="4524315"/>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3300">
                <a:solidFill>
                  <a:schemeClr val="dk1"/>
                </a:solidFill>
                <a:latin typeface="Calibri"/>
                <a:ea typeface="Calibri"/>
                <a:cs typeface="Calibri"/>
                <a:sym typeface="Calibri"/>
              </a:rPr>
              <a:t>The uncertainty avoidance index considers the extent to which they tolerated uncertainty and ambiguity. This dimension considers how unknown situations and unexpected events are dealt with. </a:t>
            </a:r>
            <a:endParaRPr sz="3300">
              <a:solidFill>
                <a:schemeClr val="dk1"/>
              </a:solidFill>
              <a:latin typeface="Calibri"/>
              <a:ea typeface="Calibri"/>
              <a:cs typeface="Calibri"/>
              <a:sym typeface="Calibri"/>
            </a:endParaRPr>
          </a:p>
          <a:p>
            <a:pPr indent="0" lvl="0" marL="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A high uncertainty avoidance index shows a low tolerance for uncertainty, ambiguity, and risk-taking. The unknown is minimized through strict rules, regulations, etc.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A low uncertainty avoidance index shows a high tolerance for uncertainty, ambiguity, and risk-taking. The unknown is more openly accepted, and there are lax rules, regulations, etc.</a:t>
            </a:r>
            <a:endParaRPr sz="3300">
              <a:solidFill>
                <a:schemeClr val="dk1"/>
              </a:solidFill>
              <a:latin typeface="Calibri"/>
              <a:ea typeface="Calibri"/>
              <a:cs typeface="Calibri"/>
              <a:sym typeface="Calibri"/>
            </a:endParaRPr>
          </a:p>
        </p:txBody>
      </p:sp>
      <p:pic>
        <p:nvPicPr>
          <p:cNvPr id="233" name="Google Shape;233;p9"/>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d40eab33f0_0_58"/>
          <p:cNvPicPr preferRelativeResize="0"/>
          <p:nvPr/>
        </p:nvPicPr>
        <p:blipFill rotWithShape="1">
          <a:blip r:embed="rId3">
            <a:alphaModFix/>
          </a:blip>
          <a:srcRect b="0" l="0" r="0" t="0"/>
          <a:stretch/>
        </p:blipFill>
        <p:spPr>
          <a:xfrm rot="-1835334">
            <a:off x="9807546" y="8082238"/>
            <a:ext cx="11604013" cy="4409525"/>
          </a:xfrm>
          <a:prstGeom prst="rect">
            <a:avLst/>
          </a:prstGeom>
          <a:noFill/>
          <a:ln>
            <a:noFill/>
          </a:ln>
        </p:spPr>
      </p:pic>
      <p:pic>
        <p:nvPicPr>
          <p:cNvPr id="239" name="Google Shape;239;gd40eab33f0_0_58"/>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40" name="Google Shape;240;gd40eab33f0_0_58"/>
          <p:cNvGrpSpPr/>
          <p:nvPr/>
        </p:nvGrpSpPr>
        <p:grpSpPr>
          <a:xfrm>
            <a:off x="2438398" y="1523665"/>
            <a:ext cx="15727947" cy="942875"/>
            <a:chOff x="-37815" y="38100"/>
            <a:chExt cx="9885573" cy="1072546"/>
          </a:xfrm>
        </p:grpSpPr>
        <p:sp>
          <p:nvSpPr>
            <p:cNvPr id="241" name="Google Shape;241;gd40eab33f0_0_58"/>
            <p:cNvSpPr txBox="1"/>
            <p:nvPr/>
          </p:nvSpPr>
          <p:spPr>
            <a:xfrm>
              <a:off x="-37815" y="38100"/>
              <a:ext cx="9828600" cy="700200"/>
            </a:xfrm>
            <a:prstGeom prst="rect">
              <a:avLst/>
            </a:prstGeom>
            <a:noFill/>
            <a:ln>
              <a:noFill/>
            </a:ln>
          </p:spPr>
          <p:txBody>
            <a:bodyPr anchorCtr="0" anchor="t" bIns="0" lIns="0" spcFirstLastPara="1" rIns="0" wrap="square" tIns="0">
              <a:noAutofit/>
            </a:bodyPr>
            <a:lstStyle/>
            <a:p>
              <a:pPr indent="0" lvl="0" marL="0" marR="0" rtl="0" algn="l">
                <a:lnSpc>
                  <a:spcPct val="54986"/>
                </a:lnSpc>
                <a:spcBef>
                  <a:spcPts val="0"/>
                </a:spcBef>
                <a:spcAft>
                  <a:spcPts val="0"/>
                </a:spcAft>
                <a:buNone/>
              </a:pPr>
              <a:r>
                <a:rPr lang="en-US" sz="7200">
                  <a:solidFill>
                    <a:srgbClr val="FF2870"/>
                  </a:solidFill>
                </a:rPr>
                <a:t> </a:t>
              </a:r>
              <a:r>
                <a:rPr lang="en-US" sz="7200">
                  <a:solidFill>
                    <a:srgbClr val="FF2870"/>
                  </a:solidFill>
                </a:rPr>
                <a:t>Masculinity vs. Femininity</a:t>
              </a:r>
              <a:endParaRPr sz="7200">
                <a:solidFill>
                  <a:srgbClr val="FF2870"/>
                </a:solidFill>
                <a:latin typeface="Arial"/>
                <a:ea typeface="Arial"/>
                <a:cs typeface="Arial"/>
                <a:sym typeface="Arial"/>
              </a:endParaRPr>
            </a:p>
          </p:txBody>
        </p:sp>
        <p:sp>
          <p:nvSpPr>
            <p:cNvPr id="242" name="Google Shape;242;gd40eab33f0_0_58"/>
            <p:cNvSpPr/>
            <p:nvPr/>
          </p:nvSpPr>
          <p:spPr>
            <a:xfrm>
              <a:off x="19158" y="972646"/>
              <a:ext cx="9828600" cy="138000"/>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3" name="Google Shape;243;gd40eab33f0_0_58"/>
          <p:cNvPicPr preferRelativeResize="0"/>
          <p:nvPr/>
        </p:nvPicPr>
        <p:blipFill rotWithShape="1">
          <a:blip r:embed="rId5">
            <a:alphaModFix/>
          </a:blip>
          <a:srcRect b="0" l="0" r="0" t="0"/>
          <a:stretch/>
        </p:blipFill>
        <p:spPr>
          <a:xfrm rot="9155201">
            <a:off x="-2849374" y="-976293"/>
            <a:ext cx="8594829" cy="3266035"/>
          </a:xfrm>
          <a:prstGeom prst="rect">
            <a:avLst/>
          </a:prstGeom>
          <a:noFill/>
          <a:ln>
            <a:noFill/>
          </a:ln>
        </p:spPr>
      </p:pic>
      <p:pic>
        <p:nvPicPr>
          <p:cNvPr descr="A picture containing drawing&#10;&#10;Description automatically generated" id="244" name="Google Shape;244;gd40eab33f0_0_58"/>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45" name="Google Shape;245;gd40eab33f0_0_58"/>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46" name="Google Shape;246;gd40eab33f0_0_58"/>
          <p:cNvSpPr txBox="1"/>
          <p:nvPr/>
        </p:nvSpPr>
        <p:spPr>
          <a:xfrm>
            <a:off x="1822450" y="2698665"/>
            <a:ext cx="13024200" cy="43512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Clr>
                <a:schemeClr val="dk1"/>
              </a:buClr>
              <a:buSzPts val="5400"/>
              <a:buFont typeface="Arial"/>
              <a:buNone/>
            </a:pPr>
            <a:r>
              <a:t/>
            </a:r>
            <a:endParaRPr sz="5400">
              <a:solidFill>
                <a:schemeClr val="dk1"/>
              </a:solidFill>
              <a:latin typeface="Calibri"/>
              <a:ea typeface="Calibri"/>
              <a:cs typeface="Calibri"/>
              <a:sym typeface="Calibri"/>
            </a:endParaRPr>
          </a:p>
        </p:txBody>
      </p:sp>
      <p:sp>
        <p:nvSpPr>
          <p:cNvPr id="247" name="Google Shape;247;gd40eab33f0_0_58"/>
          <p:cNvSpPr/>
          <p:nvPr/>
        </p:nvSpPr>
        <p:spPr>
          <a:xfrm>
            <a:off x="1837690" y="3420620"/>
            <a:ext cx="14249400" cy="45243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3300">
                <a:solidFill>
                  <a:schemeClr val="dk1"/>
                </a:solidFill>
                <a:latin typeface="Calibri"/>
                <a:ea typeface="Calibri"/>
                <a:cs typeface="Calibri"/>
                <a:sym typeface="Calibri"/>
              </a:rPr>
              <a:t>The masculinity vs. femininity dimension is also referred to as “tough vs. tender,” and considers the preference of society for achievement, attitude towards sexuality equality, behavior, etc. </a:t>
            </a:r>
            <a:endParaRPr sz="33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marR="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Masculinity comes with the following characteristics: distinct gender roles, assertive, and concentrated on material achievements and wealth-building. </a:t>
            </a:r>
            <a:endParaRPr sz="3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marR="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Femininity comes with the following characteristics: fluid gender roles, modest, nurturing, and concerned with the quality of life</a:t>
            </a:r>
            <a:endParaRPr sz="3300">
              <a:solidFill>
                <a:schemeClr val="dk1"/>
              </a:solidFill>
              <a:latin typeface="Calibri"/>
              <a:ea typeface="Calibri"/>
              <a:cs typeface="Calibri"/>
              <a:sym typeface="Calibri"/>
            </a:endParaRPr>
          </a:p>
        </p:txBody>
      </p:sp>
      <p:pic>
        <p:nvPicPr>
          <p:cNvPr id="248" name="Google Shape;248;gd40eab33f0_0_58"/>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gd40eab33f0_0_44"/>
          <p:cNvPicPr preferRelativeResize="0"/>
          <p:nvPr/>
        </p:nvPicPr>
        <p:blipFill rotWithShape="1">
          <a:blip r:embed="rId3">
            <a:alphaModFix/>
          </a:blip>
          <a:srcRect b="0" l="0" r="0" t="0"/>
          <a:stretch/>
        </p:blipFill>
        <p:spPr>
          <a:xfrm rot="-1835334">
            <a:off x="9807546" y="8082238"/>
            <a:ext cx="11604013" cy="4409525"/>
          </a:xfrm>
          <a:prstGeom prst="rect">
            <a:avLst/>
          </a:prstGeom>
          <a:noFill/>
          <a:ln>
            <a:noFill/>
          </a:ln>
        </p:spPr>
      </p:pic>
      <p:pic>
        <p:nvPicPr>
          <p:cNvPr id="254" name="Google Shape;254;gd40eab33f0_0_44"/>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55" name="Google Shape;255;gd40eab33f0_0_44"/>
          <p:cNvGrpSpPr/>
          <p:nvPr/>
        </p:nvGrpSpPr>
        <p:grpSpPr>
          <a:xfrm>
            <a:off x="2438398" y="1523665"/>
            <a:ext cx="15727947" cy="942875"/>
            <a:chOff x="-37815" y="38100"/>
            <a:chExt cx="9885573" cy="1072546"/>
          </a:xfrm>
        </p:grpSpPr>
        <p:sp>
          <p:nvSpPr>
            <p:cNvPr id="256" name="Google Shape;256;gd40eab33f0_0_44"/>
            <p:cNvSpPr txBox="1"/>
            <p:nvPr/>
          </p:nvSpPr>
          <p:spPr>
            <a:xfrm>
              <a:off x="-37815" y="38100"/>
              <a:ext cx="9828600" cy="700200"/>
            </a:xfrm>
            <a:prstGeom prst="rect">
              <a:avLst/>
            </a:prstGeom>
            <a:noFill/>
            <a:ln>
              <a:noFill/>
            </a:ln>
          </p:spPr>
          <p:txBody>
            <a:bodyPr anchorCtr="0" anchor="t" bIns="0" lIns="0" spcFirstLastPara="1" rIns="0" wrap="square" tIns="0">
              <a:noAutofit/>
            </a:bodyPr>
            <a:lstStyle/>
            <a:p>
              <a:pPr indent="0" lvl="0" marL="0" marR="0" rtl="0" algn="l">
                <a:lnSpc>
                  <a:spcPct val="54986"/>
                </a:lnSpc>
                <a:spcBef>
                  <a:spcPts val="0"/>
                </a:spcBef>
                <a:spcAft>
                  <a:spcPts val="0"/>
                </a:spcAft>
                <a:buNone/>
              </a:pPr>
              <a:r>
                <a:rPr lang="en-US" sz="7200">
                  <a:solidFill>
                    <a:srgbClr val="FF2870"/>
                  </a:solidFill>
                </a:rPr>
                <a:t>Long-Term vs. Short-Term Orientation</a:t>
              </a:r>
              <a:endParaRPr sz="7200">
                <a:solidFill>
                  <a:srgbClr val="FF2870"/>
                </a:solidFill>
                <a:latin typeface="Arial"/>
                <a:ea typeface="Arial"/>
                <a:cs typeface="Arial"/>
                <a:sym typeface="Arial"/>
              </a:endParaRPr>
            </a:p>
          </p:txBody>
        </p:sp>
        <p:sp>
          <p:nvSpPr>
            <p:cNvPr id="257" name="Google Shape;257;gd40eab33f0_0_44"/>
            <p:cNvSpPr/>
            <p:nvPr/>
          </p:nvSpPr>
          <p:spPr>
            <a:xfrm>
              <a:off x="19158" y="972646"/>
              <a:ext cx="9828600" cy="138000"/>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8" name="Google Shape;258;gd40eab33f0_0_44"/>
          <p:cNvPicPr preferRelativeResize="0"/>
          <p:nvPr/>
        </p:nvPicPr>
        <p:blipFill rotWithShape="1">
          <a:blip r:embed="rId5">
            <a:alphaModFix/>
          </a:blip>
          <a:srcRect b="0" l="0" r="0" t="0"/>
          <a:stretch/>
        </p:blipFill>
        <p:spPr>
          <a:xfrm rot="9155201">
            <a:off x="-2849374" y="-976293"/>
            <a:ext cx="8594829" cy="3266035"/>
          </a:xfrm>
          <a:prstGeom prst="rect">
            <a:avLst/>
          </a:prstGeom>
          <a:noFill/>
          <a:ln>
            <a:noFill/>
          </a:ln>
        </p:spPr>
      </p:pic>
      <p:pic>
        <p:nvPicPr>
          <p:cNvPr descr="A picture containing drawing&#10;&#10;Description automatically generated" id="259" name="Google Shape;259;gd40eab33f0_0_44"/>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60" name="Google Shape;260;gd40eab33f0_0_44"/>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61" name="Google Shape;261;gd40eab33f0_0_44"/>
          <p:cNvSpPr txBox="1"/>
          <p:nvPr/>
        </p:nvSpPr>
        <p:spPr>
          <a:xfrm>
            <a:off x="1822450" y="2698665"/>
            <a:ext cx="13024200" cy="43512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Clr>
                <a:schemeClr val="dk1"/>
              </a:buClr>
              <a:buSzPts val="5400"/>
              <a:buFont typeface="Arial"/>
              <a:buNone/>
            </a:pPr>
            <a:r>
              <a:t/>
            </a:r>
            <a:endParaRPr sz="5400">
              <a:solidFill>
                <a:schemeClr val="dk1"/>
              </a:solidFill>
              <a:latin typeface="Calibri"/>
              <a:ea typeface="Calibri"/>
              <a:cs typeface="Calibri"/>
              <a:sym typeface="Calibri"/>
            </a:endParaRPr>
          </a:p>
        </p:txBody>
      </p:sp>
      <p:sp>
        <p:nvSpPr>
          <p:cNvPr id="262" name="Google Shape;262;gd40eab33f0_0_44"/>
          <p:cNvSpPr/>
          <p:nvPr/>
        </p:nvSpPr>
        <p:spPr>
          <a:xfrm>
            <a:off x="1837690" y="3420620"/>
            <a:ext cx="14249400" cy="45243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3300">
                <a:solidFill>
                  <a:schemeClr val="dk1"/>
                </a:solidFill>
                <a:latin typeface="Calibri"/>
                <a:ea typeface="Calibri"/>
                <a:cs typeface="Calibri"/>
                <a:sym typeface="Calibri"/>
              </a:rPr>
              <a:t>The long-term orientation vs. short-term orientation dimension considers the extent to which society views its time horizon. </a:t>
            </a:r>
            <a:endParaRPr sz="33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marR="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Long-term orientation shows focus on the future and involve delaying short-term success or gratification in order to achieve long-term success. Long-term orientation emphasizes persistence, perseverance, and long-term growth. </a:t>
            </a:r>
            <a:endParaRPr sz="3300">
              <a:solidFill>
                <a:schemeClr val="dk1"/>
              </a:solidFill>
              <a:latin typeface="Calibri"/>
              <a:ea typeface="Calibri"/>
              <a:cs typeface="Calibri"/>
              <a:sym typeface="Calibri"/>
            </a:endParaRPr>
          </a:p>
          <a:p>
            <a:pPr indent="-438150" lvl="0" marL="457200" marR="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Short-term orientation shows focus on the near future, involves delivering short-term success or gratification, and places a stronger emphasis on the present than the future. Short-term orientation emphasizes quick results and respect for tradition.</a:t>
            </a:r>
            <a:endParaRPr sz="3300">
              <a:solidFill>
                <a:schemeClr val="dk1"/>
              </a:solidFill>
              <a:latin typeface="Calibri"/>
              <a:ea typeface="Calibri"/>
              <a:cs typeface="Calibri"/>
              <a:sym typeface="Calibri"/>
            </a:endParaRPr>
          </a:p>
        </p:txBody>
      </p:sp>
      <p:pic>
        <p:nvPicPr>
          <p:cNvPr id="263" name="Google Shape;263;gd40eab33f0_0_44"/>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0"/>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269" name="Google Shape;269;p10"/>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70" name="Google Shape;270;p10"/>
          <p:cNvGrpSpPr/>
          <p:nvPr/>
        </p:nvGrpSpPr>
        <p:grpSpPr>
          <a:xfrm>
            <a:off x="2612129" y="1343405"/>
            <a:ext cx="16162245" cy="2154436"/>
            <a:chOff x="-5251" y="416549"/>
            <a:chExt cx="10158846" cy="2450696"/>
          </a:xfrm>
        </p:grpSpPr>
        <p:sp>
          <p:nvSpPr>
            <p:cNvPr id="271" name="Google Shape;271;p10"/>
            <p:cNvSpPr txBox="1"/>
            <p:nvPr/>
          </p:nvSpPr>
          <p:spPr>
            <a:xfrm>
              <a:off x="324870" y="416549"/>
              <a:ext cx="9828725" cy="2450696"/>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en-US" sz="7200">
                  <a:solidFill>
                    <a:srgbClr val="FF2870"/>
                  </a:solidFill>
                </a:rPr>
                <a:t>Indulgence vs. Restraint</a:t>
              </a:r>
              <a:endParaRPr sz="7200">
                <a:solidFill>
                  <a:srgbClr val="FF2870"/>
                </a:solidFill>
                <a:latin typeface="Arial"/>
                <a:ea typeface="Arial"/>
                <a:cs typeface="Arial"/>
                <a:sym typeface="Arial"/>
              </a:endParaRPr>
            </a:p>
          </p:txBody>
        </p:sp>
        <p:sp>
          <p:nvSpPr>
            <p:cNvPr id="272" name="Google Shape;272;p10"/>
            <p:cNvSpPr/>
            <p:nvPr/>
          </p:nvSpPr>
          <p:spPr>
            <a:xfrm>
              <a:off x="-5251" y="2115100"/>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3" name="Google Shape;273;p10"/>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274" name="Google Shape;274;p10"/>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75" name="Google Shape;275;p10"/>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76" name="Google Shape;276;p10"/>
          <p:cNvSpPr txBox="1"/>
          <p:nvPr/>
        </p:nvSpPr>
        <p:spPr>
          <a:xfrm>
            <a:off x="1822450" y="2698665"/>
            <a:ext cx="13024100" cy="4351338"/>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Clr>
                <a:schemeClr val="dk1"/>
              </a:buClr>
              <a:buSzPts val="5400"/>
              <a:buFont typeface="Arial"/>
              <a:buNone/>
            </a:pPr>
            <a:r>
              <a:t/>
            </a:r>
            <a:endParaRPr sz="5400">
              <a:solidFill>
                <a:schemeClr val="dk1"/>
              </a:solidFill>
              <a:latin typeface="Calibri"/>
              <a:ea typeface="Calibri"/>
              <a:cs typeface="Calibri"/>
              <a:sym typeface="Calibri"/>
            </a:endParaRPr>
          </a:p>
        </p:txBody>
      </p:sp>
      <p:sp>
        <p:nvSpPr>
          <p:cNvPr id="277" name="Google Shape;277;p10"/>
          <p:cNvSpPr/>
          <p:nvPr/>
        </p:nvSpPr>
        <p:spPr>
          <a:xfrm>
            <a:off x="1209800" y="3157432"/>
            <a:ext cx="14249401" cy="5509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3300">
                <a:solidFill>
                  <a:schemeClr val="dk1"/>
                </a:solidFill>
                <a:latin typeface="Calibri"/>
                <a:ea typeface="Calibri"/>
                <a:cs typeface="Calibri"/>
                <a:sym typeface="Calibri"/>
              </a:rPr>
              <a:t>The indulgence vs. restraint dimension considers the extent and tendency of a society to fulfill its desires. In other words, this dimension revolves around how societies can control their impulses and desires. </a:t>
            </a:r>
            <a:endParaRPr sz="3300">
              <a:solidFill>
                <a:schemeClr val="dk1"/>
              </a:solidFill>
              <a:latin typeface="Calibri"/>
              <a:ea typeface="Calibri"/>
              <a:cs typeface="Calibri"/>
              <a:sym typeface="Calibri"/>
            </a:endParaRPr>
          </a:p>
          <a:p>
            <a:pPr indent="0" lvl="0" marL="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Indulgence indicates that society allows relatively free gratification related to enjoying life and having fun. </a:t>
            </a:r>
            <a:endParaRPr sz="3300">
              <a:solidFill>
                <a:schemeClr val="dk1"/>
              </a:solidFill>
              <a:latin typeface="Calibri"/>
              <a:ea typeface="Calibri"/>
              <a:cs typeface="Calibri"/>
              <a:sym typeface="Calibri"/>
            </a:endParaRPr>
          </a:p>
          <a:p>
            <a:pPr indent="0" lvl="0" marL="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Restraint shows that society suppresses gratification of needs and regulates it through social norms</a:t>
            </a:r>
            <a:endParaRPr sz="3300">
              <a:solidFill>
                <a:schemeClr val="dk1"/>
              </a:solidFill>
              <a:latin typeface="Calibri"/>
              <a:ea typeface="Calibri"/>
              <a:cs typeface="Calibri"/>
              <a:sym typeface="Calibri"/>
            </a:endParaRPr>
          </a:p>
        </p:txBody>
      </p:sp>
      <p:pic>
        <p:nvPicPr>
          <p:cNvPr id="278" name="Google Shape;278;p10"/>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1"/>
          <p:cNvPicPr preferRelativeResize="0"/>
          <p:nvPr/>
        </p:nvPicPr>
        <p:blipFill rotWithShape="1">
          <a:blip r:embed="rId3">
            <a:alphaModFix/>
          </a:blip>
          <a:srcRect b="0" l="0" r="0" t="0"/>
          <a:stretch/>
        </p:blipFill>
        <p:spPr>
          <a:xfrm rot="-1049447">
            <a:off x="11939434" y="5818666"/>
            <a:ext cx="8926640" cy="6025482"/>
          </a:xfrm>
          <a:prstGeom prst="rect">
            <a:avLst/>
          </a:prstGeom>
          <a:noFill/>
          <a:ln>
            <a:noFill/>
          </a:ln>
        </p:spPr>
      </p:pic>
      <p:pic>
        <p:nvPicPr>
          <p:cNvPr id="284" name="Google Shape;284;p11"/>
          <p:cNvPicPr preferRelativeResize="0"/>
          <p:nvPr/>
        </p:nvPicPr>
        <p:blipFill rotWithShape="1">
          <a:blip r:embed="rId4">
            <a:alphaModFix/>
          </a:blip>
          <a:srcRect b="0" l="0" r="0" t="0"/>
          <a:stretch/>
        </p:blipFill>
        <p:spPr>
          <a:xfrm rot="9058896">
            <a:off x="-3837354" y="-2137071"/>
            <a:ext cx="5987024" cy="4550138"/>
          </a:xfrm>
          <a:prstGeom prst="rect">
            <a:avLst/>
          </a:prstGeom>
          <a:noFill/>
          <a:ln>
            <a:noFill/>
          </a:ln>
        </p:spPr>
      </p:pic>
      <p:pic>
        <p:nvPicPr>
          <p:cNvPr id="285" name="Google Shape;285;p11"/>
          <p:cNvPicPr preferRelativeResize="0"/>
          <p:nvPr/>
        </p:nvPicPr>
        <p:blipFill rotWithShape="1">
          <a:blip r:embed="rId5">
            <a:alphaModFix/>
          </a:blip>
          <a:srcRect b="0" l="0" r="0" t="0"/>
          <a:stretch/>
        </p:blipFill>
        <p:spPr>
          <a:xfrm>
            <a:off x="99079" y="7786323"/>
            <a:ext cx="7660504" cy="2193357"/>
          </a:xfrm>
          <a:prstGeom prst="rect">
            <a:avLst/>
          </a:prstGeom>
          <a:noFill/>
          <a:ln>
            <a:noFill/>
          </a:ln>
        </p:spPr>
      </p:pic>
      <p:sp>
        <p:nvSpPr>
          <p:cNvPr id="286" name="Google Shape;286;p11"/>
          <p:cNvSpPr txBox="1"/>
          <p:nvPr/>
        </p:nvSpPr>
        <p:spPr>
          <a:xfrm>
            <a:off x="7543365" y="8021226"/>
            <a:ext cx="5390687" cy="19697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indent="0" lvl="0" marL="0" marR="0" rtl="0" algn="l">
              <a:spcBef>
                <a:spcPts val="0"/>
              </a:spcBef>
              <a:spcAft>
                <a:spcPts val="0"/>
              </a:spcAft>
              <a:buNone/>
            </a:pPr>
            <a:r>
              <a:rPr lang="en-US" sz="1600">
                <a:solidFill>
                  <a:srgbClr val="222222"/>
                </a:solidFill>
                <a:latin typeface="Arial"/>
                <a:ea typeface="Arial"/>
                <a:cs typeface="Arial"/>
                <a:sym typeface="Arial"/>
              </a:rPr>
              <a:t>2020-1-DK01-KA205-074945</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pic>
        <p:nvPicPr>
          <p:cNvPr descr="A picture containing drawing&#10;&#10;Description automatically generated" id="287" name="Google Shape;287;p11"/>
          <p:cNvPicPr preferRelativeResize="0"/>
          <p:nvPr/>
        </p:nvPicPr>
        <p:blipFill rotWithShape="1">
          <a:blip r:embed="rId6">
            <a:alphaModFix/>
          </a:blip>
          <a:srcRect b="0" l="0" r="0" t="0"/>
          <a:stretch/>
        </p:blipFill>
        <p:spPr>
          <a:xfrm>
            <a:off x="361110" y="5439410"/>
            <a:ext cx="4111256" cy="1524000"/>
          </a:xfrm>
          <a:prstGeom prst="rect">
            <a:avLst/>
          </a:prstGeom>
          <a:noFill/>
          <a:ln>
            <a:noFill/>
          </a:ln>
        </p:spPr>
      </p:pic>
      <p:pic>
        <p:nvPicPr>
          <p:cNvPr descr="A picture containing drawing&#10;&#10;Description automatically generated" id="288" name="Google Shape;288;p11"/>
          <p:cNvPicPr preferRelativeResize="0"/>
          <p:nvPr/>
        </p:nvPicPr>
        <p:blipFill rotWithShape="1">
          <a:blip r:embed="rId7">
            <a:alphaModFix/>
          </a:blip>
          <a:srcRect b="0" l="0" r="0" t="0"/>
          <a:stretch/>
        </p:blipFill>
        <p:spPr>
          <a:xfrm>
            <a:off x="4766145" y="1949497"/>
            <a:ext cx="3784600" cy="2667000"/>
          </a:xfrm>
          <a:prstGeom prst="rect">
            <a:avLst/>
          </a:prstGeom>
          <a:noFill/>
          <a:ln>
            <a:noFill/>
          </a:ln>
        </p:spPr>
      </p:pic>
      <p:pic>
        <p:nvPicPr>
          <p:cNvPr descr="A close up of a sign&#10;&#10;Description automatically generated" id="289" name="Google Shape;289;p11"/>
          <p:cNvPicPr preferRelativeResize="0"/>
          <p:nvPr/>
        </p:nvPicPr>
        <p:blipFill rotWithShape="1">
          <a:blip r:embed="rId8">
            <a:alphaModFix/>
          </a:blip>
          <a:srcRect b="0" l="0" r="0" t="0"/>
          <a:stretch/>
        </p:blipFill>
        <p:spPr>
          <a:xfrm>
            <a:off x="1947726" y="1613144"/>
            <a:ext cx="1615565" cy="2900232"/>
          </a:xfrm>
          <a:prstGeom prst="rect">
            <a:avLst/>
          </a:prstGeom>
          <a:noFill/>
          <a:ln>
            <a:noFill/>
          </a:ln>
        </p:spPr>
      </p:pic>
      <p:pic>
        <p:nvPicPr>
          <p:cNvPr descr="A close up of a sign&#10;&#10;Description automatically generated" id="290" name="Google Shape;290;p11"/>
          <p:cNvPicPr preferRelativeResize="0"/>
          <p:nvPr/>
        </p:nvPicPr>
        <p:blipFill rotWithShape="1">
          <a:blip r:embed="rId9">
            <a:alphaModFix/>
          </a:blip>
          <a:srcRect b="0" l="0" r="0" t="0"/>
          <a:stretch/>
        </p:blipFill>
        <p:spPr>
          <a:xfrm>
            <a:off x="5288744" y="5836262"/>
            <a:ext cx="3517900" cy="914400"/>
          </a:xfrm>
          <a:prstGeom prst="rect">
            <a:avLst/>
          </a:prstGeom>
          <a:noFill/>
          <a:ln>
            <a:noFill/>
          </a:ln>
        </p:spPr>
      </p:pic>
      <p:pic>
        <p:nvPicPr>
          <p:cNvPr descr="A picture containing food, drawing&#10;&#10;Description automatically generated" id="291" name="Google Shape;291;p11"/>
          <p:cNvPicPr preferRelativeResize="0"/>
          <p:nvPr/>
        </p:nvPicPr>
        <p:blipFill rotWithShape="1">
          <a:blip r:embed="rId10">
            <a:alphaModFix/>
          </a:blip>
          <a:srcRect b="0" l="0" r="0" t="0"/>
          <a:stretch/>
        </p:blipFill>
        <p:spPr>
          <a:xfrm>
            <a:off x="10050792" y="876300"/>
            <a:ext cx="6962945" cy="5805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98" name="Google Shape;98;p2"/>
          <p:cNvGrpSpPr/>
          <p:nvPr/>
        </p:nvGrpSpPr>
        <p:grpSpPr>
          <a:xfrm>
            <a:off x="4164932" y="1218370"/>
            <a:ext cx="13030201" cy="1099662"/>
            <a:chOff x="0" y="38100"/>
            <a:chExt cx="9828725" cy="1466215"/>
          </a:xfrm>
        </p:grpSpPr>
        <p:sp>
          <p:nvSpPr>
            <p:cNvPr id="99" name="Google Shape;99;p2"/>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b="0" i="0" lang="en-US" sz="5500" u="none" cap="none" strike="noStrike">
                  <a:solidFill>
                    <a:srgbClr val="FF2870"/>
                  </a:solidFill>
                  <a:latin typeface="Arial"/>
                  <a:ea typeface="Arial"/>
                  <a:cs typeface="Arial"/>
                  <a:sym typeface="Arial"/>
                </a:rPr>
                <a:t>CULTURAL </a:t>
              </a:r>
              <a:r>
                <a:rPr lang="en-US" sz="5500">
                  <a:solidFill>
                    <a:srgbClr val="FF2870"/>
                  </a:solidFill>
                </a:rPr>
                <a:t>VALUE ORIENTATION</a:t>
              </a:r>
              <a:endParaRPr b="0" i="0" sz="5500" u="none" cap="none" strike="noStrike">
                <a:solidFill>
                  <a:srgbClr val="FF2870"/>
                </a:solidFill>
                <a:latin typeface="Arial"/>
                <a:ea typeface="Arial"/>
                <a:cs typeface="Arial"/>
                <a:sym typeface="Arial"/>
              </a:endParaRPr>
            </a:p>
          </p:txBody>
        </p:sp>
        <p:sp>
          <p:nvSpPr>
            <p:cNvPr id="100" name="Google Shape;100;p2"/>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 name="Google Shape;101;p2"/>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02" name="Google Shape;102;p2"/>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03" name="Google Shape;103;p2"/>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04" name="Google Shape;104;p2"/>
          <p:cNvSpPr txBox="1"/>
          <p:nvPr/>
        </p:nvSpPr>
        <p:spPr>
          <a:xfrm>
            <a:off x="1267075" y="2813875"/>
            <a:ext cx="13744200" cy="6596700"/>
          </a:xfrm>
          <a:prstGeom prst="rect">
            <a:avLst/>
          </a:prstGeom>
          <a:noFill/>
          <a:ln>
            <a:noFill/>
          </a:ln>
        </p:spPr>
        <p:txBody>
          <a:bodyPr anchorCtr="0" anchor="t" bIns="45700" lIns="91425" spcFirstLastPara="1" rIns="91425" wrap="square" tIns="45700">
            <a:noAutofit/>
          </a:bodyPr>
          <a:lstStyle/>
          <a:p>
            <a:pPr indent="0" lvl="0" marL="0" rtl="0" algn="just">
              <a:spcBef>
                <a:spcPts val="720"/>
              </a:spcBef>
              <a:spcAft>
                <a:spcPts val="0"/>
              </a:spcAft>
              <a:buNone/>
            </a:pPr>
            <a:r>
              <a:rPr lang="en-US" sz="3600">
                <a:solidFill>
                  <a:schemeClr val="dk1"/>
                </a:solidFill>
                <a:latin typeface="Calibri"/>
                <a:ea typeface="Calibri"/>
                <a:cs typeface="Calibri"/>
                <a:sym typeface="Calibri"/>
              </a:rPr>
              <a:t>Cultural value orientations represent the basic and core beliefs of culture; these basic beliefs deal with human relationships with one another and with their world.</a:t>
            </a:r>
            <a:endParaRPr sz="3600">
              <a:solidFill>
                <a:schemeClr val="dk1"/>
              </a:solidFill>
              <a:latin typeface="Calibri"/>
              <a:ea typeface="Calibri"/>
              <a:cs typeface="Calibri"/>
              <a:sym typeface="Calibri"/>
            </a:endParaRPr>
          </a:p>
          <a:p>
            <a:pPr indent="0" lvl="0" marL="0" rtl="0" algn="just">
              <a:spcBef>
                <a:spcPts val="720"/>
              </a:spcBef>
              <a:spcAft>
                <a:spcPts val="0"/>
              </a:spcAft>
              <a:buNone/>
            </a:pPr>
            <a:r>
              <a:t/>
            </a:r>
            <a:endParaRPr sz="3600">
              <a:solidFill>
                <a:schemeClr val="dk1"/>
              </a:solidFill>
              <a:latin typeface="Calibri"/>
              <a:ea typeface="Calibri"/>
              <a:cs typeface="Calibri"/>
              <a:sym typeface="Calibri"/>
            </a:endParaRPr>
          </a:p>
          <a:p>
            <a:pPr indent="0" lvl="0" marL="0" rtl="0" algn="just">
              <a:spcBef>
                <a:spcPts val="720"/>
              </a:spcBef>
              <a:spcAft>
                <a:spcPts val="0"/>
              </a:spcAft>
              <a:buNone/>
            </a:pPr>
            <a:r>
              <a:rPr lang="en-US" sz="3600">
                <a:solidFill>
                  <a:schemeClr val="dk1"/>
                </a:solidFill>
                <a:latin typeface="Calibri"/>
                <a:ea typeface="Calibri"/>
                <a:cs typeface="Calibri"/>
                <a:sym typeface="Calibri"/>
              </a:rPr>
              <a:t>These are basic convictions that people have regarding what is: </a:t>
            </a:r>
            <a:endParaRPr sz="3600">
              <a:solidFill>
                <a:schemeClr val="dk1"/>
              </a:solidFill>
              <a:latin typeface="Calibri"/>
              <a:ea typeface="Calibri"/>
              <a:cs typeface="Calibri"/>
              <a:sym typeface="Calibri"/>
            </a:endParaRPr>
          </a:p>
          <a:p>
            <a:pPr indent="-457200" lvl="0" marL="457200" rtl="0" algn="just">
              <a:spcBef>
                <a:spcPts val="72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Right or Wrong</a:t>
            </a:r>
            <a:endParaRPr sz="3600">
              <a:solidFill>
                <a:schemeClr val="dk1"/>
              </a:solidFill>
              <a:latin typeface="Calibri"/>
              <a:ea typeface="Calibri"/>
              <a:cs typeface="Calibri"/>
              <a:sym typeface="Calibri"/>
            </a:endParaRPr>
          </a:p>
          <a:p>
            <a:pPr indent="-457200" lvl="0" marL="457200" rtl="0" algn="just">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Good or Bad</a:t>
            </a:r>
            <a:endParaRPr sz="3600">
              <a:solidFill>
                <a:schemeClr val="dk1"/>
              </a:solidFill>
              <a:latin typeface="Calibri"/>
              <a:ea typeface="Calibri"/>
              <a:cs typeface="Calibri"/>
              <a:sym typeface="Calibri"/>
            </a:endParaRPr>
          </a:p>
          <a:p>
            <a:pPr indent="-457200" lvl="0" marL="457200" rtl="0" algn="just">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Important or Unimportant </a:t>
            </a:r>
            <a:endParaRPr sz="3600">
              <a:solidFill>
                <a:schemeClr val="dk1"/>
              </a:solidFill>
              <a:latin typeface="Calibri"/>
              <a:ea typeface="Calibri"/>
              <a:cs typeface="Calibri"/>
              <a:sym typeface="Calibri"/>
            </a:endParaRPr>
          </a:p>
          <a:p>
            <a:pPr indent="-457200" lvl="0" marL="457200" rtl="0" algn="just">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Should be avoided or accepted </a:t>
            </a:r>
            <a:endParaRPr sz="3600">
              <a:solidFill>
                <a:schemeClr val="dk1"/>
              </a:solidFill>
              <a:latin typeface="Calibri"/>
              <a:ea typeface="Calibri"/>
              <a:cs typeface="Calibri"/>
              <a:sym typeface="Calibri"/>
            </a:endParaRPr>
          </a:p>
          <a:p>
            <a:pPr indent="0" lvl="0" marL="0" marR="0" rtl="0" algn="just">
              <a:spcBef>
                <a:spcPts val="72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p:txBody>
      </p:sp>
      <p:pic>
        <p:nvPicPr>
          <p:cNvPr id="105" name="Google Shape;105;p2"/>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12" name="Google Shape;112;p3"/>
          <p:cNvGrpSpPr/>
          <p:nvPr/>
        </p:nvGrpSpPr>
        <p:grpSpPr>
          <a:xfrm>
            <a:off x="4164932" y="1218370"/>
            <a:ext cx="13030201" cy="1099662"/>
            <a:chOff x="0" y="38100"/>
            <a:chExt cx="9828725" cy="1466215"/>
          </a:xfrm>
        </p:grpSpPr>
        <p:sp>
          <p:nvSpPr>
            <p:cNvPr id="113" name="Google Shape;113;p3"/>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en-US" sz="5900">
                  <a:solidFill>
                    <a:srgbClr val="FF2870"/>
                  </a:solidFill>
                </a:rPr>
                <a:t>Cultural Value Orientation Theory</a:t>
              </a:r>
              <a:endParaRPr b="0" i="0" sz="5900" u="none" cap="none" strike="noStrike">
                <a:solidFill>
                  <a:srgbClr val="FF2870"/>
                </a:solidFill>
                <a:latin typeface="Arial"/>
                <a:ea typeface="Arial"/>
                <a:cs typeface="Arial"/>
                <a:sym typeface="Arial"/>
              </a:endParaRPr>
            </a:p>
          </p:txBody>
        </p:sp>
        <p:sp>
          <p:nvSpPr>
            <p:cNvPr id="114" name="Google Shape;114;p3"/>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5" name="Google Shape;115;p3"/>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16" name="Google Shape;116;p3"/>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17" name="Google Shape;117;p3"/>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18" name="Google Shape;118;p3"/>
          <p:cNvSpPr txBox="1"/>
          <p:nvPr/>
        </p:nvSpPr>
        <p:spPr>
          <a:xfrm>
            <a:off x="1438900" y="3237800"/>
            <a:ext cx="14281500" cy="6596700"/>
          </a:xfrm>
          <a:prstGeom prst="rect">
            <a:avLst/>
          </a:prstGeom>
          <a:noFill/>
          <a:ln>
            <a:noFill/>
          </a:ln>
        </p:spPr>
        <p:txBody>
          <a:bodyPr anchorCtr="0" anchor="t" bIns="45700" lIns="91425" spcFirstLastPara="1" rIns="91425" wrap="square" tIns="45700">
            <a:noAutofit/>
          </a:bodyPr>
          <a:lstStyle/>
          <a:p>
            <a:pPr indent="0" lvl="0" marL="0" marR="0" rtl="0" algn="just">
              <a:spcBef>
                <a:spcPts val="64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The Kluckhohn-Strodtbeck Value Orientations theory </a:t>
            </a:r>
            <a:r>
              <a:rPr lang="en-US" sz="3200">
                <a:solidFill>
                  <a:schemeClr val="dk1"/>
                </a:solidFill>
                <a:latin typeface="Calibri"/>
                <a:ea typeface="Calibri"/>
                <a:cs typeface="Calibri"/>
                <a:sym typeface="Calibri"/>
              </a:rPr>
              <a:t>represents one of the earliest efforts to develop a cross-cultural theory of values. According to Kluckhohn and Strodtbeck (1961), every culture faces the same basic survival needs and must answer the same universal questions. It is out of this need that cultural values arise. </a:t>
            </a:r>
            <a:endParaRPr sz="3200">
              <a:solidFill>
                <a:schemeClr val="dk1"/>
              </a:solidFill>
              <a:latin typeface="Calibri"/>
              <a:ea typeface="Calibri"/>
              <a:cs typeface="Calibri"/>
              <a:sym typeface="Calibri"/>
            </a:endParaRPr>
          </a:p>
          <a:p>
            <a:pPr indent="0" lvl="0" marL="0" marR="0" rtl="0" algn="just">
              <a:spcBef>
                <a:spcPts val="640"/>
              </a:spcBef>
              <a:spcAft>
                <a:spcPts val="0"/>
              </a:spcAft>
              <a:buClr>
                <a:schemeClr val="dk1"/>
              </a:buClr>
              <a:buSzPts val="3200"/>
              <a:buFont typeface="Arial"/>
              <a:buNone/>
            </a:pPr>
            <a:r>
              <a:rPr lang="en-US" sz="3200">
                <a:solidFill>
                  <a:schemeClr val="dk1"/>
                </a:solidFill>
                <a:latin typeface="Calibri"/>
                <a:ea typeface="Calibri"/>
                <a:cs typeface="Calibri"/>
                <a:sym typeface="Calibri"/>
              </a:rPr>
              <a:t>The basic questions faced by people everywhere fall into five categories and reflect concerns about: </a:t>
            </a:r>
            <a:endParaRPr sz="3200">
              <a:solidFill>
                <a:schemeClr val="dk1"/>
              </a:solidFill>
              <a:latin typeface="Calibri"/>
              <a:ea typeface="Calibri"/>
              <a:cs typeface="Calibri"/>
              <a:sym typeface="Calibri"/>
            </a:endParaRPr>
          </a:p>
          <a:p>
            <a:pPr indent="0" lvl="0" marL="0" marR="0" rtl="0" algn="just">
              <a:spcBef>
                <a:spcPts val="64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1) Human nature </a:t>
            </a:r>
            <a:endParaRPr b="1" sz="3200">
              <a:solidFill>
                <a:schemeClr val="dk1"/>
              </a:solidFill>
              <a:latin typeface="Calibri"/>
              <a:ea typeface="Calibri"/>
              <a:cs typeface="Calibri"/>
              <a:sym typeface="Calibri"/>
            </a:endParaRPr>
          </a:p>
          <a:p>
            <a:pPr indent="0" lvl="0" marL="0" marR="0" rtl="0" algn="just">
              <a:spcBef>
                <a:spcPts val="64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2) The relationship between human beings and the natural world</a:t>
            </a:r>
            <a:endParaRPr b="1" sz="3200">
              <a:solidFill>
                <a:schemeClr val="dk1"/>
              </a:solidFill>
              <a:latin typeface="Calibri"/>
              <a:ea typeface="Calibri"/>
              <a:cs typeface="Calibri"/>
              <a:sym typeface="Calibri"/>
            </a:endParaRPr>
          </a:p>
          <a:p>
            <a:pPr indent="0" lvl="0" marL="0" marR="0" rtl="0" algn="just">
              <a:spcBef>
                <a:spcPts val="64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3) Time</a:t>
            </a:r>
            <a:endParaRPr b="1" sz="3200">
              <a:solidFill>
                <a:schemeClr val="dk1"/>
              </a:solidFill>
              <a:latin typeface="Calibri"/>
              <a:ea typeface="Calibri"/>
              <a:cs typeface="Calibri"/>
              <a:sym typeface="Calibri"/>
            </a:endParaRPr>
          </a:p>
          <a:p>
            <a:pPr indent="0" lvl="0" marL="0" marR="0" rtl="0" algn="just">
              <a:spcBef>
                <a:spcPts val="64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4) Human activity</a:t>
            </a:r>
            <a:endParaRPr b="1" sz="3200">
              <a:solidFill>
                <a:schemeClr val="dk1"/>
              </a:solidFill>
              <a:latin typeface="Calibri"/>
              <a:ea typeface="Calibri"/>
              <a:cs typeface="Calibri"/>
              <a:sym typeface="Calibri"/>
            </a:endParaRPr>
          </a:p>
          <a:p>
            <a:pPr indent="0" lvl="0" marL="0" marR="0" rtl="0" algn="just">
              <a:spcBef>
                <a:spcPts val="64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5) Social relations</a:t>
            </a:r>
            <a:endParaRPr b="0" i="0" sz="3600" u="none" cap="none" strike="noStrike">
              <a:solidFill>
                <a:schemeClr val="dk1"/>
              </a:solidFill>
              <a:latin typeface="Calibri"/>
              <a:ea typeface="Calibri"/>
              <a:cs typeface="Calibri"/>
              <a:sym typeface="Calibri"/>
            </a:endParaRPr>
          </a:p>
        </p:txBody>
      </p:sp>
      <p:pic>
        <p:nvPicPr>
          <p:cNvPr id="119" name="Google Shape;119;p3"/>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gd40eab33f0_0_18"/>
          <p:cNvPicPr preferRelativeResize="0"/>
          <p:nvPr/>
        </p:nvPicPr>
        <p:blipFill rotWithShape="1">
          <a:blip r:embed="rId3">
            <a:alphaModFix/>
          </a:blip>
          <a:srcRect b="0" l="0" r="0" t="0"/>
          <a:stretch/>
        </p:blipFill>
        <p:spPr>
          <a:xfrm rot="-1835334">
            <a:off x="9807546" y="8082238"/>
            <a:ext cx="11604013" cy="4409525"/>
          </a:xfrm>
          <a:prstGeom prst="rect">
            <a:avLst/>
          </a:prstGeom>
          <a:noFill/>
          <a:ln>
            <a:noFill/>
          </a:ln>
        </p:spPr>
      </p:pic>
      <p:pic>
        <p:nvPicPr>
          <p:cNvPr id="125" name="Google Shape;125;gd40eab33f0_0_18"/>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26" name="Google Shape;126;gd40eab33f0_0_18"/>
          <p:cNvGrpSpPr/>
          <p:nvPr/>
        </p:nvGrpSpPr>
        <p:grpSpPr>
          <a:xfrm>
            <a:off x="4164932" y="1218370"/>
            <a:ext cx="13029775" cy="1099685"/>
            <a:chOff x="0" y="38100"/>
            <a:chExt cx="9828600" cy="1466247"/>
          </a:xfrm>
        </p:grpSpPr>
        <p:sp>
          <p:nvSpPr>
            <p:cNvPr id="127" name="Google Shape;127;gd40eab33f0_0_18"/>
            <p:cNvSpPr txBox="1"/>
            <p:nvPr/>
          </p:nvSpPr>
          <p:spPr>
            <a:xfrm>
              <a:off x="0" y="38100"/>
              <a:ext cx="9828600" cy="82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4700">
                  <a:solidFill>
                    <a:srgbClr val="FF2870"/>
                  </a:solidFill>
                </a:rPr>
                <a:t>Kluckhohn-Strodtbeck Values Orientation Theory</a:t>
              </a:r>
              <a:r>
                <a:rPr lang="en-US" sz="5900">
                  <a:solidFill>
                    <a:srgbClr val="FF2870"/>
                  </a:solidFill>
                </a:rPr>
                <a:t> </a:t>
              </a:r>
              <a:endParaRPr b="0" i="0" sz="5900" u="none" cap="none" strike="noStrike">
                <a:solidFill>
                  <a:srgbClr val="FF2870"/>
                </a:solidFill>
                <a:latin typeface="Arial"/>
                <a:ea typeface="Arial"/>
                <a:cs typeface="Arial"/>
                <a:sym typeface="Arial"/>
              </a:endParaRPr>
            </a:p>
          </p:txBody>
        </p:sp>
        <p:sp>
          <p:nvSpPr>
            <p:cNvPr id="128" name="Google Shape;128;gd40eab33f0_0_18"/>
            <p:cNvSpPr/>
            <p:nvPr/>
          </p:nvSpPr>
          <p:spPr>
            <a:xfrm>
              <a:off x="0" y="1366347"/>
              <a:ext cx="9828600" cy="138000"/>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9" name="Google Shape;129;gd40eab33f0_0_18"/>
          <p:cNvPicPr preferRelativeResize="0"/>
          <p:nvPr/>
        </p:nvPicPr>
        <p:blipFill rotWithShape="1">
          <a:blip r:embed="rId5">
            <a:alphaModFix/>
          </a:blip>
          <a:srcRect b="0" l="0" r="0" t="0"/>
          <a:stretch/>
        </p:blipFill>
        <p:spPr>
          <a:xfrm rot="9155201">
            <a:off x="-2849374" y="-976293"/>
            <a:ext cx="8594829" cy="3266035"/>
          </a:xfrm>
          <a:prstGeom prst="rect">
            <a:avLst/>
          </a:prstGeom>
          <a:noFill/>
          <a:ln>
            <a:noFill/>
          </a:ln>
        </p:spPr>
      </p:pic>
      <p:pic>
        <p:nvPicPr>
          <p:cNvPr descr="A picture containing drawing&#10;&#10;Description automatically generated" id="130" name="Google Shape;130;gd40eab33f0_0_18"/>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31" name="Google Shape;131;gd40eab33f0_0_18"/>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32" name="Google Shape;132;gd40eab33f0_0_18"/>
          <p:cNvSpPr txBox="1"/>
          <p:nvPr/>
        </p:nvSpPr>
        <p:spPr>
          <a:xfrm>
            <a:off x="2083175" y="3237800"/>
            <a:ext cx="12928200" cy="6596700"/>
          </a:xfrm>
          <a:prstGeom prst="rect">
            <a:avLst/>
          </a:prstGeom>
          <a:noFill/>
          <a:ln>
            <a:noFill/>
          </a:ln>
        </p:spPr>
        <p:txBody>
          <a:bodyPr anchorCtr="0" anchor="t" bIns="45700" lIns="91425" spcFirstLastPara="1" rIns="91425" wrap="square" tIns="45700">
            <a:noAutofit/>
          </a:bodyPr>
          <a:lstStyle/>
          <a:p>
            <a:pPr indent="0" lvl="0" marL="0" marR="0" rtl="0" algn="just">
              <a:spcBef>
                <a:spcPts val="640"/>
              </a:spcBef>
              <a:spcAft>
                <a:spcPts val="0"/>
              </a:spcAft>
              <a:buClr>
                <a:schemeClr val="dk1"/>
              </a:buClr>
              <a:buSzPts val="3200"/>
              <a:buFont typeface="Arial"/>
              <a:buNone/>
            </a:pPr>
            <a:r>
              <a:t/>
            </a:r>
            <a:endParaRPr b="0" i="0" sz="3600" u="none" cap="none" strike="noStrike">
              <a:solidFill>
                <a:schemeClr val="dk1"/>
              </a:solidFill>
              <a:latin typeface="Calibri"/>
              <a:ea typeface="Calibri"/>
              <a:cs typeface="Calibri"/>
              <a:sym typeface="Calibri"/>
            </a:endParaRPr>
          </a:p>
        </p:txBody>
      </p:sp>
      <p:pic>
        <p:nvPicPr>
          <p:cNvPr id="133" name="Google Shape;133;gd40eab33f0_0_18"/>
          <p:cNvPicPr preferRelativeResize="0"/>
          <p:nvPr/>
        </p:nvPicPr>
        <p:blipFill>
          <a:blip r:embed="rId8">
            <a:alphaModFix/>
          </a:blip>
          <a:stretch>
            <a:fillRect/>
          </a:stretch>
        </p:blipFill>
        <p:spPr>
          <a:xfrm>
            <a:off x="17259297" y="8569772"/>
            <a:ext cx="723800" cy="1295375"/>
          </a:xfrm>
          <a:prstGeom prst="rect">
            <a:avLst/>
          </a:prstGeom>
          <a:noFill/>
          <a:ln>
            <a:noFill/>
          </a:ln>
        </p:spPr>
      </p:pic>
      <p:pic>
        <p:nvPicPr>
          <p:cNvPr id="134" name="Google Shape;134;gd40eab33f0_0_18"/>
          <p:cNvPicPr preferRelativeResize="0"/>
          <p:nvPr/>
        </p:nvPicPr>
        <p:blipFill>
          <a:blip r:embed="rId9">
            <a:alphaModFix/>
          </a:blip>
          <a:stretch>
            <a:fillRect/>
          </a:stretch>
        </p:blipFill>
        <p:spPr>
          <a:xfrm>
            <a:off x="1397021" y="3429000"/>
            <a:ext cx="14856304" cy="377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4"/>
          <p:cNvPicPr preferRelativeResize="0"/>
          <p:nvPr/>
        </p:nvPicPr>
        <p:blipFill rotWithShape="1">
          <a:blip r:embed="rId3">
            <a:alphaModFix/>
          </a:blip>
          <a:srcRect b="0" l="0" r="0" t="0"/>
          <a:stretch/>
        </p:blipFill>
        <p:spPr>
          <a:xfrm rot="2917778">
            <a:off x="13872956" y="-1273020"/>
            <a:ext cx="6710076" cy="4529301"/>
          </a:xfrm>
          <a:prstGeom prst="rect">
            <a:avLst/>
          </a:prstGeom>
          <a:noFill/>
          <a:ln>
            <a:noFill/>
          </a:ln>
        </p:spPr>
      </p:pic>
      <p:pic>
        <p:nvPicPr>
          <p:cNvPr id="140" name="Google Shape;140;p4"/>
          <p:cNvPicPr preferRelativeResize="0"/>
          <p:nvPr/>
        </p:nvPicPr>
        <p:blipFill rotWithShape="1">
          <a:blip r:embed="rId4">
            <a:alphaModFix/>
          </a:blip>
          <a:srcRect b="0" l="0" r="0" t="0"/>
          <a:stretch/>
        </p:blipFill>
        <p:spPr>
          <a:xfrm rot="10800000">
            <a:off x="14656753" y="2111073"/>
            <a:ext cx="596103" cy="596103"/>
          </a:xfrm>
          <a:prstGeom prst="rect">
            <a:avLst/>
          </a:prstGeom>
          <a:noFill/>
          <a:ln>
            <a:noFill/>
          </a:ln>
        </p:spPr>
      </p:pic>
      <p:pic>
        <p:nvPicPr>
          <p:cNvPr id="141" name="Google Shape;141;p4"/>
          <p:cNvPicPr preferRelativeResize="0"/>
          <p:nvPr/>
        </p:nvPicPr>
        <p:blipFill rotWithShape="1">
          <a:blip r:embed="rId5">
            <a:alphaModFix/>
          </a:blip>
          <a:srcRect b="0" l="0" r="0" t="0"/>
          <a:stretch/>
        </p:blipFill>
        <p:spPr>
          <a:xfrm rot="-8730587">
            <a:off x="-2897838" y="7966230"/>
            <a:ext cx="6710076" cy="4529301"/>
          </a:xfrm>
          <a:prstGeom prst="rect">
            <a:avLst/>
          </a:prstGeom>
          <a:noFill/>
          <a:ln>
            <a:noFill/>
          </a:ln>
        </p:spPr>
      </p:pic>
      <p:pic>
        <p:nvPicPr>
          <p:cNvPr descr="A picture containing drawing&#10;&#10;Description automatically generated" id="142" name="Google Shape;142;p4"/>
          <p:cNvPicPr preferRelativeResize="0"/>
          <p:nvPr/>
        </p:nvPicPr>
        <p:blipFill rotWithShape="1">
          <a:blip r:embed="rId6">
            <a:alphaModFix/>
          </a:blip>
          <a:srcRect b="0" l="0" r="0" t="0"/>
          <a:stretch/>
        </p:blipFill>
        <p:spPr>
          <a:xfrm>
            <a:off x="16431069" y="9410700"/>
            <a:ext cx="1593850" cy="454458"/>
          </a:xfrm>
          <a:prstGeom prst="rect">
            <a:avLst/>
          </a:prstGeom>
          <a:noFill/>
          <a:ln>
            <a:noFill/>
          </a:ln>
        </p:spPr>
      </p:pic>
      <p:sp>
        <p:nvSpPr>
          <p:cNvPr id="143" name="Google Shape;143;p4"/>
          <p:cNvSpPr txBox="1"/>
          <p:nvPr/>
        </p:nvSpPr>
        <p:spPr>
          <a:xfrm>
            <a:off x="1371600" y="917313"/>
            <a:ext cx="14056473" cy="1038746"/>
          </a:xfrm>
          <a:prstGeom prst="rect">
            <a:avLst/>
          </a:prstGeom>
          <a:noFill/>
          <a:ln>
            <a:noFill/>
          </a:ln>
        </p:spPr>
        <p:txBody>
          <a:bodyPr anchorCtr="0" anchor="t" bIns="0" lIns="0" spcFirstLastPara="1" rIns="0" wrap="square" tIns="0">
            <a:spAutoFit/>
          </a:bodyPr>
          <a:lstStyle/>
          <a:p>
            <a:pPr indent="0" lvl="0" marL="0" marR="0" rtl="0" algn="l">
              <a:lnSpc>
                <a:spcPct val="146666"/>
              </a:lnSpc>
              <a:spcBef>
                <a:spcPts val="0"/>
              </a:spcBef>
              <a:spcAft>
                <a:spcPts val="0"/>
              </a:spcAft>
              <a:buNone/>
            </a:pPr>
            <a:r>
              <a:rPr lang="en-US" sz="6000">
                <a:solidFill>
                  <a:srgbClr val="FF2870"/>
                </a:solidFill>
              </a:rPr>
              <a:t>Cross Cultural Value Orientations</a:t>
            </a:r>
            <a:endParaRPr b="0" i="0" sz="6000" u="none" cap="none" strike="noStrike">
              <a:solidFill>
                <a:srgbClr val="FF2870"/>
              </a:solidFill>
              <a:latin typeface="Arial"/>
              <a:ea typeface="Arial"/>
              <a:cs typeface="Arial"/>
              <a:sym typeface="Arial"/>
            </a:endParaRPr>
          </a:p>
        </p:txBody>
      </p:sp>
      <p:sp>
        <p:nvSpPr>
          <p:cNvPr id="144" name="Google Shape;144;p4"/>
          <p:cNvSpPr txBox="1"/>
          <p:nvPr/>
        </p:nvSpPr>
        <p:spPr>
          <a:xfrm>
            <a:off x="2138486" y="3238500"/>
            <a:ext cx="14554200" cy="4431983"/>
          </a:xfrm>
          <a:prstGeom prst="rect">
            <a:avLst/>
          </a:prstGeom>
          <a:noFill/>
          <a:ln>
            <a:noFill/>
          </a:ln>
        </p:spPr>
        <p:txBody>
          <a:bodyPr anchorCtr="0" anchor="t" bIns="0" lIns="0" spcFirstLastPara="1" rIns="0" wrap="square" tIns="0">
            <a:spAutoFit/>
          </a:bodyPr>
          <a:lstStyle/>
          <a:p>
            <a:pPr indent="-368300" lvl="0" marL="571500" rtl="0" algn="l">
              <a:spcBef>
                <a:spcPts val="0"/>
              </a:spcBef>
              <a:spcAft>
                <a:spcPts val="0"/>
              </a:spcAft>
              <a:buNone/>
            </a:pPr>
            <a:r>
              <a:rPr b="1" lang="en-US" sz="3200">
                <a:solidFill>
                  <a:schemeClr val="dk1"/>
                </a:solidFill>
                <a:latin typeface="Calibri"/>
                <a:ea typeface="Calibri"/>
                <a:cs typeface="Calibri"/>
                <a:sym typeface="Calibri"/>
              </a:rPr>
              <a:t>BASIC NATURE OF PEOPLE</a:t>
            </a:r>
            <a:endParaRPr b="1" sz="3200">
              <a:solidFill>
                <a:schemeClr val="dk1"/>
              </a:solidFill>
              <a:latin typeface="Calibri"/>
              <a:ea typeface="Calibri"/>
              <a:cs typeface="Calibri"/>
              <a:sym typeface="Calibri"/>
            </a:endParaRPr>
          </a:p>
          <a:p>
            <a:pPr indent="-431800" lvl="0" marL="9144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Whether they view people as good, evil, or some mix between these two. </a:t>
            </a:r>
            <a:endParaRPr b="1" sz="3200">
              <a:solidFill>
                <a:schemeClr val="dk1"/>
              </a:solidFill>
              <a:latin typeface="Calibri"/>
              <a:ea typeface="Calibri"/>
              <a:cs typeface="Calibri"/>
              <a:sym typeface="Calibri"/>
            </a:endParaRPr>
          </a:p>
          <a:p>
            <a:pPr indent="0" lvl="0" marL="0" rtl="0" algn="l">
              <a:spcBef>
                <a:spcPts val="0"/>
              </a:spcBef>
              <a:spcAft>
                <a:spcPts val="0"/>
              </a:spcAft>
              <a:buNone/>
            </a:pPr>
            <a:r>
              <a:rPr b="1" lang="en-US" sz="3200">
                <a:solidFill>
                  <a:schemeClr val="dk1"/>
                </a:solidFill>
                <a:latin typeface="Calibri"/>
                <a:ea typeface="Calibri"/>
                <a:cs typeface="Calibri"/>
                <a:sym typeface="Calibri"/>
              </a:rPr>
              <a:t>  RELATION TO NATURE</a:t>
            </a:r>
            <a:endParaRPr b="1" sz="3200">
              <a:solidFill>
                <a:schemeClr val="dk1"/>
              </a:solidFill>
              <a:latin typeface="Calibri"/>
              <a:ea typeface="Calibri"/>
              <a:cs typeface="Calibri"/>
              <a:sym typeface="Calibri"/>
            </a:endParaRPr>
          </a:p>
          <a:p>
            <a:pPr indent="-431800" lvl="0" marL="9144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How people relate to the natural world around them and to the supernatural.</a:t>
            </a:r>
            <a:endParaRPr sz="3200">
              <a:solidFill>
                <a:schemeClr val="dk1"/>
              </a:solidFill>
              <a:latin typeface="Calibri"/>
              <a:ea typeface="Calibri"/>
              <a:cs typeface="Calibri"/>
              <a:sym typeface="Calibri"/>
            </a:endParaRPr>
          </a:p>
          <a:p>
            <a:pPr indent="-368300" lvl="0" marL="571500" rtl="0" algn="l">
              <a:spcBef>
                <a:spcPts val="0"/>
              </a:spcBef>
              <a:spcAft>
                <a:spcPts val="0"/>
              </a:spcAft>
              <a:buNone/>
            </a:pPr>
            <a:r>
              <a:rPr b="1" lang="en-US" sz="3200">
                <a:solidFill>
                  <a:schemeClr val="dk1"/>
                </a:solidFill>
                <a:latin typeface="Calibri"/>
                <a:ea typeface="Calibri"/>
                <a:cs typeface="Calibri"/>
                <a:sym typeface="Calibri"/>
              </a:rPr>
              <a:t>TIME ORIENTATION</a:t>
            </a:r>
            <a:endParaRPr b="1" sz="3200">
              <a:solidFill>
                <a:schemeClr val="dk1"/>
              </a:solidFill>
              <a:latin typeface="Calibri"/>
              <a:ea typeface="Calibri"/>
              <a:cs typeface="Calibri"/>
              <a:sym typeface="Calibri"/>
            </a:endParaRPr>
          </a:p>
          <a:p>
            <a:pPr indent="-431800" lvl="0" marL="9144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The culture focus on the past, present, or future.</a:t>
            </a:r>
            <a:endParaRPr sz="3200">
              <a:solidFill>
                <a:schemeClr val="dk1"/>
              </a:solidFill>
              <a:latin typeface="Calibri"/>
              <a:ea typeface="Calibri"/>
              <a:cs typeface="Calibri"/>
              <a:sym typeface="Calibri"/>
            </a:endParaRPr>
          </a:p>
          <a:p>
            <a:pPr indent="-368300" lvl="0" marL="571500" rtl="0" algn="l">
              <a:spcBef>
                <a:spcPts val="0"/>
              </a:spcBef>
              <a:spcAft>
                <a:spcPts val="0"/>
              </a:spcAft>
              <a:buNone/>
            </a:pPr>
            <a:r>
              <a:rPr b="1" lang="en-US" sz="3200">
                <a:solidFill>
                  <a:schemeClr val="dk1"/>
                </a:solidFill>
                <a:latin typeface="Calibri"/>
                <a:ea typeface="Calibri"/>
                <a:cs typeface="Calibri"/>
                <a:sym typeface="Calibri"/>
              </a:rPr>
              <a:t>ACTIVITY ORIENTATION </a:t>
            </a:r>
            <a:endParaRPr b="1" sz="3200">
              <a:solidFill>
                <a:schemeClr val="dk1"/>
              </a:solidFill>
              <a:latin typeface="Calibri"/>
              <a:ea typeface="Calibri"/>
              <a:cs typeface="Calibri"/>
              <a:sym typeface="Calibri"/>
            </a:endParaRPr>
          </a:p>
          <a:p>
            <a:pPr indent="-431800" lvl="0" marL="9144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How to live: being or living in the moment, doing or controlling</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  </a:t>
            </a:r>
            <a:r>
              <a:rPr b="1" lang="en-US" sz="3200">
                <a:solidFill>
                  <a:schemeClr val="dk1"/>
                </a:solidFill>
                <a:latin typeface="Calibri"/>
                <a:ea typeface="Calibri"/>
                <a:cs typeface="Calibri"/>
                <a:sym typeface="Calibri"/>
              </a:rPr>
              <a:t>RELATIONSHIPS AMONG PEOPLE</a:t>
            </a:r>
            <a:endParaRPr b="1" sz="3200">
              <a:solidFill>
                <a:schemeClr val="dk1"/>
              </a:solidFill>
              <a:latin typeface="Calibri"/>
              <a:ea typeface="Calibri"/>
              <a:cs typeface="Calibri"/>
              <a:sym typeface="Calibri"/>
            </a:endParaRPr>
          </a:p>
          <a:p>
            <a:pPr indent="-431800" lvl="0" marL="9144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The degree of responsibility people has for others.</a:t>
            </a:r>
            <a:endParaRPr b="1" sz="3200">
              <a:solidFill>
                <a:schemeClr val="dk1"/>
              </a:solidFill>
              <a:latin typeface="Calibri"/>
              <a:ea typeface="Calibri"/>
              <a:cs typeface="Calibri"/>
              <a:sym typeface="Calibri"/>
            </a:endParaRPr>
          </a:p>
          <a:p>
            <a:pPr indent="-368300" lvl="0" marL="57150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a:p>
            <a:pPr indent="-368300" lvl="0" marL="57150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a:p>
            <a:pPr indent="-368300" lvl="0" marL="57150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p:txBody>
      </p:sp>
      <p:pic>
        <p:nvPicPr>
          <p:cNvPr descr="A close up of a logo&#10;&#10;Description automatically generated" id="145" name="Google Shape;145;p4"/>
          <p:cNvPicPr preferRelativeResize="0"/>
          <p:nvPr/>
        </p:nvPicPr>
        <p:blipFill rotWithShape="1">
          <a:blip r:embed="rId7">
            <a:alphaModFix/>
          </a:blip>
          <a:srcRect b="0" l="0" r="0" t="0"/>
          <a:stretch/>
        </p:blipFill>
        <p:spPr>
          <a:xfrm>
            <a:off x="15621000" y="497854"/>
            <a:ext cx="2143372" cy="765992"/>
          </a:xfrm>
          <a:prstGeom prst="rect">
            <a:avLst/>
          </a:prstGeom>
          <a:noFill/>
          <a:ln>
            <a:noFill/>
          </a:ln>
        </p:spPr>
      </p:pic>
      <p:pic>
        <p:nvPicPr>
          <p:cNvPr id="146" name="Google Shape;146;p4"/>
          <p:cNvPicPr preferRelativeResize="0"/>
          <p:nvPr/>
        </p:nvPicPr>
        <p:blipFill>
          <a:blip r:embed="rId8">
            <a:alphaModFix/>
          </a:blip>
          <a:stretch>
            <a:fillRect/>
          </a:stretch>
        </p:blipFill>
        <p:spPr>
          <a:xfrm>
            <a:off x="357072" y="8569772"/>
            <a:ext cx="723800" cy="1295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d40eab33f0_0_80"/>
          <p:cNvPicPr preferRelativeResize="0"/>
          <p:nvPr/>
        </p:nvPicPr>
        <p:blipFill rotWithShape="1">
          <a:blip r:embed="rId3">
            <a:alphaModFix/>
          </a:blip>
          <a:srcRect b="0" l="0" r="0" t="0"/>
          <a:stretch/>
        </p:blipFill>
        <p:spPr>
          <a:xfrm rot="2917777">
            <a:off x="13872956" y="-1273020"/>
            <a:ext cx="6710076" cy="4529301"/>
          </a:xfrm>
          <a:prstGeom prst="rect">
            <a:avLst/>
          </a:prstGeom>
          <a:noFill/>
          <a:ln>
            <a:noFill/>
          </a:ln>
        </p:spPr>
      </p:pic>
      <p:pic>
        <p:nvPicPr>
          <p:cNvPr id="152" name="Google Shape;152;gd40eab33f0_0_80"/>
          <p:cNvPicPr preferRelativeResize="0"/>
          <p:nvPr/>
        </p:nvPicPr>
        <p:blipFill rotWithShape="1">
          <a:blip r:embed="rId4">
            <a:alphaModFix/>
          </a:blip>
          <a:srcRect b="0" l="0" r="0" t="0"/>
          <a:stretch/>
        </p:blipFill>
        <p:spPr>
          <a:xfrm rot="10800000">
            <a:off x="14656753" y="2111073"/>
            <a:ext cx="596103" cy="596103"/>
          </a:xfrm>
          <a:prstGeom prst="rect">
            <a:avLst/>
          </a:prstGeom>
          <a:noFill/>
          <a:ln>
            <a:noFill/>
          </a:ln>
        </p:spPr>
      </p:pic>
      <p:pic>
        <p:nvPicPr>
          <p:cNvPr id="153" name="Google Shape;153;gd40eab33f0_0_80"/>
          <p:cNvPicPr preferRelativeResize="0"/>
          <p:nvPr/>
        </p:nvPicPr>
        <p:blipFill rotWithShape="1">
          <a:blip r:embed="rId5">
            <a:alphaModFix/>
          </a:blip>
          <a:srcRect b="0" l="0" r="0" t="0"/>
          <a:stretch/>
        </p:blipFill>
        <p:spPr>
          <a:xfrm rot="-8730587">
            <a:off x="-2897838" y="7966230"/>
            <a:ext cx="6710076" cy="4529301"/>
          </a:xfrm>
          <a:prstGeom prst="rect">
            <a:avLst/>
          </a:prstGeom>
          <a:noFill/>
          <a:ln>
            <a:noFill/>
          </a:ln>
        </p:spPr>
      </p:pic>
      <p:pic>
        <p:nvPicPr>
          <p:cNvPr descr="A picture containing drawing&#10;&#10;Description automatically generated" id="154" name="Google Shape;154;gd40eab33f0_0_80"/>
          <p:cNvPicPr preferRelativeResize="0"/>
          <p:nvPr/>
        </p:nvPicPr>
        <p:blipFill rotWithShape="1">
          <a:blip r:embed="rId6">
            <a:alphaModFix/>
          </a:blip>
          <a:srcRect b="0" l="0" r="0" t="0"/>
          <a:stretch/>
        </p:blipFill>
        <p:spPr>
          <a:xfrm>
            <a:off x="16431069" y="9410700"/>
            <a:ext cx="1593850" cy="454458"/>
          </a:xfrm>
          <a:prstGeom prst="rect">
            <a:avLst/>
          </a:prstGeom>
          <a:noFill/>
          <a:ln>
            <a:noFill/>
          </a:ln>
        </p:spPr>
      </p:pic>
      <p:sp>
        <p:nvSpPr>
          <p:cNvPr id="155" name="Google Shape;155;gd40eab33f0_0_80"/>
          <p:cNvSpPr txBox="1"/>
          <p:nvPr/>
        </p:nvSpPr>
        <p:spPr>
          <a:xfrm>
            <a:off x="1371600" y="917313"/>
            <a:ext cx="14056500" cy="10386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None/>
            </a:pPr>
            <a:r>
              <a:rPr lang="en-US" sz="6000">
                <a:solidFill>
                  <a:srgbClr val="FF2870"/>
                </a:solidFill>
              </a:rPr>
              <a:t>Value Orientations Method</a:t>
            </a:r>
            <a:endParaRPr b="0" i="0" sz="6000" u="none" cap="none" strike="noStrike">
              <a:solidFill>
                <a:srgbClr val="FF2870"/>
              </a:solidFill>
              <a:latin typeface="Arial"/>
              <a:ea typeface="Arial"/>
              <a:cs typeface="Arial"/>
              <a:sym typeface="Arial"/>
            </a:endParaRPr>
          </a:p>
        </p:txBody>
      </p:sp>
      <p:sp>
        <p:nvSpPr>
          <p:cNvPr id="156" name="Google Shape;156;gd40eab33f0_0_80"/>
          <p:cNvSpPr txBox="1"/>
          <p:nvPr/>
        </p:nvSpPr>
        <p:spPr>
          <a:xfrm>
            <a:off x="2138476" y="3238500"/>
            <a:ext cx="13755300" cy="4431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Calibri"/>
                <a:ea typeface="Calibri"/>
                <a:cs typeface="Calibri"/>
                <a:sym typeface="Calibri"/>
              </a:rPr>
              <a:t>To use </a:t>
            </a:r>
            <a:r>
              <a:rPr b="1" lang="en-US" sz="3300">
                <a:solidFill>
                  <a:schemeClr val="dk1"/>
                </a:solidFill>
                <a:latin typeface="Calibri"/>
                <a:ea typeface="Calibri"/>
                <a:cs typeface="Calibri"/>
                <a:sym typeface="Calibri"/>
              </a:rPr>
              <a:t>Kluckhohn-Strodtbeck Value Orientations theory</a:t>
            </a:r>
            <a:r>
              <a:rPr lang="en-US" sz="3300">
                <a:solidFill>
                  <a:schemeClr val="dk1"/>
                </a:solidFill>
                <a:latin typeface="Calibri"/>
                <a:ea typeface="Calibri"/>
                <a:cs typeface="Calibri"/>
                <a:sym typeface="Calibri"/>
              </a:rPr>
              <a:t> as a method, they created an original assessment instrument, called the Value Orientations Survey. The method is often referred to as the VOM (Value Orientation Method).   </a:t>
            </a:r>
            <a:endParaRPr sz="3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300">
                <a:solidFill>
                  <a:schemeClr val="dk1"/>
                </a:solidFill>
                <a:latin typeface="Calibri"/>
                <a:ea typeface="Calibri"/>
                <a:cs typeface="Calibri"/>
                <a:sym typeface="Calibri"/>
              </a:rPr>
              <a:t>This survey comprises 23 oral questions. The "questions" begin with a situation or story that provides the basis for questions that elicit respondent's preferences.</a:t>
            </a:r>
            <a:endParaRPr sz="3300">
              <a:solidFill>
                <a:schemeClr val="dk1"/>
              </a:solidFill>
              <a:latin typeface="Calibri"/>
              <a:ea typeface="Calibri"/>
              <a:cs typeface="Calibri"/>
              <a:sym typeface="Calibri"/>
            </a:endParaRPr>
          </a:p>
          <a:p>
            <a:pPr indent="-368300" lvl="0" marL="57150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a:p>
            <a:pPr indent="-368300" lvl="0" marL="57150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a:p>
            <a:pPr indent="-368300" lvl="0" marL="57150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p:txBody>
      </p:sp>
      <p:pic>
        <p:nvPicPr>
          <p:cNvPr descr="A close up of a logo&#10;&#10;Description automatically generated" id="157" name="Google Shape;157;gd40eab33f0_0_80"/>
          <p:cNvPicPr preferRelativeResize="0"/>
          <p:nvPr/>
        </p:nvPicPr>
        <p:blipFill rotWithShape="1">
          <a:blip r:embed="rId7">
            <a:alphaModFix/>
          </a:blip>
          <a:srcRect b="0" l="0" r="0" t="0"/>
          <a:stretch/>
        </p:blipFill>
        <p:spPr>
          <a:xfrm>
            <a:off x="15621000" y="497854"/>
            <a:ext cx="2143372" cy="765992"/>
          </a:xfrm>
          <a:prstGeom prst="rect">
            <a:avLst/>
          </a:prstGeom>
          <a:noFill/>
          <a:ln>
            <a:noFill/>
          </a:ln>
        </p:spPr>
      </p:pic>
      <p:pic>
        <p:nvPicPr>
          <p:cNvPr id="158" name="Google Shape;158;gd40eab33f0_0_80"/>
          <p:cNvPicPr preferRelativeResize="0"/>
          <p:nvPr/>
        </p:nvPicPr>
        <p:blipFill>
          <a:blip r:embed="rId8">
            <a:alphaModFix/>
          </a:blip>
          <a:stretch>
            <a:fillRect/>
          </a:stretch>
        </p:blipFill>
        <p:spPr>
          <a:xfrm>
            <a:off x="357072" y="8569772"/>
            <a:ext cx="723800" cy="129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5"/>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164" name="Google Shape;164;p5"/>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65" name="Google Shape;165;p5"/>
          <p:cNvGrpSpPr/>
          <p:nvPr/>
        </p:nvGrpSpPr>
        <p:grpSpPr>
          <a:xfrm>
            <a:off x="4164932" y="1218370"/>
            <a:ext cx="13030201" cy="1099662"/>
            <a:chOff x="0" y="38100"/>
            <a:chExt cx="9828725" cy="1466215"/>
          </a:xfrm>
        </p:grpSpPr>
        <p:sp>
          <p:nvSpPr>
            <p:cNvPr id="166" name="Google Shape;166;p5"/>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en-US" sz="4800">
                  <a:solidFill>
                    <a:srgbClr val="FF2870"/>
                  </a:solidFill>
                </a:rPr>
                <a:t>Example of a question from the VOM survey</a:t>
              </a:r>
              <a:endParaRPr sz="4800">
                <a:solidFill>
                  <a:srgbClr val="FF2870"/>
                </a:solidFill>
                <a:latin typeface="Arial"/>
                <a:ea typeface="Arial"/>
                <a:cs typeface="Arial"/>
                <a:sym typeface="Arial"/>
              </a:endParaRPr>
            </a:p>
          </p:txBody>
        </p:sp>
        <p:sp>
          <p:nvSpPr>
            <p:cNvPr id="167" name="Google Shape;167;p5"/>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8" name="Google Shape;168;p5"/>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69" name="Google Shape;169;p5"/>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70" name="Google Shape;170;p5"/>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71" name="Google Shape;171;p5"/>
          <p:cNvSpPr txBox="1"/>
          <p:nvPr/>
        </p:nvSpPr>
        <p:spPr>
          <a:xfrm>
            <a:off x="853175" y="2748425"/>
            <a:ext cx="15810000" cy="56019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lang="en-US" sz="3200">
                <a:solidFill>
                  <a:schemeClr val="dk1"/>
                </a:solidFill>
                <a:latin typeface="Calibri"/>
                <a:ea typeface="Calibri"/>
                <a:cs typeface="Calibri"/>
                <a:sym typeface="Calibri"/>
              </a:rPr>
              <a:t>Some people were talking about how children should be brought up. Here are three original ideas: </a:t>
            </a:r>
            <a:endParaRPr sz="3200">
              <a:solidFill>
                <a:schemeClr val="dk1"/>
              </a:solidFill>
              <a:latin typeface="Calibri"/>
              <a:ea typeface="Calibri"/>
              <a:cs typeface="Calibri"/>
              <a:sym typeface="Calibri"/>
            </a:endParaRPr>
          </a:p>
          <a:p>
            <a:pPr indent="-431800" lvl="0" marL="457200" rtl="0" algn="l">
              <a:spcBef>
                <a:spcPts val="640"/>
              </a:spcBef>
              <a:spcAft>
                <a:spcPts val="0"/>
              </a:spcAft>
              <a:buClr>
                <a:schemeClr val="dk1"/>
              </a:buClr>
              <a:buSzPts val="3200"/>
              <a:buFont typeface="Calibri"/>
              <a:buAutoNum type="arabicParenR"/>
            </a:pPr>
            <a:r>
              <a:rPr lang="en-US" sz="3200">
                <a:solidFill>
                  <a:schemeClr val="dk1"/>
                </a:solidFill>
                <a:latin typeface="Calibri"/>
                <a:ea typeface="Calibri"/>
                <a:cs typeface="Calibri"/>
                <a:sym typeface="Calibri"/>
              </a:rPr>
              <a:t>Some people say that children should always be taught the traditions of the past. They believe the old ways are best, and it is when children do not follow them that things go wrong. (A)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AutoNum type="arabicParenR"/>
            </a:pPr>
            <a:r>
              <a:rPr lang="en-US" sz="3200">
                <a:solidFill>
                  <a:schemeClr val="dk1"/>
                </a:solidFill>
                <a:latin typeface="Calibri"/>
                <a:ea typeface="Calibri"/>
                <a:cs typeface="Calibri"/>
                <a:sym typeface="Calibri"/>
              </a:rPr>
              <a:t>Some people say that children should be taught some of the old traditions, but it is wrong to insist that they stick to these ways. These people believe it is necessary for children to always learn about and take on whatever of the alternative ways will best help them get along in the world of today. (B)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AutoNum type="arabicParenR"/>
            </a:pPr>
            <a:r>
              <a:rPr lang="en-US" sz="3200">
                <a:solidFill>
                  <a:schemeClr val="dk1"/>
                </a:solidFill>
                <a:latin typeface="Calibri"/>
                <a:ea typeface="Calibri"/>
                <a:cs typeface="Calibri"/>
                <a:sym typeface="Calibri"/>
              </a:rPr>
              <a:t>Some people do not believe children should be taught much about the past traditions at all, except as an interesting story. These people believe that the world goes along best when children are taught the things that will make them want to find out for themselves new ways of doing things to replace the old. (C)</a:t>
            </a:r>
            <a:endParaRPr sz="3200">
              <a:solidFill>
                <a:schemeClr val="dk1"/>
              </a:solidFill>
              <a:latin typeface="Calibri"/>
              <a:ea typeface="Calibri"/>
              <a:cs typeface="Calibri"/>
              <a:sym typeface="Calibri"/>
            </a:endParaRPr>
          </a:p>
        </p:txBody>
      </p:sp>
      <p:pic>
        <p:nvPicPr>
          <p:cNvPr id="172" name="Google Shape;172;p5"/>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6"/>
          <p:cNvPicPr preferRelativeResize="0"/>
          <p:nvPr/>
        </p:nvPicPr>
        <p:blipFill rotWithShape="1">
          <a:blip r:embed="rId3">
            <a:alphaModFix/>
          </a:blip>
          <a:srcRect b="0" l="0" r="0" t="0"/>
          <a:stretch/>
        </p:blipFill>
        <p:spPr>
          <a:xfrm rot="10800000">
            <a:off x="16663197" y="5990910"/>
            <a:ext cx="596103" cy="596103"/>
          </a:xfrm>
          <a:prstGeom prst="rect">
            <a:avLst/>
          </a:prstGeom>
          <a:noFill/>
          <a:ln>
            <a:noFill/>
          </a:ln>
        </p:spPr>
      </p:pic>
      <p:pic>
        <p:nvPicPr>
          <p:cNvPr id="178" name="Google Shape;178;p6"/>
          <p:cNvPicPr preferRelativeResize="0"/>
          <p:nvPr/>
        </p:nvPicPr>
        <p:blipFill rotWithShape="1">
          <a:blip r:embed="rId4">
            <a:alphaModFix/>
          </a:blip>
          <a:srcRect b="0" l="0" r="0" t="0"/>
          <a:stretch/>
        </p:blipFill>
        <p:spPr>
          <a:xfrm rot="-1835334">
            <a:off x="9807546" y="8082238"/>
            <a:ext cx="11604014" cy="4409525"/>
          </a:xfrm>
          <a:prstGeom prst="rect">
            <a:avLst/>
          </a:prstGeom>
          <a:noFill/>
          <a:ln>
            <a:noFill/>
          </a:ln>
        </p:spPr>
      </p:pic>
      <p:grpSp>
        <p:nvGrpSpPr>
          <p:cNvPr id="179" name="Google Shape;179;p6"/>
          <p:cNvGrpSpPr/>
          <p:nvPr/>
        </p:nvGrpSpPr>
        <p:grpSpPr>
          <a:xfrm>
            <a:off x="4164932" y="1218370"/>
            <a:ext cx="13030201" cy="1099662"/>
            <a:chOff x="0" y="38100"/>
            <a:chExt cx="9828725" cy="1466215"/>
          </a:xfrm>
        </p:grpSpPr>
        <p:sp>
          <p:nvSpPr>
            <p:cNvPr id="180" name="Google Shape;180;p6"/>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en-US" sz="7200">
                  <a:solidFill>
                    <a:srgbClr val="FF2870"/>
                  </a:solidFill>
                </a:rPr>
                <a:t>The culture dimensions</a:t>
              </a:r>
              <a:endParaRPr sz="7200">
                <a:solidFill>
                  <a:srgbClr val="FF2870"/>
                </a:solidFill>
                <a:latin typeface="Arial"/>
                <a:ea typeface="Arial"/>
                <a:cs typeface="Arial"/>
                <a:sym typeface="Arial"/>
              </a:endParaRPr>
            </a:p>
          </p:txBody>
        </p:sp>
        <p:sp>
          <p:nvSpPr>
            <p:cNvPr id="181" name="Google Shape;181;p6"/>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2" name="Google Shape;182;p6"/>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83" name="Google Shape;183;p6"/>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84" name="Google Shape;184;p6"/>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85" name="Google Shape;185;p6"/>
          <p:cNvSpPr txBox="1"/>
          <p:nvPr/>
        </p:nvSpPr>
        <p:spPr>
          <a:xfrm>
            <a:off x="1822450" y="2698665"/>
            <a:ext cx="13024100" cy="4351338"/>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Clr>
                <a:schemeClr val="dk1"/>
              </a:buClr>
              <a:buSzPts val="5400"/>
              <a:buFont typeface="Arial"/>
              <a:buNone/>
            </a:pPr>
            <a:r>
              <a:t/>
            </a:r>
            <a:endParaRPr sz="5400">
              <a:solidFill>
                <a:schemeClr val="dk1"/>
              </a:solidFill>
              <a:latin typeface="Calibri"/>
              <a:ea typeface="Calibri"/>
              <a:cs typeface="Calibri"/>
              <a:sym typeface="Calibri"/>
            </a:endParaRPr>
          </a:p>
        </p:txBody>
      </p:sp>
      <p:pic>
        <p:nvPicPr>
          <p:cNvPr id="186" name="Google Shape;186;p6"/>
          <p:cNvPicPr preferRelativeResize="0"/>
          <p:nvPr/>
        </p:nvPicPr>
        <p:blipFill>
          <a:blip r:embed="rId8">
            <a:alphaModFix/>
          </a:blip>
          <a:stretch>
            <a:fillRect/>
          </a:stretch>
        </p:blipFill>
        <p:spPr>
          <a:xfrm>
            <a:off x="1437075" y="2706800"/>
            <a:ext cx="13496039" cy="6315125"/>
          </a:xfrm>
          <a:prstGeom prst="rect">
            <a:avLst/>
          </a:prstGeom>
          <a:noFill/>
          <a:ln>
            <a:noFill/>
          </a:ln>
        </p:spPr>
      </p:pic>
      <p:sp>
        <p:nvSpPr>
          <p:cNvPr id="187" name="Google Shape;187;p6"/>
          <p:cNvSpPr/>
          <p:nvPr/>
        </p:nvSpPr>
        <p:spPr>
          <a:xfrm>
            <a:off x="1060397" y="3018136"/>
            <a:ext cx="14249400" cy="4032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pic>
        <p:nvPicPr>
          <p:cNvPr id="188" name="Google Shape;188;p6"/>
          <p:cNvPicPr preferRelativeResize="0"/>
          <p:nvPr/>
        </p:nvPicPr>
        <p:blipFill>
          <a:blip r:embed="rId9">
            <a:alphaModFix/>
          </a:blip>
          <a:stretch>
            <a:fillRect/>
          </a:stretch>
        </p:blipFill>
        <p:spPr>
          <a:xfrm>
            <a:off x="17259297" y="8569772"/>
            <a:ext cx="723800" cy="1295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7"/>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194" name="Google Shape;194;p7"/>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95" name="Google Shape;195;p7"/>
          <p:cNvGrpSpPr/>
          <p:nvPr/>
        </p:nvGrpSpPr>
        <p:grpSpPr>
          <a:xfrm>
            <a:off x="4164932" y="1218370"/>
            <a:ext cx="13030201" cy="1099662"/>
            <a:chOff x="0" y="38100"/>
            <a:chExt cx="9828725" cy="1466215"/>
          </a:xfrm>
        </p:grpSpPr>
        <p:sp>
          <p:nvSpPr>
            <p:cNvPr id="196" name="Google Shape;196;p7"/>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en-US" sz="7200">
                  <a:solidFill>
                    <a:srgbClr val="FF2870"/>
                  </a:solidFill>
                </a:rPr>
                <a:t>Power Distance</a:t>
              </a:r>
              <a:endParaRPr sz="7200">
                <a:solidFill>
                  <a:srgbClr val="FF2870"/>
                </a:solidFill>
                <a:latin typeface="Arial"/>
                <a:ea typeface="Arial"/>
                <a:cs typeface="Arial"/>
                <a:sym typeface="Arial"/>
              </a:endParaRPr>
            </a:p>
          </p:txBody>
        </p:sp>
        <p:sp>
          <p:nvSpPr>
            <p:cNvPr id="197" name="Google Shape;197;p7"/>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8" name="Google Shape;198;p7"/>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99" name="Google Shape;199;p7"/>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00" name="Google Shape;200;p7"/>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01" name="Google Shape;201;p7"/>
          <p:cNvSpPr txBox="1"/>
          <p:nvPr/>
        </p:nvSpPr>
        <p:spPr>
          <a:xfrm>
            <a:off x="1822450" y="2698665"/>
            <a:ext cx="13024100" cy="4351338"/>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Clr>
                <a:schemeClr val="dk1"/>
              </a:buClr>
              <a:buSzPts val="5400"/>
              <a:buFont typeface="Arial"/>
              <a:buNone/>
            </a:pPr>
            <a:r>
              <a:t/>
            </a:r>
            <a:endParaRPr sz="5400">
              <a:solidFill>
                <a:schemeClr val="dk1"/>
              </a:solidFill>
              <a:latin typeface="Calibri"/>
              <a:ea typeface="Calibri"/>
              <a:cs typeface="Calibri"/>
              <a:sym typeface="Calibri"/>
            </a:endParaRPr>
          </a:p>
        </p:txBody>
      </p:sp>
      <p:sp>
        <p:nvSpPr>
          <p:cNvPr id="202" name="Google Shape;202;p7"/>
          <p:cNvSpPr/>
          <p:nvPr/>
        </p:nvSpPr>
        <p:spPr>
          <a:xfrm>
            <a:off x="1657624" y="2822950"/>
            <a:ext cx="13298400" cy="69864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3300">
                <a:solidFill>
                  <a:schemeClr val="dk1"/>
                </a:solidFill>
                <a:latin typeface="Calibri"/>
                <a:ea typeface="Calibri"/>
                <a:cs typeface="Calibri"/>
                <a:sym typeface="Calibri"/>
              </a:rPr>
              <a:t>The power distance index considers the extent to which it tolerates inequality and power. In this, they viewed inequality and power from the viewpoint of the followers – the lower level. </a:t>
            </a:r>
            <a:endParaRPr sz="3300">
              <a:solidFill>
                <a:schemeClr val="dk1"/>
              </a:solidFill>
              <a:latin typeface="Calibri"/>
              <a:ea typeface="Calibri"/>
              <a:cs typeface="Calibri"/>
              <a:sym typeface="Calibri"/>
            </a:endParaRPr>
          </a:p>
          <a:p>
            <a:pPr indent="0" lvl="0" marL="0" rtl="0" algn="just">
              <a:spcBef>
                <a:spcPts val="0"/>
              </a:spcBef>
              <a:spcAft>
                <a:spcPts val="0"/>
              </a:spcAft>
              <a:buNone/>
            </a:pPr>
            <a:r>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The high power distance index shows that a culture accepts inequity and power differences, encourages bureaucracy and shows high respect for rank and authority. </a:t>
            </a:r>
            <a:endParaRPr sz="3300">
              <a:solidFill>
                <a:schemeClr val="dk1"/>
              </a:solidFill>
              <a:latin typeface="Calibri"/>
              <a:ea typeface="Calibri"/>
              <a:cs typeface="Calibri"/>
              <a:sym typeface="Calibri"/>
            </a:endParaRPr>
          </a:p>
          <a:p>
            <a:pPr indent="-438150" lvl="0" marL="457200" rtl="0" algn="just">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Low power distance index values are more egalitarian. For instance, there is more equality between parents and children with parents more likely to accept it if children argue with them, or “talk back”. These cultures will encourage organizational structures that are flat and feature decentralized decision-making responsibility. </a:t>
            </a:r>
            <a:endParaRPr sz="3300">
              <a:solidFill>
                <a:schemeClr val="dk1"/>
              </a:solidFill>
              <a:latin typeface="Calibri"/>
              <a:ea typeface="Calibri"/>
              <a:cs typeface="Calibri"/>
              <a:sym typeface="Calibri"/>
            </a:endParaRPr>
          </a:p>
        </p:txBody>
      </p:sp>
      <p:pic>
        <p:nvPicPr>
          <p:cNvPr id="203" name="Google Shape;203;p7"/>
          <p:cNvPicPr preferRelativeResize="0"/>
          <p:nvPr/>
        </p:nvPicPr>
        <p:blipFill>
          <a:blip r:embed="rId8">
            <a:alphaModFix/>
          </a:blip>
          <a:stretch>
            <a:fillRect/>
          </a:stretch>
        </p:blipFill>
        <p:spPr>
          <a:xfrm>
            <a:off x="17259297" y="8569772"/>
            <a:ext cx="723800" cy="129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E-seniors</dc:creator>
</cp:coreProperties>
</file>