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4" r:id="rId6"/>
    <p:sldId id="262" r:id="rId7"/>
    <p:sldId id="257" r:id="rId8"/>
    <p:sldId id="264" r:id="rId9"/>
    <p:sldId id="275" r:id="rId10"/>
    <p:sldId id="267" r:id="rId11"/>
    <p:sldId id="276" r:id="rId12"/>
    <p:sldId id="269" r:id="rId13"/>
    <p:sldId id="273" r:id="rId14"/>
  </p:sldIdLst>
  <p:sldSz cx="18288000" cy="10287000"/>
  <p:notesSz cx="6858000" cy="9144000"/>
  <p:embeddedFontLst>
    <p:embeddedFont>
      <p:font typeface="HK Grotesk Light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K Grotesk Light" panose="020B0604020202020204" charset="0"/>
      <p:regular r:id="rId20"/>
    </p:embeddedFont>
    <p:embeddedFont>
      <p:font typeface="Glacial Indifference Bold" panose="020B0604020202020204" charset="0"/>
      <p:regular r:id="rId21"/>
      <p:bold r:id="rId22"/>
    </p:embeddedFont>
    <p:embeddedFont>
      <p:font typeface="Glacial Indifferenc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forms/abou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thewordsearch.com/maker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tickets.kadsoftwareus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hyperlink" Target="https://wordunscrambler.me/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095CBA-141D-8E44-973B-2B8BF0977998}"/>
              </a:ext>
            </a:extLst>
          </p:cNvPr>
          <p:cNvSpPr/>
          <p:nvPr/>
        </p:nvSpPr>
        <p:spPr>
          <a:xfrm>
            <a:off x="1524000" y="3686691"/>
            <a:ext cx="9144000" cy="29302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000"/>
              </a:lnSpc>
            </a:pPr>
            <a:r>
              <a:rPr lang="el-GR" sz="9600" b="1" spc="275" dirty="0">
                <a:solidFill>
                  <a:srgbClr val="FF2870"/>
                </a:solidFill>
              </a:rPr>
              <a:t>Ψηφιακή Απόδραση</a:t>
            </a:r>
            <a:endParaRPr lang="en-US" sz="9600" b="1" spc="275" dirty="0">
              <a:solidFill>
                <a:srgbClr val="FF2870"/>
              </a:solidFill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19731BC-E39A-9E43-A435-C7310F119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38" y="2240652"/>
            <a:ext cx="6962945" cy="5805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523043"/>
            <a:ext cx="12877800" cy="1058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5400" b="1" spc="350" dirty="0">
                <a:solidFill>
                  <a:srgbClr val="FF2870"/>
                </a:solidFill>
              </a:rPr>
              <a:t>Ψηφιακή Απόδραση βήμα προς βήμα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29529" y="4717509"/>
            <a:ext cx="3711445" cy="4152015"/>
            <a:chOff x="0" y="0"/>
            <a:chExt cx="863140" cy="96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76135" y="5089216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6134" y="6037367"/>
            <a:ext cx="3018233" cy="209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Πρόσβαση στο έντυπο απο την πλατφόρμα  </a:t>
            </a:r>
            <a:r>
              <a:rPr lang="el-GR" sz="2400" b="1" spc="120" dirty="0" err="1">
                <a:solidFill>
                  <a:srgbClr val="FFFFFF"/>
                </a:solidFill>
              </a:rPr>
              <a:t>Google</a:t>
            </a:r>
            <a:r>
              <a:rPr lang="el-GR" sz="2400" b="1" spc="120" dirty="0">
                <a:solidFill>
                  <a:srgbClr val="FFFFFF"/>
                </a:solidFill>
              </a:rPr>
              <a:t>:  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https://www.google.com/forms/about/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335362" y="4717509"/>
            <a:ext cx="3711445" cy="4152015"/>
            <a:chOff x="0" y="0"/>
            <a:chExt cx="863140" cy="96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681967" y="5089216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12447" y="5982028"/>
            <a:ext cx="3018233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Τι πρέπει να διδάξει η Ψηφιακή Απόδραση;</a:t>
            </a:r>
          </a:p>
          <a:p>
            <a:r>
              <a:rPr lang="el-GR" sz="2400" b="1" spc="120" dirty="0">
                <a:solidFill>
                  <a:srgbClr val="FFFFFF"/>
                </a:solidFill>
              </a:rPr>
              <a:t>Ερευνήστε τι πρέπει να διδάξει η Ψηφιακή Απόδραση. </a:t>
            </a:r>
            <a:endParaRPr lang="en-US" sz="2400" b="1" spc="120" dirty="0">
              <a:solidFill>
                <a:srgbClr val="FFFFFF"/>
              </a:solidFill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241194" y="4717509"/>
            <a:ext cx="3711445" cy="4152015"/>
            <a:chOff x="0" y="0"/>
            <a:chExt cx="863140" cy="96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587799" y="5089337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 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7798" y="6022369"/>
            <a:ext cx="301823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Δημιουργήστε μια ιστορία με βάση την αφήγηση που θέλετε να διδάξετε στο Βήμα 2. </a:t>
            </a:r>
            <a:endParaRPr lang="en-IE" sz="2400" b="1" spc="120" dirty="0">
              <a:solidFill>
                <a:srgbClr val="FFFFFF"/>
              </a:solidFill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3147026" y="4717509"/>
            <a:ext cx="3711445" cy="4152015"/>
            <a:chOff x="0" y="0"/>
            <a:chExt cx="863140" cy="965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493632" y="5100449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92481" y="5808178"/>
            <a:ext cx="3018233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Δημιουργήστε τους γρίφους και τις </a:t>
            </a:r>
            <a:r>
              <a:rPr lang="el-GR" sz="2400" b="1" spc="120" dirty="0" smtClean="0">
                <a:solidFill>
                  <a:srgbClr val="FFFFFF"/>
                </a:solidFill>
              </a:rPr>
              <a:t>δοκιμασίες</a:t>
            </a:r>
            <a:r>
              <a:rPr lang="el-GR" sz="2400" b="1" spc="120" dirty="0" smtClean="0">
                <a:solidFill>
                  <a:srgbClr val="FFFFFF"/>
                </a:solidFill>
              </a:rPr>
              <a:t> </a:t>
            </a:r>
            <a:r>
              <a:rPr lang="el-GR" sz="2400" b="1" spc="120" dirty="0">
                <a:solidFill>
                  <a:srgbClr val="FFFFFF"/>
                </a:solidFill>
              </a:rPr>
              <a:t>σας. Κάθε </a:t>
            </a:r>
            <a:r>
              <a:rPr lang="el-GR" sz="2400" b="1" spc="120" dirty="0" smtClean="0">
                <a:solidFill>
                  <a:srgbClr val="FFFFFF"/>
                </a:solidFill>
              </a:rPr>
              <a:t>δοκιμασία</a:t>
            </a:r>
            <a:r>
              <a:rPr lang="el-GR" sz="2400" b="1" spc="120" dirty="0" smtClean="0">
                <a:solidFill>
                  <a:srgbClr val="FFFFFF"/>
                </a:solidFill>
              </a:rPr>
              <a:t> </a:t>
            </a:r>
            <a:r>
              <a:rPr lang="el-GR" sz="2400" b="1" spc="120" dirty="0">
                <a:solidFill>
                  <a:srgbClr val="FFFFFF"/>
                </a:solidFill>
              </a:rPr>
              <a:t>θα πρέπει να έχει έναν γρίφο. Στοχεύστε σε 4-5 </a:t>
            </a:r>
            <a:r>
              <a:rPr lang="el-GR" sz="2400" b="1" spc="120" dirty="0" smtClean="0">
                <a:solidFill>
                  <a:srgbClr val="FFFFFF"/>
                </a:solidFill>
              </a:rPr>
              <a:t>δοκιμασίες</a:t>
            </a:r>
            <a:r>
              <a:rPr lang="el-GR" sz="2400" b="1" spc="120" dirty="0" smtClean="0">
                <a:solidFill>
                  <a:srgbClr val="FFFFFF"/>
                </a:solidFill>
              </a:rPr>
              <a:t>. </a:t>
            </a:r>
            <a:endParaRPr lang="en-US" sz="2400" b="1" spc="120" dirty="0">
              <a:solidFill>
                <a:srgbClr val="FFFFFF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296475">
            <a:off x="13769967" y="-2018882"/>
            <a:ext cx="6177008" cy="45401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56853">
            <a:off x="15611358" y="2180527"/>
            <a:ext cx="596103" cy="596103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8F791-6A1B-7F48-940D-EF3808998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925292B-0F31-9F47-8C4A-638454D29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523043"/>
            <a:ext cx="13487400" cy="1058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5400" b="1" spc="350" dirty="0">
                <a:solidFill>
                  <a:srgbClr val="FF2870"/>
                </a:solidFill>
              </a:rPr>
              <a:t>Ψηφιακή Απόδραση βήμα προς βήμα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29529" y="4717509"/>
            <a:ext cx="3711445" cy="4152015"/>
            <a:chOff x="0" y="0"/>
            <a:chExt cx="863140" cy="96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76135" y="5089216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</a:rPr>
              <a:t> 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2450" y="5730991"/>
            <a:ext cx="301823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000" b="1" spc="120" dirty="0">
                <a:solidFill>
                  <a:srgbClr val="FFFFFF"/>
                </a:solidFill>
              </a:rPr>
              <a:t>Ενημερώστε το έντυπο στο </a:t>
            </a:r>
            <a:r>
              <a:rPr lang="el-GR" sz="2000" b="1" spc="120" dirty="0" err="1">
                <a:solidFill>
                  <a:srgbClr val="FFFFFF"/>
                </a:solidFill>
              </a:rPr>
              <a:t>Google</a:t>
            </a:r>
            <a:r>
              <a:rPr lang="el-GR" sz="2000" b="1" spc="120" dirty="0">
                <a:solidFill>
                  <a:srgbClr val="FFFFFF"/>
                </a:solidFill>
              </a:rPr>
              <a:t>.</a:t>
            </a:r>
          </a:p>
          <a:p>
            <a:r>
              <a:rPr lang="el-GR" sz="2000" b="1" spc="120" dirty="0">
                <a:solidFill>
                  <a:srgbClr val="FFFFFF"/>
                </a:solidFill>
              </a:rPr>
              <a:t>Χρησιμοποιώντας εικόνες και βίντεο (χωρίς πνευματικά δικαιώματα), κάντε την ψηφιακή σας απόδραση οπτικά ελκυστική για τους χρήστες.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335362" y="4717509"/>
            <a:ext cx="3711445" cy="4152015"/>
            <a:chOff x="0" y="0"/>
            <a:chExt cx="863140" cy="96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681967" y="5089216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 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81967" y="6002930"/>
            <a:ext cx="301823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000" b="1" spc="120" dirty="0">
                <a:solidFill>
                  <a:srgbClr val="FFFFFF"/>
                </a:solidFill>
              </a:rPr>
              <a:t>Μορφοποιήστε το έντυπο της </a:t>
            </a:r>
            <a:r>
              <a:rPr lang="el-GR" sz="2000" b="1" spc="120" dirty="0" err="1">
                <a:solidFill>
                  <a:srgbClr val="FFFFFF"/>
                </a:solidFill>
              </a:rPr>
              <a:t>Google</a:t>
            </a:r>
            <a:r>
              <a:rPr lang="el-GR" sz="2000" b="1" spc="120" dirty="0">
                <a:solidFill>
                  <a:srgbClr val="FFFFFF"/>
                </a:solidFill>
              </a:rPr>
              <a:t>.</a:t>
            </a:r>
          </a:p>
          <a:p>
            <a:r>
              <a:rPr lang="el-GR" sz="2000" b="1" spc="120" dirty="0">
                <a:solidFill>
                  <a:srgbClr val="FFFFFF"/>
                </a:solidFill>
              </a:rPr>
              <a:t>Κάθε </a:t>
            </a:r>
            <a:r>
              <a:rPr lang="el-GR" sz="2000" b="1" spc="120" dirty="0" smtClean="0">
                <a:solidFill>
                  <a:srgbClr val="FFFFFF"/>
                </a:solidFill>
              </a:rPr>
              <a:t>δοκιμασία </a:t>
            </a:r>
            <a:r>
              <a:rPr lang="el-GR" sz="2000" b="1" spc="120" dirty="0" smtClean="0">
                <a:solidFill>
                  <a:srgbClr val="FFFFFF"/>
                </a:solidFill>
              </a:rPr>
              <a:t>θα </a:t>
            </a:r>
            <a:r>
              <a:rPr lang="el-GR" sz="2000" b="1" spc="120" dirty="0">
                <a:solidFill>
                  <a:srgbClr val="FFFFFF"/>
                </a:solidFill>
              </a:rPr>
              <a:t>πρέπει να έχει τίτλο, εικόνα εξωφύλλου, περιγραφή, </a:t>
            </a:r>
            <a:r>
              <a:rPr lang="el-GR" sz="2000" b="1" spc="120" dirty="0" smtClean="0">
                <a:solidFill>
                  <a:srgbClr val="FFFFFF"/>
                </a:solidFill>
              </a:rPr>
              <a:t>δοκιμασία</a:t>
            </a:r>
            <a:r>
              <a:rPr lang="el-GR" sz="2000" b="1" spc="120" dirty="0" smtClean="0">
                <a:solidFill>
                  <a:srgbClr val="FFFFFF"/>
                </a:solidFill>
              </a:rPr>
              <a:t> </a:t>
            </a:r>
            <a:r>
              <a:rPr lang="el-GR" sz="2000" b="1" spc="120" dirty="0">
                <a:solidFill>
                  <a:srgbClr val="FFFFFF"/>
                </a:solidFill>
              </a:rPr>
              <a:t>και συγχαρητήριο μήνυμα.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41194" y="4717509"/>
            <a:ext cx="3711445" cy="4152015"/>
            <a:chOff x="0" y="0"/>
            <a:chExt cx="863140" cy="96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587799" y="5089337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l-GR" sz="3500" spc="175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7798" y="6022369"/>
            <a:ext cx="301823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Ελέγξτε </a:t>
            </a:r>
            <a:r>
              <a:rPr lang="el-GR" sz="2400" b="1" spc="120" dirty="0" smtClean="0">
                <a:solidFill>
                  <a:srgbClr val="FFFFFF"/>
                </a:solidFill>
              </a:rPr>
              <a:t>την </a:t>
            </a:r>
            <a:r>
              <a:rPr lang="el-GR" sz="2400" b="1" spc="120" dirty="0">
                <a:solidFill>
                  <a:srgbClr val="FFFFFF"/>
                </a:solidFill>
              </a:rPr>
              <a:t>Ψηφιακή Απόδραση για τυχόν μικροπροβλήματα. </a:t>
            </a:r>
          </a:p>
          <a:p>
            <a:endParaRPr lang="en-IE" sz="2400" spc="120" dirty="0">
              <a:solidFill>
                <a:srgbClr val="FFFFFF"/>
              </a:solidFill>
              <a:latin typeface="Glacial Indifference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3147026" y="4691903"/>
            <a:ext cx="3711445" cy="4152015"/>
            <a:chOff x="0" y="-5955"/>
            <a:chExt cx="863140" cy="965600"/>
          </a:xfrm>
        </p:grpSpPr>
        <p:sp>
          <p:nvSpPr>
            <p:cNvPr id="16" name="Freeform 16"/>
            <p:cNvSpPr/>
            <p:nvPr/>
          </p:nvSpPr>
          <p:spPr>
            <a:xfrm>
              <a:off x="0" y="-5955"/>
              <a:ext cx="863140" cy="965600"/>
            </a:xfrm>
            <a:custGeom>
              <a:avLst/>
              <a:gdLst/>
              <a:ahLst/>
              <a:cxnLst/>
              <a:rect l="l" t="t" r="r" b="b"/>
              <a:pathLst>
                <a:path w="863140" h="965600">
                  <a:moveTo>
                    <a:pt x="0" y="0"/>
                  </a:moveTo>
                  <a:lnTo>
                    <a:pt x="863140" y="0"/>
                  </a:lnTo>
                  <a:lnTo>
                    <a:pt x="863140" y="965600"/>
                  </a:lnTo>
                  <a:lnTo>
                    <a:pt x="0" y="965600"/>
                  </a:lnTo>
                  <a:close/>
                </a:path>
              </a:pathLst>
            </a:custGeom>
            <a:solidFill>
              <a:srgbClr val="FF287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493632" y="5100449"/>
            <a:ext cx="30182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l-GR" sz="3500" spc="175" dirty="0">
                <a:solidFill>
                  <a:srgbClr val="FFFFFF"/>
                </a:solidFill>
              </a:rPr>
              <a:t>Βήμα</a:t>
            </a:r>
            <a:r>
              <a:rPr lang="el-GR" sz="3500" spc="175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500" spc="175" dirty="0">
                <a:solidFill>
                  <a:srgbClr val="FFFFFF"/>
                </a:solidFill>
                <a:latin typeface="HK Grotesk Light Bold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39800" y="6041170"/>
            <a:ext cx="3018233" cy="23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2400" b="1" spc="120" dirty="0">
                <a:solidFill>
                  <a:srgbClr val="FFFFFF"/>
                </a:solidFill>
              </a:rPr>
              <a:t>Προκαλέστε </a:t>
            </a:r>
            <a:r>
              <a:rPr lang="el-GR" sz="2400" b="1" spc="120" dirty="0" smtClean="0">
                <a:solidFill>
                  <a:srgbClr val="FFFFFF"/>
                </a:solidFill>
              </a:rPr>
              <a:t>τους </a:t>
            </a:r>
            <a:r>
              <a:rPr lang="el-GR" sz="2400" b="1" spc="120" dirty="0">
                <a:solidFill>
                  <a:srgbClr val="FFFFFF"/>
                </a:solidFill>
              </a:rPr>
              <a:t>συναδέλφους σας να ολοκληρώσουν </a:t>
            </a:r>
            <a:r>
              <a:rPr lang="el-GR" sz="2400" b="1" spc="120" dirty="0" smtClean="0">
                <a:solidFill>
                  <a:srgbClr val="FFFFFF"/>
                </a:solidFill>
              </a:rPr>
              <a:t>την </a:t>
            </a:r>
            <a:r>
              <a:rPr lang="el-GR" sz="2400" b="1" spc="120" dirty="0">
                <a:solidFill>
                  <a:srgbClr val="FFFFFF"/>
                </a:solidFill>
              </a:rPr>
              <a:t>ψηφιακή απόδραση.</a:t>
            </a:r>
          </a:p>
          <a:p>
            <a:r>
              <a:rPr lang="el-GR" sz="2400" spc="120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>
              <a:lnSpc>
                <a:spcPts val="3720"/>
              </a:lnSpc>
            </a:pPr>
            <a:endParaRPr lang="en-US" sz="2400" spc="120" dirty="0">
              <a:solidFill>
                <a:srgbClr val="FFFFFF"/>
              </a:solidFill>
              <a:latin typeface="Glacial Indifference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96475">
            <a:off x="13769967" y="-2018882"/>
            <a:ext cx="6177008" cy="45401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56853">
            <a:off x="15611358" y="2180527"/>
            <a:ext cx="596103" cy="596103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8F791-6A1B-7F48-940D-EF3808998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925292B-0F31-9F47-8C4A-638454D292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4441" y="1125053"/>
            <a:ext cx="7550559" cy="7251799"/>
            <a:chOff x="0" y="57150"/>
            <a:chExt cx="10067411" cy="9669062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9372670" cy="275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2800" b="1" spc="200" dirty="0">
                  <a:solidFill>
                    <a:srgbClr val="FF2870"/>
                  </a:solidFill>
                </a:rPr>
                <a:t>Βοηθητικά μέσα </a:t>
              </a:r>
              <a:r>
                <a:rPr lang="el-GR" sz="2800" b="1" spc="200" dirty="0" smtClean="0">
                  <a:solidFill>
                    <a:srgbClr val="FF2870"/>
                  </a:solidFill>
                </a:rPr>
                <a:t>για </a:t>
              </a:r>
              <a:r>
                <a:rPr lang="el-GR" sz="2800" b="1" spc="200" dirty="0" smtClean="0">
                  <a:solidFill>
                    <a:srgbClr val="FF2870"/>
                  </a:solidFill>
                </a:rPr>
                <a:t>να </a:t>
              </a:r>
              <a:r>
                <a:rPr lang="el-GR" sz="2800" b="1" spc="200" dirty="0">
                  <a:solidFill>
                    <a:srgbClr val="FF2870"/>
                  </a:solidFill>
                </a:rPr>
                <a:t>δημιουργήσετε την ψηφιακή απόδραση </a:t>
              </a:r>
              <a:endParaRPr lang="en-US" sz="28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73494"/>
              <a:ext cx="10067411" cy="5252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l-GR" sz="3600" dirty="0"/>
                <a:t>Πλαστά εισιτήρια </a:t>
              </a:r>
              <a:r>
                <a:rPr lang="el-GR" sz="3600" dirty="0" smtClean="0"/>
                <a:t>συναυλίας</a:t>
              </a:r>
              <a:r>
                <a:rPr lang="en-IE" sz="3600" dirty="0" smtClean="0"/>
                <a:t>:</a:t>
              </a:r>
              <a:endParaRPr lang="el-GR" sz="3600" dirty="0"/>
            </a:p>
            <a:p>
              <a:r>
                <a:rPr lang="en-IE" sz="3600" dirty="0">
                  <a:hlinkClick r:id="rId2"/>
                </a:rPr>
                <a:t>https://tickets.kadsoftwareusa.com/</a:t>
              </a:r>
              <a:r>
                <a:rPr lang="en-IE" sz="3600" dirty="0"/>
                <a:t> </a:t>
              </a:r>
            </a:p>
            <a:p>
              <a:r>
                <a:rPr lang="el-GR" sz="3600" dirty="0" smtClean="0"/>
                <a:t>Παραγωγή </a:t>
              </a:r>
              <a:r>
                <a:rPr lang="el-GR" sz="3600" dirty="0" err="1" smtClean="0"/>
                <a:t>κρυπτολέξου</a:t>
              </a:r>
              <a:r>
                <a:rPr lang="el-GR" sz="3600" dirty="0" smtClean="0"/>
                <a:t>: </a:t>
              </a:r>
              <a:r>
                <a:rPr lang="en-IE" sz="3600" dirty="0">
                  <a:hlinkClick r:id="rId3"/>
                </a:rPr>
                <a:t>https://thewordsearch.com/maker/</a:t>
              </a:r>
              <a:r>
                <a:rPr lang="en-IE" sz="3600" dirty="0"/>
                <a:t> </a:t>
              </a:r>
            </a:p>
            <a:p>
              <a:r>
                <a:rPr lang="el-GR" sz="3600" dirty="0" smtClean="0"/>
                <a:t>Αναγραμματισμός λέξεων: </a:t>
              </a:r>
              <a:r>
                <a:rPr lang="en-IE" sz="3600" dirty="0">
                  <a:hlinkClick r:id="rId4"/>
                </a:rPr>
                <a:t>https://wordunscrambler.me</a:t>
              </a:r>
              <a:r>
                <a:rPr lang="en-IE" sz="3600" dirty="0"/>
                <a:t> </a:t>
              </a:r>
            </a:p>
            <a:p>
              <a:pPr>
                <a:lnSpc>
                  <a:spcPts val="4800"/>
                </a:lnSpc>
              </a:pPr>
              <a:endParaRPr lang="en-US" sz="4000" spc="200" dirty="0">
                <a:solidFill>
                  <a:srgbClr val="222222"/>
                </a:solidFill>
                <a:latin typeface="Glacial Indifference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57007"/>
              <a:ext cx="9372670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/>
              <a:endParaRPr lang="en-I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616443"/>
              <a:ext cx="937267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0034" r="40125"/>
          <a:stretch>
            <a:fillRect/>
          </a:stretch>
        </p:blipFill>
        <p:spPr>
          <a:xfrm>
            <a:off x="10454740" y="-302861"/>
            <a:ext cx="8163720" cy="108927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247691">
            <a:off x="8694822" y="9001496"/>
            <a:ext cx="11604014" cy="44095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476854">
            <a:off x="15969032" y="7399941"/>
            <a:ext cx="596103" cy="59610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9CFFE1-C852-B945-A6AE-98B9297BCE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FEEB29-903F-8949-AA14-9B27041517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49447">
            <a:off x="11939434" y="5818666"/>
            <a:ext cx="8926640" cy="60254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58896">
            <a:off x="-3837354" y="-2137071"/>
            <a:ext cx="5987024" cy="4550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3E12B-6CE6-6F47-8743-E2A338603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9" y="7786323"/>
            <a:ext cx="7660504" cy="21933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883682-BCFB-7A41-92D9-063EC042830F}"/>
              </a:ext>
            </a:extLst>
          </p:cNvPr>
          <p:cNvSpPr txBox="1"/>
          <p:nvPr/>
        </p:nvSpPr>
        <p:spPr>
          <a:xfrm>
            <a:off x="7543365" y="8021226"/>
            <a:ext cx="5390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«Η υποστήριξη της Ευρωπαϊκής Επιτροπής για την παραγωγή της παρούσας δημοσίευσης δε συνιστά έγκριση του περιεχομένου, το οποίο αντικατοπτρίζει τις απόψεις μόνο των συγγραφέων, και η Επιτροπή δεν μπορεί να θεωρηθεί υπεύθυνη για οποιαδήποτε χρήση των πληροφοριών που περιέχονται σε αυτήν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l-GR" sz="1600" dirty="0"/>
          </a:p>
          <a:p>
            <a:r>
              <a:rPr lang="en-US" sz="1600" spc="145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2020-1-DK01-KA205-074945</a:t>
            </a:r>
            <a:endParaRPr lang="en-US" sz="1600" spc="145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DF986A-CB3F-A341-BB5B-2D3EDDF46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0" y="5439410"/>
            <a:ext cx="4111256" cy="152400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47592D-7938-4046-ACF6-F84633BC3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45" y="1949497"/>
            <a:ext cx="3784600" cy="266700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8179347-CE60-DA43-9210-4FA879940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26" y="1613144"/>
            <a:ext cx="1615565" cy="2900232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A3B9BE33-1225-C14F-A052-8C1B09567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4" y="5836262"/>
            <a:ext cx="3517900" cy="914400"/>
          </a:xfrm>
          <a:prstGeom prst="rect">
            <a:avLst/>
          </a:prstGeom>
        </p:spPr>
      </p:pic>
      <p:pic>
        <p:nvPicPr>
          <p:cNvPr id="24" name="Picture 2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BFB75C4-1381-1940-985B-0155EBA4A5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92" y="876300"/>
            <a:ext cx="6962945" cy="58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2884488"/>
            <a:ext cx="14820900" cy="6444379"/>
            <a:chOff x="0" y="-19050"/>
            <a:chExt cx="17552140" cy="8592507"/>
          </a:xfrm>
        </p:grpSpPr>
        <p:sp>
          <p:nvSpPr>
            <p:cNvPr id="3" name="TextBox 3"/>
            <p:cNvSpPr txBox="1"/>
            <p:nvPr/>
          </p:nvSpPr>
          <p:spPr>
            <a:xfrm>
              <a:off x="0" y="1485901"/>
              <a:ext cx="17552140" cy="6073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+mj-lt"/>
                  <a:cs typeface="Calibri" panose="020F0502020204030204" pitchFamily="34" charset="0"/>
                </a:rPr>
                <a:t>Η Ψηφιακή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Απόδραση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είναι μια καθηλωτική διαδικτυακή εμπειρία που επιτρέπει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στους χρήστες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να προκαλέσουν τον εαυτό τους και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τους συνομηλίκους τους, ώστε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να λύσουν γρίφους και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αποστολές,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για να «δραπετεύσουν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». </a:t>
              </a:r>
              <a:endParaRPr lang="el-GR" sz="3600" dirty="0">
                <a:latin typeface="+mj-lt"/>
                <a:cs typeface="Calibri" panose="020F0502020204030204" pitchFamily="34" charset="0"/>
              </a:endParaRP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endParaRPr lang="el-GR" sz="3600" spc="350" dirty="0">
                <a:solidFill>
                  <a:srgbClr val="222222"/>
                </a:solidFill>
                <a:latin typeface="+mj-lt"/>
              </a:endParaRP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+mj-lt"/>
                  <a:cs typeface="Calibri" panose="020F0502020204030204" pitchFamily="34" charset="0"/>
                </a:rPr>
                <a:t>Η Ψηφιακή Απόδραση περιλαμβάνει τη χρήση μιας σειράς από στοιχεία και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γρίφους,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προκειμένου να </a:t>
              </a:r>
              <a:r>
                <a:rPr lang="el-GR" sz="3600" dirty="0" smtClean="0">
                  <a:latin typeface="+mj-lt"/>
                  <a:cs typeface="Calibri" panose="020F0502020204030204" pitchFamily="34" charset="0"/>
                </a:rPr>
                <a:t>ξεκλειδωθεί </a:t>
              </a:r>
              <a:r>
                <a:rPr lang="el-GR" sz="3600" dirty="0">
                  <a:latin typeface="+mj-lt"/>
                  <a:cs typeface="Calibri" panose="020F0502020204030204" pitchFamily="34" charset="0"/>
                </a:rPr>
                <a:t>μια σειρά από κλειδαριές.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endParaRPr lang="en-US" sz="4400" spc="350" dirty="0">
                <a:solidFill>
                  <a:srgbClr val="222222"/>
                </a:solidFill>
                <a:latin typeface="Glacial Indifference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919863" y="8081014"/>
              <a:ext cx="1363227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39700" indent="0">
                <a:buNone/>
              </a:pPr>
              <a:r>
                <a:rPr lang="el-GR" sz="2400" dirty="0"/>
                <a:t>Πηγή</a:t>
              </a:r>
              <a:r>
                <a:rPr lang="en-IE" sz="2400" dirty="0"/>
                <a:t>: https://journals.ala.org/index.php/ltr/article/view/7315/10036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63227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l-GR" sz="4400" b="1" spc="200" dirty="0">
                  <a:solidFill>
                    <a:srgbClr val="FF2870"/>
                  </a:solidFill>
                </a:rPr>
                <a:t>Τι είναι η Ψηφιακή Απόδραση;</a:t>
              </a:r>
              <a:r>
                <a:rPr lang="en-US" sz="4400" b="1" spc="200" dirty="0">
                  <a:solidFill>
                    <a:srgbClr val="FF2870"/>
                  </a:solidFill>
                </a:rPr>
                <a:t>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17778">
            <a:off x="13872955" y="-1273020"/>
            <a:ext cx="6710076" cy="45293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4656753" y="2111073"/>
            <a:ext cx="596103" cy="5961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30587">
            <a:off x="-2897838" y="7966230"/>
            <a:ext cx="6710076" cy="452930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472144-4495-8F4C-80B9-CFFC3E99E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68" y="9486900"/>
            <a:ext cx="1593850" cy="45445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21D719B-CA44-1744-93F9-1B6BC6AC8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18426" y="1820423"/>
            <a:ext cx="8134677" cy="7036280"/>
            <a:chOff x="-127436" y="57150"/>
            <a:chExt cx="10846236" cy="9381703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10718800" cy="1272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3200" b="1" spc="200" dirty="0">
                  <a:solidFill>
                    <a:srgbClr val="FF2870"/>
                  </a:solidFill>
                </a:rPr>
                <a:t>Πλεονεκτήματα Ψηφιακής Απόδρασης</a:t>
              </a:r>
              <a:endParaRPr lang="en-US" sz="32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27436" y="2790882"/>
              <a:ext cx="9842532" cy="6647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IE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Αναπτύσσει τις δεξι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ότητες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κριτικής και δημιουργικής σκέψης.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Ενισχύει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τις ευκαιρίες μάθησης των χρηστών. 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Παρέχει ευκαιρίες συλλογικής και συνεργατικής εργασίας. 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Ενισχύει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το ομαδικό πνεύμα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των συμμετεχόντων. 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Βελτιώνει τις ερευνητικές δεξιότητες.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29367"/>
              <a:ext cx="9842532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83526">
            <a:off x="14304312" y="-1517844"/>
            <a:ext cx="6710076" cy="45293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464603" y="8180786"/>
            <a:ext cx="596103" cy="59610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5409A-EB26-8F4E-AE7A-390DA4992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AADF854-2FF9-9E4B-B143-26CC5A5EA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4" y="3893206"/>
            <a:ext cx="8499939" cy="5666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07103" y="-1866900"/>
            <a:ext cx="848412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5510">
            <a:off x="-4437506" y="7234722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90700" y="1333500"/>
            <a:ext cx="10934700" cy="1037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4800" b="1" spc="350" dirty="0">
                <a:solidFill>
                  <a:srgbClr val="FF2870"/>
                </a:solidFill>
              </a:rPr>
              <a:t>Στοιχεία της </a:t>
            </a:r>
            <a:r>
              <a:rPr lang="el-GR" sz="4800" b="1" spc="200" dirty="0">
                <a:solidFill>
                  <a:srgbClr val="FF2870"/>
                </a:solidFill>
              </a:rPr>
              <a:t>Ψηφιακής Απόδρασης</a:t>
            </a:r>
            <a:endParaRPr lang="en-US" sz="4800" b="1" spc="350" dirty="0">
              <a:solidFill>
                <a:srgbClr val="FF287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0490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>
                <a:solidFill>
                  <a:srgbClr val="FF2870"/>
                </a:solidFill>
                <a:latin typeface="Glacial Indifference Bold"/>
              </a:rPr>
              <a:t>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57400" y="3775736"/>
            <a:ext cx="5455226" cy="2996102"/>
            <a:chOff x="0" y="-19050"/>
            <a:chExt cx="5896527" cy="3994799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896527" cy="82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Αφήγηση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03170"/>
              <a:ext cx="5896527" cy="2872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just"/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Μια συναρπαστική ιστορία θα βοηθήσει να προσελκύσει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τους χρήστες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και να τους ενθαρρύνει να συμμετάσχουν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στην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ψηφιακή απόδραση.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686800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53600" y="3775736"/>
            <a:ext cx="5567350" cy="3387255"/>
            <a:chOff x="0" y="-19051"/>
            <a:chExt cx="7423134" cy="45163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1"/>
              <a:ext cx="742313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 smtClean="0">
                  <a:solidFill>
                    <a:srgbClr val="222222"/>
                  </a:solidFill>
                </a:rPr>
                <a:t>Μαθησιακός στόχος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2793" y="906561"/>
              <a:ext cx="6594650" cy="35907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152"/>
                </a:lnSpc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Η έρευνα είναι ζωτικής σημασίας σε αυτό το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στάδιο,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για να διασφαλίσετε ότι μπορείτε να επιτύχετε τους μαθησιακούς σας στόχους.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313290" y="6896100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511940" y="7200900"/>
            <a:ext cx="8813659" cy="2996102"/>
            <a:chOff x="0" y="-19051"/>
            <a:chExt cx="6558230" cy="399480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1"/>
              <a:ext cx="6558230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Κλειδαριές και παζλ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03170"/>
              <a:ext cx="5896527" cy="287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just"/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Οι χρήστες πρέπει να είναι σε θέση να επιλύουν προβλήματα. Αριθμητικές, λεκτικές ή και φωτογραφικές εικόνες μπορούν να χρησιμοποιηθούν ως παραδείγματα κλειδαριών και γρίφων. </a:t>
              </a:r>
            </a:p>
          </p:txBody>
        </p:sp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D1C075-74F0-0D4B-85A0-55F58096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5" y="94869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16700DD-58BD-9145-860D-CB93A2A9B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7238" y="-1977893"/>
            <a:ext cx="848412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5510">
            <a:off x="-4437506" y="7234722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90700" y="1333500"/>
            <a:ext cx="10096500" cy="1030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l-GR" sz="4600" b="1" spc="350" dirty="0">
                <a:solidFill>
                  <a:srgbClr val="FF2870"/>
                </a:solidFill>
              </a:rPr>
              <a:t>Στοιχεία της  </a:t>
            </a:r>
            <a:r>
              <a:rPr lang="el-GR" sz="4600" b="1" spc="200" dirty="0">
                <a:solidFill>
                  <a:srgbClr val="FF2870"/>
                </a:solidFill>
              </a:rPr>
              <a:t>Ψηφιακής Απόδρασης</a:t>
            </a:r>
            <a:endParaRPr lang="en-US" sz="4600" b="1" spc="350" dirty="0">
              <a:solidFill>
                <a:srgbClr val="FF287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0490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57400" y="3775736"/>
            <a:ext cx="5455226" cy="2996101"/>
            <a:chOff x="0" y="-19050"/>
            <a:chExt cx="5896527" cy="399479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896527" cy="82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Στόχοι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03169"/>
              <a:ext cx="5896527" cy="2872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just"/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Μετά την ολοκλήρωση της ψηφιακής απόδρασης, οι χρήστες θα πρέπει να έχουν μάθει πληροφορίες σχετικά με το θέμα. Βεβαιωθείτε ότι είναι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διαφανείς. </a:t>
              </a:r>
              <a:endParaRPr lang="el-G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686800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6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53600" y="3775736"/>
            <a:ext cx="6096000" cy="2565215"/>
            <a:chOff x="0" y="-19051"/>
            <a:chExt cx="7423134" cy="34202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1"/>
              <a:ext cx="742313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 smtClean="0">
                  <a:solidFill>
                    <a:srgbClr val="222222"/>
                  </a:solidFill>
                </a:rPr>
                <a:t>Δοκιμασίες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15752" y="1103170"/>
              <a:ext cx="6636226" cy="22980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1" algn="just"/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Ανάλογα με το επίπεδο δυσκολίας θα πρέπει να παρουσιάζονται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στους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χρήστες 2 έως 6 ξεχωριστές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δοκιμασίες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l-G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313290" y="6896100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 dirty="0">
                <a:solidFill>
                  <a:srgbClr val="FF2870"/>
                </a:solidFill>
                <a:latin typeface="Glacial Indifference Bold"/>
              </a:rPr>
              <a:t>5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511940" y="7200900"/>
            <a:ext cx="8813659" cy="2134328"/>
            <a:chOff x="0" y="-19051"/>
            <a:chExt cx="6558230" cy="284577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1"/>
              <a:ext cx="6558230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l-GR" sz="4000" b="1" spc="200" dirty="0">
                  <a:solidFill>
                    <a:srgbClr val="222222"/>
                  </a:solidFill>
                </a:rPr>
                <a:t>Αναστοχασμός</a:t>
              </a:r>
              <a:endParaRPr lang="en-US" sz="4000" b="1" spc="200" dirty="0">
                <a:solidFill>
                  <a:srgbClr val="222222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" y="1103170"/>
              <a:ext cx="5084023" cy="17235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1" algn="just"/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Η αρχική αφήγηση θα πρέπει να ολοκληρωθεί μέχρι το τέλος της πρόκλησης.</a:t>
              </a:r>
            </a:p>
          </p:txBody>
        </p:sp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D1C075-74F0-0D4B-85A0-55F58096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5" y="9486900"/>
            <a:ext cx="1593850" cy="45445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16700DD-58BD-9145-860D-CB93A2A9B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510185">
            <a:off x="4689183" y="3843768"/>
            <a:ext cx="19690789" cy="1447273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90700" y="1347986"/>
            <a:ext cx="11620500" cy="8161271"/>
            <a:chOff x="0" y="-82286"/>
            <a:chExt cx="11339014" cy="10881699"/>
          </a:xfrm>
        </p:grpSpPr>
        <p:sp>
          <p:nvSpPr>
            <p:cNvPr id="4" name="TextBox 4"/>
            <p:cNvSpPr txBox="1"/>
            <p:nvPr/>
          </p:nvSpPr>
          <p:spPr>
            <a:xfrm>
              <a:off x="0" y="-82286"/>
              <a:ext cx="11339014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8000" b="1" spc="200" dirty="0">
                  <a:solidFill>
                    <a:srgbClr val="FF2870"/>
                  </a:solidFill>
                </a:rPr>
                <a:t>Η Αφήγηση</a:t>
              </a:r>
              <a:endParaRPr lang="en-US" sz="8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39014" cy="81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 lang="en-US" sz="4000" spc="200" dirty="0">
                <a:solidFill>
                  <a:srgbClr val="222222"/>
                </a:solidFill>
                <a:latin typeface="Glacial Indifference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30400"/>
              <a:ext cx="11339014" cy="886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Η αφήγηση είναι η ιστορία που παρουσιάζει το μαθησιακό υλικό με συναρπαστικό και συχνά φανταστικό τρόπο.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IE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Η αφήγηση θέτει το σκηνικό της δραστηριότητας και εξηγεί τι πρέπει να κάνουν οι χρήστες. Μια εικόνα ή ένα βίντεο μπορεί να χρησιμοποιηθεί για την εξήγηση της αφήγησης.</a:t>
              </a:r>
            </a:p>
            <a:p>
              <a:pPr algn="just"/>
              <a:r>
                <a:rPr lang="en-I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Συχνά, ένα σύντομο κείμενο 100 - 150 λέξεων μπορεί να </a:t>
              </a:r>
              <a:r>
                <a: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χρησιμοποιηθεί, </a:t>
              </a: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για να βοηθήσει στη δημιουργία του σκηνικού.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IE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l-GR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Με τη χρήση τεχνικών αφήγησης, οι χρήστες αποκτούν βαθύτερη κατανόηση και εκτίμηση του θέματος. </a:t>
              </a:r>
            </a:p>
            <a:p>
              <a:pPr>
                <a:lnSpc>
                  <a:spcPts val="4375"/>
                </a:lnSpc>
              </a:pPr>
              <a:endParaRPr lang="en-US" sz="3500" spc="175" dirty="0">
                <a:solidFill>
                  <a:srgbClr val="222222"/>
                </a:solidFill>
                <a:latin typeface="HK Grotesk Light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033448" y="1028700"/>
            <a:ext cx="1225852" cy="122585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F3381-00EF-974B-B934-C1780B49B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65645-53A1-8F4B-BC91-DD0F5C424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  <p:sp>
        <p:nvSpPr>
          <p:cNvPr id="11" name="AutoShape 7"/>
          <p:cNvSpPr/>
          <p:nvPr/>
        </p:nvSpPr>
        <p:spPr>
          <a:xfrm>
            <a:off x="1638300" y="2523173"/>
            <a:ext cx="9182100" cy="82550"/>
          </a:xfrm>
          <a:prstGeom prst="rect">
            <a:avLst/>
          </a:prstGeom>
          <a:solidFill>
            <a:srgbClr val="FFE148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90823">
            <a:off x="11590213" y="-2729423"/>
            <a:ext cx="14743631" cy="145961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38300" y="1314570"/>
            <a:ext cx="9182100" cy="7615356"/>
            <a:chOff x="0" y="57150"/>
            <a:chExt cx="9741071" cy="10153808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9741071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4000" b="1" spc="200" dirty="0">
                  <a:solidFill>
                    <a:srgbClr val="FF2870"/>
                  </a:solidFill>
                </a:rPr>
                <a:t>Διαδικασία ψηφιακής απόδρασης</a:t>
              </a:r>
              <a:endParaRPr lang="en-US" sz="40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67730"/>
              <a:ext cx="9741071" cy="8043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Κάθε ψηφιακή απόδραση περιλαμβάνει ένα κεντρικό θέμα, για παράδειγμα «προστασία του περιβάλλοντος» ή «χρηματοοικονομικός αλφαβητισμός».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IE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Οι χρήστες της ψηφιακής απόδρασης καλούνται να λύσουν μια σειρά από στοιχεία και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γρίφους,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προκειμένου να προχωρήσουν στο επόμενο στάδιο της απόδρασης.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IE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Καθώς λύνεται κάθε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δοκιμασία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η αφήγηση συνεχίζεται και οι γρίφοι γίνονται πιο απαιτητικοί.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l-G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Μόλις επιτευχθούν όλοι οι μαθησιακοί στόχοι, οι χρήστες δέχονται συγχαρητήρια για τη δραπέτευσή τους από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την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Ψηφιακή Απόδραση. </a:t>
              </a:r>
              <a:endParaRPr lang="en-IE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668621"/>
              <a:ext cx="9741071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1089" y="6340173"/>
            <a:ext cx="596103" cy="59610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9F97A3-2214-3B43-8FEB-FA8598E33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221FBE4-09C9-2145-B679-61623F34F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207"/>
            <a:ext cx="2165350" cy="773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5334">
            <a:off x="9647322" y="7667996"/>
            <a:ext cx="11604014" cy="44095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663197" y="5990910"/>
            <a:ext cx="596103" cy="5961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13769" y="1681937"/>
            <a:ext cx="7792232" cy="7660853"/>
            <a:chOff x="-648384" y="57150"/>
            <a:chExt cx="8549261" cy="10214468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7841072" cy="1426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l-GR" sz="6600" b="1" spc="200" dirty="0">
                  <a:solidFill>
                    <a:srgbClr val="FF2870"/>
                  </a:solidFill>
                </a:rPr>
                <a:t>Αναστοχασμός</a:t>
              </a:r>
              <a:endParaRPr lang="en-US" sz="6600" b="1" spc="200" dirty="0">
                <a:solidFill>
                  <a:srgbClr val="FF2870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48384" y="2963808"/>
              <a:ext cx="8549261" cy="7307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4800"/>
                </a:lnSpc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Ποια θέματα που σχετίζονται με την πολιτισμική νοημοσύνη μπορούμε να διδάξουμε μέσω της Ψηφιακής Απόδρασης; </a:t>
              </a:r>
            </a:p>
            <a:p>
              <a:pPr marL="457200" indent="-457200" algn="just">
                <a:lnSpc>
                  <a:spcPts val="4800"/>
                </a:lnSpc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Ποιες </a:t>
              </a:r>
              <a:r>
                <a:rPr lang="el-GR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δοκιμασίες </a:t>
              </a: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μπορούμε να σκεφτούμε;</a:t>
              </a:r>
            </a:p>
            <a:p>
              <a:pPr marL="457200" indent="-457200" algn="just">
                <a:lnSpc>
                  <a:spcPts val="4800"/>
                </a:lnSpc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Προσπαθήστε να φανταστείτε μια Ψηφιακή Απόδραση με στόχο την αντιμετώπιση των στερεοτύπων.</a:t>
              </a:r>
            </a:p>
            <a:p>
              <a:pPr marL="457200" indent="-457200" algn="just">
                <a:lnSpc>
                  <a:spcPts val="4800"/>
                </a:lnSpc>
                <a:buFont typeface="Arial" panose="020B0604020202020204" pitchFamily="34" charset="0"/>
                <a:buChar char="•"/>
              </a:pPr>
              <a:r>
                <a:rPr lang="el-G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Ποιο είναι το περιεχόμενο που θα μπορούσε να περιέχει;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166658"/>
              <a:ext cx="7841073" cy="777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 lang="en-US" sz="2900" spc="145" dirty="0">
                <a:solidFill>
                  <a:srgbClr val="222222"/>
                </a:solidFill>
                <a:latin typeface="HK Grotesk Light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29367"/>
              <a:ext cx="7841073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155200">
            <a:off x="-2849373" y="-976292"/>
            <a:ext cx="8594829" cy="32660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DFD501-BF06-C94D-9360-3095364B0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10700"/>
            <a:ext cx="1593850" cy="45445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8D18525-50EE-5C45-B8A7-B7607D2C1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573" y="419100"/>
            <a:ext cx="2165350" cy="7738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10" y="1758743"/>
            <a:ext cx="7116490" cy="5022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095CBA-141D-8E44-973B-2B8BF0977998}"/>
              </a:ext>
            </a:extLst>
          </p:cNvPr>
          <p:cNvSpPr/>
          <p:nvPr/>
        </p:nvSpPr>
        <p:spPr>
          <a:xfrm>
            <a:off x="4495800" y="2262752"/>
            <a:ext cx="9144000" cy="5734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1000"/>
              </a:lnSpc>
            </a:pPr>
            <a:r>
              <a:rPr lang="el-GR" sz="9600" b="1" spc="275" dirty="0">
                <a:solidFill>
                  <a:srgbClr val="FF2870"/>
                </a:solidFill>
              </a:rPr>
              <a:t>Πώς να </a:t>
            </a:r>
            <a:r>
              <a:rPr lang="el-GR" sz="9600" b="1" spc="275" dirty="0" smtClean="0">
                <a:solidFill>
                  <a:srgbClr val="FF2870"/>
                </a:solidFill>
              </a:rPr>
              <a:t>δημιουργήσετε </a:t>
            </a:r>
            <a:r>
              <a:rPr lang="el-GR" sz="9600" b="1" spc="275" dirty="0">
                <a:solidFill>
                  <a:srgbClr val="FF2870"/>
                </a:solidFill>
              </a:rPr>
              <a:t>μια ψηφιακή απόδραση</a:t>
            </a:r>
            <a:endParaRPr lang="en-US" sz="9600" b="1" spc="275" dirty="0">
              <a:solidFill>
                <a:srgbClr val="FF28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35334">
            <a:off x="10068144" y="7027181"/>
            <a:ext cx="11604014" cy="440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6663197" y="5990910"/>
            <a:ext cx="596103" cy="5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710</Words>
  <Application>Microsoft Office PowerPoint</Application>
  <PresentationFormat>Custom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HK Grotesk Light Bold</vt:lpstr>
      <vt:lpstr>Calibri</vt:lpstr>
      <vt:lpstr>HK Grotesk Light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C's are depicted as 3 semi circles in a rainbow coloured gradient. The rainbow was chosen as inspiration</dc:title>
  <cp:lastModifiedBy>Admin</cp:lastModifiedBy>
  <cp:revision>16</cp:revision>
  <dcterms:created xsi:type="dcterms:W3CDTF">2006-08-16T00:00:00Z</dcterms:created>
  <dcterms:modified xsi:type="dcterms:W3CDTF">2022-01-25T22:09:23Z</dcterms:modified>
  <dc:identifier>DADxvuSMa00</dc:identifier>
</cp:coreProperties>
</file>