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gw9EcZ7ZKs4Crdmk1Jd9vMjttK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da-DK" sz="1200"/>
              <a:t>The share of foreign-born population in the EU is lower than in most developed countries.</a:t>
            </a:r>
            <a:endParaRPr/>
          </a:p>
          <a:p>
            <a:pPr indent="0" lvl="0" marL="0" rtl="0" algn="l">
              <a:spcBef>
                <a:spcPts val="0"/>
              </a:spcBef>
              <a:spcAft>
                <a:spcPts val="0"/>
              </a:spcAft>
              <a:buNone/>
            </a:pPr>
            <a:r>
              <a:rPr lang="da-DK" sz="1200"/>
              <a:t>Source: Eurostat, OECD, UNDESA, data from 2018 or 2019 </a:t>
            </a:r>
            <a:endParaRPr/>
          </a:p>
          <a:p>
            <a:pPr indent="0" lvl="0" marL="0" rtl="0" algn="l">
              <a:spcBef>
                <a:spcPts val="0"/>
              </a:spcBef>
              <a:spcAft>
                <a:spcPts val="0"/>
              </a:spcAft>
              <a:buNone/>
            </a:pPr>
            <a:r>
              <a:rPr lang="da-DK" sz="1200"/>
              <a:t>Note: non-EU born in case of the EU (i.e. those born in another Member State are not included); if intra-EU mobile persons were included, the share would be 11.9%</a:t>
            </a:r>
            <a:endParaRPr/>
          </a:p>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da-DK"/>
              <a:t>Source: Eurostat </a:t>
            </a:r>
            <a:endParaRPr/>
          </a:p>
          <a:p>
            <a:pPr indent="0" lvl="0" marL="0" rtl="0" algn="l">
              <a:spcBef>
                <a:spcPts val="0"/>
              </a:spcBef>
              <a:spcAft>
                <a:spcPts val="0"/>
              </a:spcAft>
              <a:buNone/>
            </a:pPr>
            <a:r>
              <a:rPr lang="da-DK"/>
              <a:t>The most important reason to come to the EU for people with a valid residence permit at the end of 2019 was family reasons.</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6.png"/><Relationship Id="rId10"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18.jpg"/><Relationship Id="rId7" Type="http://schemas.openxmlformats.org/officeDocument/2006/relationships/image" Target="../media/image13.jpg"/><Relationship Id="rId8"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9.jp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rot="8786121">
            <a:off x="-4009500" y="-645152"/>
            <a:ext cx="9753141" cy="5803119"/>
          </a:xfrm>
          <a:prstGeom prst="rect">
            <a:avLst/>
          </a:prstGeom>
          <a:noFill/>
          <a:ln>
            <a:noFill/>
          </a:ln>
        </p:spPr>
      </p:pic>
      <p:sp>
        <p:nvSpPr>
          <p:cNvPr id="89" name="Google Shape;89;p1"/>
          <p:cNvSpPr txBox="1"/>
          <p:nvPr/>
        </p:nvSpPr>
        <p:spPr>
          <a:xfrm>
            <a:off x="10668000" y="4381500"/>
            <a:ext cx="7924800" cy="28683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da-DK" sz="11000" u="none" cap="none" strike="noStrike">
                <a:solidFill>
                  <a:srgbClr val="13A89E"/>
                </a:solidFill>
                <a:latin typeface="Arial"/>
                <a:ea typeface="Arial"/>
                <a:cs typeface="Arial"/>
                <a:sym typeface="Arial"/>
              </a:rPr>
              <a:t>Migration </a:t>
            </a:r>
            <a:endParaRPr/>
          </a:p>
          <a:p>
            <a:pPr indent="0" lvl="0" marL="0" marR="0" rtl="0" algn="l">
              <a:lnSpc>
                <a:spcPct val="100000"/>
              </a:lnSpc>
              <a:spcBef>
                <a:spcPts val="0"/>
              </a:spcBef>
              <a:spcAft>
                <a:spcPts val="0"/>
              </a:spcAft>
              <a:buNone/>
            </a:pPr>
            <a:r>
              <a:rPr b="0" i="0" lang="da-DK" sz="11000" u="none" cap="none" strike="noStrike">
                <a:solidFill>
                  <a:srgbClr val="13A89E"/>
                </a:solidFill>
                <a:latin typeface="Arial"/>
                <a:ea typeface="Arial"/>
                <a:cs typeface="Arial"/>
                <a:sym typeface="Arial"/>
              </a:rPr>
              <a:t>in Europe</a:t>
            </a:r>
            <a:endParaRPr b="0" i="0" sz="11000" u="none" cap="none" strike="noStrike">
              <a:solidFill>
                <a:srgbClr val="13A89E"/>
              </a:solidFill>
              <a:latin typeface="Arial"/>
              <a:ea typeface="Arial"/>
              <a:cs typeface="Arial"/>
              <a:sym typeface="Arial"/>
            </a:endParaRPr>
          </a:p>
        </p:txBody>
      </p:sp>
      <p:pic>
        <p:nvPicPr>
          <p:cNvPr descr="A picture containing food, drawing&#10;&#10;Description automatically generated" id="90" name="Google Shape;90;p1"/>
          <p:cNvPicPr preferRelativeResize="0"/>
          <p:nvPr/>
        </p:nvPicPr>
        <p:blipFill rotWithShape="1">
          <a:blip r:embed="rId4">
            <a:alphaModFix/>
          </a:blip>
          <a:srcRect b="0" l="0" r="0" t="0"/>
          <a:stretch/>
        </p:blipFill>
        <p:spPr>
          <a:xfrm>
            <a:off x="1143000" y="1768946"/>
            <a:ext cx="8737090" cy="7284392"/>
          </a:xfrm>
          <a:prstGeom prst="rect">
            <a:avLst/>
          </a:prstGeom>
          <a:noFill/>
          <a:ln>
            <a:noFill/>
          </a:ln>
        </p:spPr>
      </p:pic>
      <p:pic>
        <p:nvPicPr>
          <p:cNvPr id="91" name="Google Shape;91;p1"/>
          <p:cNvPicPr preferRelativeResize="0"/>
          <p:nvPr/>
        </p:nvPicPr>
        <p:blipFill rotWithShape="1">
          <a:blip r:embed="rId3">
            <a:alphaModFix/>
          </a:blip>
          <a:srcRect b="0" l="0" r="0" t="0"/>
          <a:stretch/>
        </p:blipFill>
        <p:spPr>
          <a:xfrm rot="8786121">
            <a:off x="-4009501" y="-645153"/>
            <a:ext cx="9753141" cy="5803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0"/>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200" name="Google Shape;200;p10"/>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01" name="Google Shape;201;p10"/>
          <p:cNvGrpSpPr/>
          <p:nvPr/>
        </p:nvGrpSpPr>
        <p:grpSpPr>
          <a:xfrm>
            <a:off x="3886199" y="1257300"/>
            <a:ext cx="13106402" cy="1094076"/>
            <a:chOff x="-210249" y="90007"/>
            <a:chExt cx="9886204" cy="1458767"/>
          </a:xfrm>
        </p:grpSpPr>
        <p:sp>
          <p:nvSpPr>
            <p:cNvPr id="202" name="Google Shape;202;p10"/>
            <p:cNvSpPr txBox="1"/>
            <p:nvPr/>
          </p:nvSpPr>
          <p:spPr>
            <a:xfrm>
              <a:off x="-210249" y="90007"/>
              <a:ext cx="9828725" cy="768301"/>
            </a:xfrm>
            <a:prstGeom prst="rect">
              <a:avLst/>
            </a:prstGeom>
            <a:noFill/>
            <a:ln>
              <a:noFill/>
            </a:ln>
          </p:spPr>
          <p:txBody>
            <a:bodyPr anchorCtr="0" anchor="t" bIns="0" lIns="0" spcFirstLastPara="1" rIns="0" wrap="square" tIns="0">
              <a:spAutoFit/>
            </a:bodyPr>
            <a:lstStyle/>
            <a:p>
              <a:pPr indent="0" lvl="0" marL="0" marR="0" rtl="0" algn="l">
                <a:lnSpc>
                  <a:spcPct val="68258"/>
                </a:lnSpc>
                <a:spcBef>
                  <a:spcPts val="0"/>
                </a:spcBef>
                <a:spcAft>
                  <a:spcPts val="0"/>
                </a:spcAft>
                <a:buNone/>
              </a:pPr>
              <a:r>
                <a:rPr lang="da-DK" sz="5800">
                  <a:solidFill>
                    <a:srgbClr val="FF2870"/>
                  </a:solidFill>
                  <a:latin typeface="Arial"/>
                  <a:ea typeface="Arial"/>
                  <a:cs typeface="Arial"/>
                  <a:sym typeface="Arial"/>
                </a:rPr>
                <a:t>MIDDLE EAST </a:t>
              </a:r>
              <a:endParaRPr sz="5800">
                <a:solidFill>
                  <a:srgbClr val="FF2870"/>
                </a:solidFill>
                <a:latin typeface="Arial"/>
                <a:ea typeface="Arial"/>
                <a:cs typeface="Arial"/>
                <a:sym typeface="Arial"/>
              </a:endParaRPr>
            </a:p>
          </p:txBody>
        </p:sp>
        <p:sp>
          <p:nvSpPr>
            <p:cNvPr id="203" name="Google Shape;203;p10"/>
            <p:cNvSpPr/>
            <p:nvPr/>
          </p:nvSpPr>
          <p:spPr>
            <a:xfrm>
              <a:off x="-152770" y="1410806"/>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4" name="Google Shape;204;p10"/>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205" name="Google Shape;205;p10"/>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06" name="Google Shape;206;p10"/>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07" name="Google Shape;207;p10"/>
          <p:cNvSpPr txBox="1"/>
          <p:nvPr/>
        </p:nvSpPr>
        <p:spPr>
          <a:xfrm>
            <a:off x="1852930" y="2781300"/>
            <a:ext cx="13024100" cy="50385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Other insecurities in the Middle East are contributing to the crisis. The conflict in Yemen, where entire neighborhoods have been designated as military targets, has led more than 100,000 people to leave their country. </a:t>
            </a:r>
            <a:endParaRPr>
              <a:solidFill>
                <a:schemeClr val="dk1"/>
              </a:solidFill>
            </a:endParaRPr>
          </a:p>
          <a:p>
            <a:pPr indent="0" lvl="0" marL="0" rtl="0" algn="l">
              <a:spcBef>
                <a:spcPts val="72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In Iraq, the advance of the so-called ‘Islamic State’ has led many to flee for their lives. The UNHCR estimate that 400,000 Iraqis are currently seeking refugee status.</a:t>
            </a:r>
            <a:endParaRPr>
              <a:solidFill>
                <a:schemeClr val="dk1"/>
              </a:solidFill>
            </a:endParaRPr>
          </a:p>
          <a:p>
            <a:pPr indent="0" lvl="0" marL="0" rtl="0" algn="l">
              <a:spcBef>
                <a:spcPts val="72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a:t>
            </a:r>
            <a:r>
              <a:rPr lang="da-DK" sz="3000">
                <a:solidFill>
                  <a:schemeClr val="dk1"/>
                </a:solidFill>
                <a:latin typeface="Calibri"/>
                <a:ea typeface="Calibri"/>
                <a:cs typeface="Calibri"/>
                <a:sym typeface="Calibri"/>
              </a:rPr>
              <a:t>UNHCR, the UN Refugee Agency, is a global organization dedicated to saving lives and protecting the rights of refugees</a:t>
            </a:r>
            <a:endParaRPr sz="3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b="0" l="0" r="0" t="0"/>
          <a:stretch/>
        </p:blipFill>
        <p:spPr>
          <a:xfrm rot="2917778">
            <a:off x="13872956" y="-1273020"/>
            <a:ext cx="6710076" cy="4529301"/>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rot="10800000">
            <a:off x="14656753" y="2111073"/>
            <a:ext cx="596103" cy="596103"/>
          </a:xfrm>
          <a:prstGeom prst="rect">
            <a:avLst/>
          </a:prstGeom>
          <a:noFill/>
          <a:ln>
            <a:noFill/>
          </a:ln>
        </p:spPr>
      </p:pic>
      <p:pic>
        <p:nvPicPr>
          <p:cNvPr id="214" name="Google Shape;214;p11"/>
          <p:cNvPicPr preferRelativeResize="0"/>
          <p:nvPr/>
        </p:nvPicPr>
        <p:blipFill rotWithShape="1">
          <a:blip r:embed="rId5">
            <a:alphaModFix/>
          </a:blip>
          <a:srcRect b="0" l="0" r="0" t="0"/>
          <a:stretch/>
        </p:blipFill>
        <p:spPr>
          <a:xfrm rot="-8730587">
            <a:off x="-2897838" y="7966230"/>
            <a:ext cx="6710076" cy="4529301"/>
          </a:xfrm>
          <a:prstGeom prst="rect">
            <a:avLst/>
          </a:prstGeom>
          <a:noFill/>
          <a:ln>
            <a:noFill/>
          </a:ln>
        </p:spPr>
      </p:pic>
      <p:pic>
        <p:nvPicPr>
          <p:cNvPr descr="A picture containing drawing&#10;&#10;Description automatically generated" id="215" name="Google Shape;215;p11"/>
          <p:cNvPicPr preferRelativeResize="0"/>
          <p:nvPr/>
        </p:nvPicPr>
        <p:blipFill rotWithShape="1">
          <a:blip r:embed="rId6">
            <a:alphaModFix/>
          </a:blip>
          <a:srcRect b="0" l="0" r="0" t="0"/>
          <a:stretch/>
        </p:blipFill>
        <p:spPr>
          <a:xfrm>
            <a:off x="16431069" y="9410700"/>
            <a:ext cx="1593850" cy="454458"/>
          </a:xfrm>
          <a:prstGeom prst="rect">
            <a:avLst/>
          </a:prstGeom>
          <a:noFill/>
          <a:ln>
            <a:noFill/>
          </a:ln>
        </p:spPr>
      </p:pic>
      <p:sp>
        <p:nvSpPr>
          <p:cNvPr id="216" name="Google Shape;216;p11"/>
          <p:cNvSpPr txBox="1"/>
          <p:nvPr/>
        </p:nvSpPr>
        <p:spPr>
          <a:xfrm>
            <a:off x="1371600" y="917313"/>
            <a:ext cx="14056473" cy="1094317"/>
          </a:xfrm>
          <a:prstGeom prst="rect">
            <a:avLst/>
          </a:prstGeom>
          <a:noFill/>
          <a:ln>
            <a:noFill/>
          </a:ln>
        </p:spPr>
        <p:txBody>
          <a:bodyPr anchorCtr="0" anchor="t" bIns="0" lIns="0" spcFirstLastPara="1" rIns="0" wrap="square" tIns="0">
            <a:spAutoFit/>
          </a:bodyPr>
          <a:lstStyle/>
          <a:p>
            <a:pPr indent="0" lvl="0" marL="0" marR="0" rtl="0" algn="l">
              <a:lnSpc>
                <a:spcPct val="146666"/>
              </a:lnSpc>
              <a:spcBef>
                <a:spcPts val="0"/>
              </a:spcBef>
              <a:spcAft>
                <a:spcPts val="0"/>
              </a:spcAft>
              <a:buNone/>
            </a:pPr>
            <a:r>
              <a:rPr lang="da-DK" sz="6000">
                <a:solidFill>
                  <a:srgbClr val="FF2870"/>
                </a:solidFill>
                <a:latin typeface="Arial"/>
                <a:ea typeface="Arial"/>
                <a:cs typeface="Arial"/>
                <a:sym typeface="Arial"/>
              </a:rPr>
              <a:t>NORTH AFRICA </a:t>
            </a:r>
            <a:endParaRPr sz="6000">
              <a:solidFill>
                <a:srgbClr val="FF2870"/>
              </a:solidFill>
              <a:latin typeface="Arial"/>
              <a:ea typeface="Arial"/>
              <a:cs typeface="Arial"/>
              <a:sym typeface="Arial"/>
            </a:endParaRPr>
          </a:p>
        </p:txBody>
      </p:sp>
      <p:sp>
        <p:nvSpPr>
          <p:cNvPr id="217" name="Google Shape;217;p11"/>
          <p:cNvSpPr txBox="1"/>
          <p:nvPr/>
        </p:nvSpPr>
        <p:spPr>
          <a:xfrm>
            <a:off x="1371600" y="2247900"/>
            <a:ext cx="15316200" cy="7080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The collapse of the government in Libya has left tens of thousands of migrant workers from areas such as West Africa, South Asia, and the Middle East stranded at the hands of rivaling militias. For most of these people, the only way of leaving the country is by boat across the Mediterranean. </a:t>
            </a:r>
            <a:endParaRPr>
              <a:solidFill>
                <a:schemeClr val="dk1"/>
              </a:solidFill>
            </a:endParaRPr>
          </a:p>
          <a:p>
            <a:pPr indent="0" lvl="0" marL="0" rtl="0" algn="l">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In Egypt, which is now home to over 130,000 Syrian refugees, the change in government has led to a loss of sympathy for Syrian refugees–if many Syrians feel the need to leave. </a:t>
            </a:r>
            <a:endParaRPr>
              <a:solidFill>
                <a:schemeClr val="dk1"/>
              </a:solidFill>
            </a:endParaRPr>
          </a:p>
          <a:p>
            <a:pPr indent="0" lvl="0" marL="0" rtl="0" algn="l">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A staggering three percent of Eritrea’s population has fled the totalitarian state, led by a brutal dictatorship where most citizens fear arrest at any moment.</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descr="A close up of a logo&#10;&#10;Description automatically generated" id="218" name="Google Shape;218;p11"/>
          <p:cNvPicPr preferRelativeResize="0"/>
          <p:nvPr/>
        </p:nvPicPr>
        <p:blipFill rotWithShape="1">
          <a:blip r:embed="rId7">
            <a:alphaModFix/>
          </a:blip>
          <a:srcRect b="0" l="0" r="0" t="0"/>
          <a:stretch/>
        </p:blipFill>
        <p:spPr>
          <a:xfrm>
            <a:off x="15621000" y="497854"/>
            <a:ext cx="2143372" cy="7659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2"/>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224" name="Google Shape;224;p12"/>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25" name="Google Shape;225;p12"/>
          <p:cNvGrpSpPr/>
          <p:nvPr/>
        </p:nvGrpSpPr>
        <p:grpSpPr>
          <a:xfrm>
            <a:off x="4164932" y="1218370"/>
            <a:ext cx="13030201" cy="1099662"/>
            <a:chOff x="0" y="38100"/>
            <a:chExt cx="9828725" cy="1466215"/>
          </a:xfrm>
        </p:grpSpPr>
        <p:sp>
          <p:nvSpPr>
            <p:cNvPr id="226" name="Google Shape;226;p12"/>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lang="da-DK" sz="7200">
                  <a:solidFill>
                    <a:srgbClr val="FF2870"/>
                  </a:solidFill>
                  <a:latin typeface="Arial"/>
                  <a:ea typeface="Arial"/>
                  <a:cs typeface="Arial"/>
                  <a:sym typeface="Arial"/>
                </a:rPr>
                <a:t>RESETTLEMENT</a:t>
              </a:r>
              <a:endParaRPr sz="7200">
                <a:solidFill>
                  <a:srgbClr val="FF2870"/>
                </a:solidFill>
                <a:latin typeface="Arial"/>
                <a:ea typeface="Arial"/>
                <a:cs typeface="Arial"/>
                <a:sym typeface="Arial"/>
              </a:endParaRPr>
            </a:p>
          </p:txBody>
        </p:sp>
        <p:sp>
          <p:nvSpPr>
            <p:cNvPr id="227" name="Google Shape;227;p12"/>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8" name="Google Shape;228;p12"/>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229" name="Google Shape;229;p12"/>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30" name="Google Shape;230;p12"/>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31" name="Google Shape;231;p12"/>
          <p:cNvSpPr txBox="1"/>
          <p:nvPr/>
        </p:nvSpPr>
        <p:spPr>
          <a:xfrm>
            <a:off x="2362200" y="2628900"/>
            <a:ext cx="13411200" cy="659683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	In 2019, around 21,200 people in need of international protection were resettled from non-EU countries to the EU Member States, 12% more than in 2018. </a:t>
            </a:r>
            <a:endParaRPr>
              <a:solidFill>
                <a:schemeClr val="dk1"/>
              </a:solidFill>
            </a:endParaRPr>
          </a:p>
          <a:p>
            <a:pPr indent="-342900" lvl="0" marL="34290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	</a:t>
            </a:r>
            <a:endParaRPr>
              <a:solidFill>
                <a:schemeClr val="dk1"/>
              </a:solidFill>
            </a:endParaRPr>
          </a:p>
          <a:p>
            <a:pPr indent="-342900" lvl="0" marL="34290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	The highest number of departures was recorded in Turkey. Syrian was by far the main nationality, accounting for 60% of people resettled. </a:t>
            </a:r>
            <a:endParaRPr>
              <a:solidFill>
                <a:schemeClr val="dk1"/>
              </a:solidFill>
            </a:endParaRPr>
          </a:p>
          <a:p>
            <a:pPr indent="-342900" lvl="0" marL="342900" rtl="0" algn="l">
              <a:spcBef>
                <a:spcPts val="72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342900" lvl="0" marL="34290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	Under joint EU resettlement schemes, over 75,000 persons found protection in the EU since 2015. Member States receive support from the EU budget for these resettlements.</a:t>
            </a:r>
            <a:endParaRPr sz="3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3"/>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237" name="Google Shape;237;p13"/>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238" name="Google Shape;238;p13"/>
          <p:cNvGrpSpPr/>
          <p:nvPr/>
        </p:nvGrpSpPr>
        <p:grpSpPr>
          <a:xfrm>
            <a:off x="3886200" y="800100"/>
            <a:ext cx="13106402" cy="1094076"/>
            <a:chOff x="-210249" y="90007"/>
            <a:chExt cx="9886204" cy="1458767"/>
          </a:xfrm>
        </p:grpSpPr>
        <p:sp>
          <p:nvSpPr>
            <p:cNvPr id="239" name="Google Shape;239;p13"/>
            <p:cNvSpPr txBox="1"/>
            <p:nvPr/>
          </p:nvSpPr>
          <p:spPr>
            <a:xfrm>
              <a:off x="-210249" y="90007"/>
              <a:ext cx="9828725" cy="768301"/>
            </a:xfrm>
            <a:prstGeom prst="rect">
              <a:avLst/>
            </a:prstGeom>
            <a:noFill/>
            <a:ln>
              <a:noFill/>
            </a:ln>
          </p:spPr>
          <p:txBody>
            <a:bodyPr anchorCtr="0" anchor="t" bIns="0" lIns="0" spcFirstLastPara="1" rIns="0" wrap="square" tIns="0">
              <a:spAutoFit/>
            </a:bodyPr>
            <a:lstStyle/>
            <a:p>
              <a:pPr indent="0" lvl="0" marL="0" marR="0" rtl="0" algn="l">
                <a:lnSpc>
                  <a:spcPct val="68258"/>
                </a:lnSpc>
                <a:spcBef>
                  <a:spcPts val="0"/>
                </a:spcBef>
                <a:spcAft>
                  <a:spcPts val="0"/>
                </a:spcAft>
                <a:buNone/>
              </a:pPr>
              <a:r>
                <a:rPr lang="da-DK" sz="5800">
                  <a:solidFill>
                    <a:srgbClr val="FF2870"/>
                  </a:solidFill>
                  <a:latin typeface="Arial"/>
                  <a:ea typeface="Arial"/>
                  <a:cs typeface="Arial"/>
                  <a:sym typeface="Arial"/>
                </a:rPr>
                <a:t>MIGRATION BY NUMBERS</a:t>
              </a:r>
              <a:endParaRPr sz="5800">
                <a:solidFill>
                  <a:srgbClr val="FF2870"/>
                </a:solidFill>
                <a:latin typeface="Arial"/>
                <a:ea typeface="Arial"/>
                <a:cs typeface="Arial"/>
                <a:sym typeface="Arial"/>
              </a:endParaRPr>
            </a:p>
          </p:txBody>
        </p:sp>
        <p:sp>
          <p:nvSpPr>
            <p:cNvPr id="240" name="Google Shape;240;p13"/>
            <p:cNvSpPr/>
            <p:nvPr/>
          </p:nvSpPr>
          <p:spPr>
            <a:xfrm>
              <a:off x="-152770" y="1410806"/>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1" name="Google Shape;241;p13"/>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242" name="Google Shape;242;p13"/>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243" name="Google Shape;243;p13"/>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244" name="Google Shape;244;p13"/>
          <p:cNvSpPr txBox="1"/>
          <p:nvPr/>
        </p:nvSpPr>
        <p:spPr>
          <a:xfrm>
            <a:off x="2514600" y="2324100"/>
            <a:ext cx="13258800" cy="54957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Arial"/>
              <a:buNone/>
            </a:pPr>
            <a:r>
              <a:rPr lang="da-DK" sz="3600">
                <a:solidFill>
                  <a:schemeClr val="dk1"/>
                </a:solidFill>
                <a:latin typeface="Calibri"/>
                <a:ea typeface="Calibri"/>
                <a:cs typeface="Calibri"/>
                <a:sym typeface="Calibri"/>
              </a:rPr>
              <a:t>The overall numbers of migration in the entire world:</a:t>
            </a:r>
            <a:endParaRPr/>
          </a:p>
          <a:p>
            <a:pPr indent="0" lvl="0" marL="0" marR="0" rtl="0" algn="l">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228600" lvl="0" marL="0" marR="0" rtl="0" algn="l">
              <a:spcBef>
                <a:spcPts val="720"/>
              </a:spcBef>
              <a:spcAft>
                <a:spcPts val="0"/>
              </a:spcAft>
              <a:buClr>
                <a:schemeClr val="dk1"/>
              </a:buClr>
              <a:buSzPts val="3600"/>
              <a:buFont typeface="Arial"/>
              <a:buChar char="•"/>
            </a:pPr>
            <a:r>
              <a:rPr lang="da-DK" sz="3600">
                <a:solidFill>
                  <a:schemeClr val="dk1"/>
                </a:solidFill>
                <a:latin typeface="Calibri"/>
                <a:ea typeface="Calibri"/>
                <a:cs typeface="Calibri"/>
                <a:sym typeface="Calibri"/>
              </a:rPr>
              <a:t> Nearly </a:t>
            </a:r>
            <a:r>
              <a:rPr b="1" lang="da-DK" sz="3600">
                <a:solidFill>
                  <a:schemeClr val="dk1"/>
                </a:solidFill>
                <a:latin typeface="Calibri"/>
                <a:ea typeface="Calibri"/>
                <a:cs typeface="Calibri"/>
                <a:sym typeface="Calibri"/>
              </a:rPr>
              <a:t>71 million </a:t>
            </a:r>
            <a:r>
              <a:rPr lang="da-DK" sz="3600">
                <a:solidFill>
                  <a:schemeClr val="dk1"/>
                </a:solidFill>
                <a:latin typeface="Calibri"/>
                <a:ea typeface="Calibri"/>
                <a:cs typeface="Calibri"/>
                <a:sym typeface="Calibri"/>
              </a:rPr>
              <a:t>people are currently displaced. </a:t>
            </a:r>
            <a:endParaRPr/>
          </a:p>
          <a:p>
            <a:pPr indent="-228600" lvl="0" marL="0" marR="0" rtl="0" algn="l">
              <a:spcBef>
                <a:spcPts val="720"/>
              </a:spcBef>
              <a:spcAft>
                <a:spcPts val="0"/>
              </a:spcAft>
              <a:buClr>
                <a:schemeClr val="dk1"/>
              </a:buClr>
              <a:buSzPts val="3600"/>
              <a:buFont typeface="Arial"/>
              <a:buChar char="•"/>
            </a:pPr>
            <a:r>
              <a:rPr lang="da-DK" sz="3600">
                <a:solidFill>
                  <a:schemeClr val="dk1"/>
                </a:solidFill>
                <a:latin typeface="Calibri"/>
                <a:ea typeface="Calibri"/>
                <a:cs typeface="Calibri"/>
                <a:sym typeface="Calibri"/>
              </a:rPr>
              <a:t> Almost </a:t>
            </a:r>
            <a:r>
              <a:rPr b="1" lang="da-DK" sz="3600">
                <a:solidFill>
                  <a:schemeClr val="dk1"/>
                </a:solidFill>
                <a:latin typeface="Calibri"/>
                <a:ea typeface="Calibri"/>
                <a:cs typeface="Calibri"/>
                <a:sym typeface="Calibri"/>
              </a:rPr>
              <a:t>26 million </a:t>
            </a:r>
            <a:r>
              <a:rPr lang="da-DK" sz="3600">
                <a:solidFill>
                  <a:schemeClr val="dk1"/>
                </a:solidFill>
                <a:latin typeface="Calibri"/>
                <a:ea typeface="Calibri"/>
                <a:cs typeface="Calibri"/>
                <a:sym typeface="Calibri"/>
              </a:rPr>
              <a:t>of them are refugees who fled to another country.</a:t>
            </a:r>
            <a:endParaRPr/>
          </a:p>
          <a:p>
            <a:pPr indent="-228600" lvl="0" marL="0" marR="0" rtl="0" algn="l">
              <a:spcBef>
                <a:spcPts val="720"/>
              </a:spcBef>
              <a:spcAft>
                <a:spcPts val="0"/>
              </a:spcAft>
              <a:buClr>
                <a:schemeClr val="dk1"/>
              </a:buClr>
              <a:buSzPts val="3600"/>
              <a:buFont typeface="Arial"/>
              <a:buChar char="•"/>
            </a:pPr>
            <a:r>
              <a:rPr lang="da-DK" sz="3600">
                <a:solidFill>
                  <a:schemeClr val="dk1"/>
                </a:solidFill>
                <a:latin typeface="Calibri"/>
                <a:ea typeface="Calibri"/>
                <a:cs typeface="Calibri"/>
                <a:sym typeface="Calibri"/>
              </a:rPr>
              <a:t> About </a:t>
            </a:r>
            <a:r>
              <a:rPr b="1" lang="da-DK" sz="3600">
                <a:solidFill>
                  <a:schemeClr val="dk1"/>
                </a:solidFill>
                <a:latin typeface="Calibri"/>
                <a:ea typeface="Calibri"/>
                <a:cs typeface="Calibri"/>
                <a:sym typeface="Calibri"/>
              </a:rPr>
              <a:t>half </a:t>
            </a:r>
            <a:r>
              <a:rPr lang="da-DK" sz="3600">
                <a:solidFill>
                  <a:schemeClr val="dk1"/>
                </a:solidFill>
                <a:latin typeface="Calibri"/>
                <a:ea typeface="Calibri"/>
                <a:cs typeface="Calibri"/>
                <a:sym typeface="Calibri"/>
              </a:rPr>
              <a:t>of the world’s refugees are children under the age of 18 years old. </a:t>
            </a:r>
            <a:endParaRPr/>
          </a:p>
          <a:p>
            <a:pPr indent="-228600" lvl="0" marL="0" marR="0" rtl="0" algn="l">
              <a:spcBef>
                <a:spcPts val="720"/>
              </a:spcBef>
              <a:spcAft>
                <a:spcPts val="0"/>
              </a:spcAft>
              <a:buClr>
                <a:schemeClr val="dk1"/>
              </a:buClr>
              <a:buSzPts val="3600"/>
              <a:buFont typeface="Arial"/>
              <a:buChar char="•"/>
            </a:pPr>
            <a:r>
              <a:rPr lang="da-DK" sz="3600">
                <a:solidFill>
                  <a:schemeClr val="dk1"/>
                </a:solidFill>
                <a:latin typeface="Calibri"/>
                <a:ea typeface="Calibri"/>
                <a:cs typeface="Calibri"/>
                <a:sym typeface="Calibri"/>
              </a:rPr>
              <a:t> More than </a:t>
            </a:r>
            <a:r>
              <a:rPr b="1" lang="da-DK" sz="3600">
                <a:solidFill>
                  <a:schemeClr val="dk1"/>
                </a:solidFill>
                <a:latin typeface="Calibri"/>
                <a:ea typeface="Calibri"/>
                <a:cs typeface="Calibri"/>
                <a:sym typeface="Calibri"/>
              </a:rPr>
              <a:t>60 percent </a:t>
            </a:r>
            <a:r>
              <a:rPr lang="da-DK" sz="3600">
                <a:solidFill>
                  <a:schemeClr val="dk1"/>
                </a:solidFill>
                <a:latin typeface="Calibri"/>
                <a:ea typeface="Calibri"/>
                <a:cs typeface="Calibri"/>
                <a:sym typeface="Calibri"/>
              </a:rPr>
              <a:t>of refugees live in cities. Less than one-third live in camps.</a:t>
            </a:r>
            <a:endParaRPr/>
          </a:p>
          <a:p>
            <a:pPr indent="-228600" lvl="0" marL="0" marR="0" rtl="0" algn="l">
              <a:spcBef>
                <a:spcPts val="720"/>
              </a:spcBef>
              <a:spcAft>
                <a:spcPts val="0"/>
              </a:spcAft>
              <a:buClr>
                <a:schemeClr val="dk1"/>
              </a:buClr>
              <a:buSzPts val="3600"/>
              <a:buFont typeface="Arial"/>
              <a:buChar char="•"/>
            </a:pPr>
            <a:r>
              <a:rPr lang="da-DK" sz="3600">
                <a:solidFill>
                  <a:schemeClr val="dk1"/>
                </a:solidFill>
                <a:latin typeface="Calibri"/>
                <a:ea typeface="Calibri"/>
                <a:cs typeface="Calibri"/>
                <a:sym typeface="Calibri"/>
              </a:rPr>
              <a:t> Some </a:t>
            </a:r>
            <a:r>
              <a:rPr b="1" lang="da-DK" sz="3600">
                <a:solidFill>
                  <a:schemeClr val="dk1"/>
                </a:solidFill>
                <a:latin typeface="Calibri"/>
                <a:ea typeface="Calibri"/>
                <a:cs typeface="Calibri"/>
                <a:sym typeface="Calibri"/>
              </a:rPr>
              <a:t>3.5 percent </a:t>
            </a:r>
            <a:r>
              <a:rPr lang="da-DK" sz="3600">
                <a:solidFill>
                  <a:schemeClr val="dk1"/>
                </a:solidFill>
                <a:latin typeface="Calibri"/>
                <a:ea typeface="Calibri"/>
                <a:cs typeface="Calibri"/>
                <a:sym typeface="Calibri"/>
              </a:rPr>
              <a:t>of the world’s population are international migrants.</a:t>
            </a:r>
            <a:endParaRPr sz="3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4"/>
          <p:cNvPicPr preferRelativeResize="0"/>
          <p:nvPr/>
        </p:nvPicPr>
        <p:blipFill rotWithShape="1">
          <a:blip r:embed="rId3">
            <a:alphaModFix/>
          </a:blip>
          <a:srcRect b="0" l="0" r="0" t="0"/>
          <a:stretch/>
        </p:blipFill>
        <p:spPr>
          <a:xfrm rot="2917778">
            <a:off x="13872956" y="-1273020"/>
            <a:ext cx="6710076" cy="4529301"/>
          </a:xfrm>
          <a:prstGeom prst="rect">
            <a:avLst/>
          </a:prstGeom>
          <a:noFill/>
          <a:ln>
            <a:noFill/>
          </a:ln>
        </p:spPr>
      </p:pic>
      <p:pic>
        <p:nvPicPr>
          <p:cNvPr id="250" name="Google Shape;250;p14"/>
          <p:cNvPicPr preferRelativeResize="0"/>
          <p:nvPr/>
        </p:nvPicPr>
        <p:blipFill rotWithShape="1">
          <a:blip r:embed="rId4">
            <a:alphaModFix/>
          </a:blip>
          <a:srcRect b="0" l="0" r="0" t="0"/>
          <a:stretch/>
        </p:blipFill>
        <p:spPr>
          <a:xfrm rot="10800000">
            <a:off x="14656753" y="2111073"/>
            <a:ext cx="596103" cy="596103"/>
          </a:xfrm>
          <a:prstGeom prst="rect">
            <a:avLst/>
          </a:prstGeom>
          <a:noFill/>
          <a:ln>
            <a:noFill/>
          </a:ln>
        </p:spPr>
      </p:pic>
      <p:pic>
        <p:nvPicPr>
          <p:cNvPr id="251" name="Google Shape;251;p14"/>
          <p:cNvPicPr preferRelativeResize="0"/>
          <p:nvPr/>
        </p:nvPicPr>
        <p:blipFill rotWithShape="1">
          <a:blip r:embed="rId5">
            <a:alphaModFix/>
          </a:blip>
          <a:srcRect b="0" l="0" r="0" t="0"/>
          <a:stretch/>
        </p:blipFill>
        <p:spPr>
          <a:xfrm rot="-8730587">
            <a:off x="-2897838" y="7966230"/>
            <a:ext cx="6710076" cy="4529301"/>
          </a:xfrm>
          <a:prstGeom prst="rect">
            <a:avLst/>
          </a:prstGeom>
          <a:noFill/>
          <a:ln>
            <a:noFill/>
          </a:ln>
        </p:spPr>
      </p:pic>
      <p:pic>
        <p:nvPicPr>
          <p:cNvPr descr="A picture containing drawing&#10;&#10;Description automatically generated" id="252" name="Google Shape;252;p14"/>
          <p:cNvPicPr preferRelativeResize="0"/>
          <p:nvPr/>
        </p:nvPicPr>
        <p:blipFill rotWithShape="1">
          <a:blip r:embed="rId6">
            <a:alphaModFix/>
          </a:blip>
          <a:srcRect b="0" l="0" r="0" t="0"/>
          <a:stretch/>
        </p:blipFill>
        <p:spPr>
          <a:xfrm>
            <a:off x="16431069" y="9410700"/>
            <a:ext cx="1593850" cy="454458"/>
          </a:xfrm>
          <a:prstGeom prst="rect">
            <a:avLst/>
          </a:prstGeom>
          <a:noFill/>
          <a:ln>
            <a:noFill/>
          </a:ln>
        </p:spPr>
      </p:pic>
      <p:sp>
        <p:nvSpPr>
          <p:cNvPr id="253" name="Google Shape;253;p14"/>
          <p:cNvSpPr txBox="1"/>
          <p:nvPr/>
        </p:nvSpPr>
        <p:spPr>
          <a:xfrm>
            <a:off x="1371600" y="917313"/>
            <a:ext cx="14056473" cy="1094317"/>
          </a:xfrm>
          <a:prstGeom prst="rect">
            <a:avLst/>
          </a:prstGeom>
          <a:noFill/>
          <a:ln>
            <a:noFill/>
          </a:ln>
        </p:spPr>
        <p:txBody>
          <a:bodyPr anchorCtr="0" anchor="t" bIns="0" lIns="0" spcFirstLastPara="1" rIns="0" wrap="square" tIns="0">
            <a:spAutoFit/>
          </a:bodyPr>
          <a:lstStyle/>
          <a:p>
            <a:pPr indent="0" lvl="0" marL="0" marR="0" rtl="0" algn="l">
              <a:lnSpc>
                <a:spcPct val="146666"/>
              </a:lnSpc>
              <a:spcBef>
                <a:spcPts val="0"/>
              </a:spcBef>
              <a:spcAft>
                <a:spcPts val="0"/>
              </a:spcAft>
              <a:buNone/>
            </a:pPr>
            <a:r>
              <a:rPr lang="da-DK" sz="6000">
                <a:solidFill>
                  <a:srgbClr val="FF2870"/>
                </a:solidFill>
                <a:latin typeface="Arial"/>
                <a:ea typeface="Arial"/>
                <a:cs typeface="Arial"/>
                <a:sym typeface="Arial"/>
              </a:rPr>
              <a:t>Legal migration</a:t>
            </a:r>
            <a:endParaRPr sz="6000">
              <a:solidFill>
                <a:srgbClr val="FF2870"/>
              </a:solidFill>
              <a:latin typeface="Arial"/>
              <a:ea typeface="Arial"/>
              <a:cs typeface="Arial"/>
              <a:sym typeface="Arial"/>
            </a:endParaRPr>
          </a:p>
        </p:txBody>
      </p:sp>
      <p:sp>
        <p:nvSpPr>
          <p:cNvPr id="254" name="Google Shape;254;p14"/>
          <p:cNvSpPr txBox="1"/>
          <p:nvPr/>
        </p:nvSpPr>
        <p:spPr>
          <a:xfrm>
            <a:off x="1371600" y="2247900"/>
            <a:ext cx="15316200" cy="6588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Migration is not a threat, but a challenge that also offers opportunities for a continent characterized by demographic decline and with labor markets in need of skilled workers. As an essential part of the European Agenda on Migration, channels of legal migration should be fostered and promoted in order to prevent further humanitarian disasters and counter human trafficking. </a:t>
            </a:r>
            <a:endParaRPr>
              <a:solidFill>
                <a:schemeClr val="dk1"/>
              </a:solidFill>
            </a:endParaRPr>
          </a:p>
          <a:p>
            <a:pPr indent="0" lvl="0" marL="0" rtl="0" algn="l">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Persons seeking international protection should be able to apply for a European humanitarian visa in their country of origin directly. With the issuing of visas on humanitarian grounds currently falling outside EU law, efforts made by the European Parliament to include specific provisions in the Union Visa Code are welcomed.</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descr="A close up of a logo&#10;&#10;Description automatically generated" id="255" name="Google Shape;255;p14"/>
          <p:cNvPicPr preferRelativeResize="0"/>
          <p:nvPr/>
        </p:nvPicPr>
        <p:blipFill rotWithShape="1">
          <a:blip r:embed="rId7">
            <a:alphaModFix/>
          </a:blip>
          <a:srcRect b="0" l="0" r="0" t="0"/>
          <a:stretch/>
        </p:blipFill>
        <p:spPr>
          <a:xfrm>
            <a:off x="15621000" y="497854"/>
            <a:ext cx="2143372" cy="7659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5"/>
          <p:cNvPicPr preferRelativeResize="0"/>
          <p:nvPr/>
        </p:nvPicPr>
        <p:blipFill rotWithShape="1">
          <a:blip r:embed="rId3">
            <a:alphaModFix/>
          </a:blip>
          <a:srcRect b="0" l="0" r="0" t="0"/>
          <a:stretch/>
        </p:blipFill>
        <p:spPr>
          <a:xfrm rot="-1049447">
            <a:off x="11939434" y="5818666"/>
            <a:ext cx="8926640" cy="6025482"/>
          </a:xfrm>
          <a:prstGeom prst="rect">
            <a:avLst/>
          </a:prstGeom>
          <a:noFill/>
          <a:ln>
            <a:noFill/>
          </a:ln>
        </p:spPr>
      </p:pic>
      <p:pic>
        <p:nvPicPr>
          <p:cNvPr id="261" name="Google Shape;261;p15"/>
          <p:cNvPicPr preferRelativeResize="0"/>
          <p:nvPr/>
        </p:nvPicPr>
        <p:blipFill rotWithShape="1">
          <a:blip r:embed="rId4">
            <a:alphaModFix/>
          </a:blip>
          <a:srcRect b="0" l="0" r="0" t="0"/>
          <a:stretch/>
        </p:blipFill>
        <p:spPr>
          <a:xfrm rot="9058896">
            <a:off x="-3837354" y="-2137071"/>
            <a:ext cx="5987024" cy="4550138"/>
          </a:xfrm>
          <a:prstGeom prst="rect">
            <a:avLst/>
          </a:prstGeom>
          <a:noFill/>
          <a:ln>
            <a:noFill/>
          </a:ln>
        </p:spPr>
      </p:pic>
      <p:pic>
        <p:nvPicPr>
          <p:cNvPr id="262" name="Google Shape;262;p15"/>
          <p:cNvPicPr preferRelativeResize="0"/>
          <p:nvPr/>
        </p:nvPicPr>
        <p:blipFill rotWithShape="1">
          <a:blip r:embed="rId5">
            <a:alphaModFix/>
          </a:blip>
          <a:srcRect b="0" l="0" r="0" t="0"/>
          <a:stretch/>
        </p:blipFill>
        <p:spPr>
          <a:xfrm>
            <a:off x="99079" y="7786323"/>
            <a:ext cx="7660504" cy="2193357"/>
          </a:xfrm>
          <a:prstGeom prst="rect">
            <a:avLst/>
          </a:prstGeom>
          <a:noFill/>
          <a:ln>
            <a:noFill/>
          </a:ln>
        </p:spPr>
      </p:pic>
      <p:sp>
        <p:nvSpPr>
          <p:cNvPr id="263" name="Google Shape;263;p15"/>
          <p:cNvSpPr txBox="1"/>
          <p:nvPr/>
        </p:nvSpPr>
        <p:spPr>
          <a:xfrm>
            <a:off x="7543365" y="8021226"/>
            <a:ext cx="5390687" cy="19697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600">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l">
              <a:spcBef>
                <a:spcPts val="0"/>
              </a:spcBef>
              <a:spcAft>
                <a:spcPts val="0"/>
              </a:spcAft>
              <a:buNone/>
            </a:pPr>
            <a:r>
              <a:rPr lang="da-DK" sz="1600">
                <a:solidFill>
                  <a:srgbClr val="222222"/>
                </a:solidFill>
                <a:latin typeface="Arial"/>
                <a:ea typeface="Arial"/>
                <a:cs typeface="Arial"/>
                <a:sym typeface="Arial"/>
              </a:rPr>
              <a:t>2020-1-DK01-KA205-074945</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pic>
        <p:nvPicPr>
          <p:cNvPr descr="A picture containing drawing&#10;&#10;Description automatically generated" id="264" name="Google Shape;264;p15"/>
          <p:cNvPicPr preferRelativeResize="0"/>
          <p:nvPr/>
        </p:nvPicPr>
        <p:blipFill rotWithShape="1">
          <a:blip r:embed="rId6">
            <a:alphaModFix/>
          </a:blip>
          <a:srcRect b="0" l="0" r="0" t="0"/>
          <a:stretch/>
        </p:blipFill>
        <p:spPr>
          <a:xfrm>
            <a:off x="361110" y="5439410"/>
            <a:ext cx="4111256" cy="1524000"/>
          </a:xfrm>
          <a:prstGeom prst="rect">
            <a:avLst/>
          </a:prstGeom>
          <a:noFill/>
          <a:ln>
            <a:noFill/>
          </a:ln>
        </p:spPr>
      </p:pic>
      <p:pic>
        <p:nvPicPr>
          <p:cNvPr descr="A picture containing drawing&#10;&#10;Description automatically generated" id="265" name="Google Shape;265;p15"/>
          <p:cNvPicPr preferRelativeResize="0"/>
          <p:nvPr/>
        </p:nvPicPr>
        <p:blipFill rotWithShape="1">
          <a:blip r:embed="rId7">
            <a:alphaModFix/>
          </a:blip>
          <a:srcRect b="0" l="0" r="0" t="0"/>
          <a:stretch/>
        </p:blipFill>
        <p:spPr>
          <a:xfrm>
            <a:off x="4766145" y="1949497"/>
            <a:ext cx="3784600" cy="2667000"/>
          </a:xfrm>
          <a:prstGeom prst="rect">
            <a:avLst/>
          </a:prstGeom>
          <a:noFill/>
          <a:ln>
            <a:noFill/>
          </a:ln>
        </p:spPr>
      </p:pic>
      <p:pic>
        <p:nvPicPr>
          <p:cNvPr descr="A close up of a sign&#10;&#10;Description automatically generated" id="266" name="Google Shape;266;p15"/>
          <p:cNvPicPr preferRelativeResize="0"/>
          <p:nvPr/>
        </p:nvPicPr>
        <p:blipFill rotWithShape="1">
          <a:blip r:embed="rId8">
            <a:alphaModFix/>
          </a:blip>
          <a:srcRect b="0" l="0" r="0" t="0"/>
          <a:stretch/>
        </p:blipFill>
        <p:spPr>
          <a:xfrm>
            <a:off x="1947726" y="1613144"/>
            <a:ext cx="1615565" cy="2900232"/>
          </a:xfrm>
          <a:prstGeom prst="rect">
            <a:avLst/>
          </a:prstGeom>
          <a:noFill/>
          <a:ln>
            <a:noFill/>
          </a:ln>
        </p:spPr>
      </p:pic>
      <p:pic>
        <p:nvPicPr>
          <p:cNvPr descr="A close up of a sign&#10;&#10;Description automatically generated" id="267" name="Google Shape;267;p15"/>
          <p:cNvPicPr preferRelativeResize="0"/>
          <p:nvPr/>
        </p:nvPicPr>
        <p:blipFill rotWithShape="1">
          <a:blip r:embed="rId9">
            <a:alphaModFix/>
          </a:blip>
          <a:srcRect b="0" l="0" r="0" t="0"/>
          <a:stretch/>
        </p:blipFill>
        <p:spPr>
          <a:xfrm>
            <a:off x="5288744" y="5836262"/>
            <a:ext cx="3517900" cy="914400"/>
          </a:xfrm>
          <a:prstGeom prst="rect">
            <a:avLst/>
          </a:prstGeom>
          <a:noFill/>
          <a:ln>
            <a:noFill/>
          </a:ln>
        </p:spPr>
      </p:pic>
      <p:pic>
        <p:nvPicPr>
          <p:cNvPr descr="A picture containing food, drawing&#10;&#10;Description automatically generated" id="268" name="Google Shape;268;p15"/>
          <p:cNvPicPr preferRelativeResize="0"/>
          <p:nvPr/>
        </p:nvPicPr>
        <p:blipFill rotWithShape="1">
          <a:blip r:embed="rId10">
            <a:alphaModFix/>
          </a:blip>
          <a:srcRect b="0" l="0" r="0" t="0"/>
          <a:stretch/>
        </p:blipFill>
        <p:spPr>
          <a:xfrm>
            <a:off x="10050792" y="876300"/>
            <a:ext cx="6962945" cy="5805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98" name="Google Shape;98;p2"/>
          <p:cNvGrpSpPr/>
          <p:nvPr/>
        </p:nvGrpSpPr>
        <p:grpSpPr>
          <a:xfrm>
            <a:off x="4164932" y="1218370"/>
            <a:ext cx="13030201" cy="1099662"/>
            <a:chOff x="0" y="38100"/>
            <a:chExt cx="9828725" cy="1466215"/>
          </a:xfrm>
        </p:grpSpPr>
        <p:sp>
          <p:nvSpPr>
            <p:cNvPr id="99" name="Google Shape;99;p2"/>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8220"/>
                </a:lnSpc>
                <a:spcBef>
                  <a:spcPts val="0"/>
                </a:spcBef>
                <a:spcAft>
                  <a:spcPts val="0"/>
                </a:spcAft>
                <a:buNone/>
              </a:pPr>
              <a:r>
                <a:rPr b="0" i="0" lang="da-DK" sz="6800" u="none" cap="none" strike="noStrike">
                  <a:solidFill>
                    <a:srgbClr val="FF2870"/>
                  </a:solidFill>
                  <a:latin typeface="Arial"/>
                  <a:ea typeface="Arial"/>
                  <a:cs typeface="Arial"/>
                  <a:sym typeface="Arial"/>
                </a:rPr>
                <a:t>IMMIGRATION TO EUROPE</a:t>
              </a:r>
              <a:endParaRPr b="0" i="0" sz="6800" u="none" cap="none" strike="noStrike">
                <a:solidFill>
                  <a:srgbClr val="FF2870"/>
                </a:solidFill>
                <a:latin typeface="Arial"/>
                <a:ea typeface="Arial"/>
                <a:cs typeface="Arial"/>
                <a:sym typeface="Arial"/>
              </a:endParaRPr>
            </a:p>
          </p:txBody>
        </p:sp>
        <p:sp>
          <p:nvSpPr>
            <p:cNvPr id="100" name="Google Shape;100;p2"/>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 name="Google Shape;101;p2"/>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02" name="Google Shape;102;p2"/>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03" name="Google Shape;103;p2"/>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04" name="Google Shape;104;p2"/>
          <p:cNvSpPr txBox="1"/>
          <p:nvPr/>
        </p:nvSpPr>
        <p:spPr>
          <a:xfrm>
            <a:off x="1143000" y="2813868"/>
            <a:ext cx="14782800" cy="6596832"/>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Immigration to Europe has a long history but increased substantially in the later 20th century. Western European countries, especially, saw a high growth in immigration after World War II and many European nations today have sizeable immigrant populations, both of European and non-European origin. </a:t>
            </a:r>
            <a:endParaRPr>
              <a:solidFill>
                <a:schemeClr val="dk1"/>
              </a:solidFill>
            </a:endParaRPr>
          </a:p>
          <a:p>
            <a:pPr indent="-342900" lvl="0" marL="342900" rtl="0" algn="l">
              <a:spcBef>
                <a:spcPts val="72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342900" lvl="0" marL="34290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	In contemporary globalization, migrations to Europe have sped up in speed and scale. Over the last decades, there has been an increase in negative attitudes towards immigration, and many studies have emphasized marked differences in the strength of anti-immigrant attitudes among European countries.</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Arial"/>
              <a:buNone/>
            </a:pPr>
            <a:r>
              <a:rPr b="0" i="0" lang="da-DK" sz="36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a:p>
            <a:pPr indent="0" lvl="0" marL="0" marR="0" rtl="0" algn="l">
              <a:spcBef>
                <a:spcPts val="72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11" name="Google Shape;111;p3"/>
          <p:cNvGrpSpPr/>
          <p:nvPr/>
        </p:nvGrpSpPr>
        <p:grpSpPr>
          <a:xfrm>
            <a:off x="4164932" y="1218370"/>
            <a:ext cx="13030201" cy="1099662"/>
            <a:chOff x="0" y="38100"/>
            <a:chExt cx="9828725" cy="1466215"/>
          </a:xfrm>
        </p:grpSpPr>
        <p:sp>
          <p:nvSpPr>
            <p:cNvPr id="112" name="Google Shape;112;p3"/>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8220"/>
                </a:lnSpc>
                <a:spcBef>
                  <a:spcPts val="0"/>
                </a:spcBef>
                <a:spcAft>
                  <a:spcPts val="0"/>
                </a:spcAft>
                <a:buNone/>
              </a:pPr>
              <a:r>
                <a:rPr b="0" i="0" lang="da-DK" sz="6800" u="none" cap="none" strike="noStrike">
                  <a:solidFill>
                    <a:srgbClr val="FF2870"/>
                  </a:solidFill>
                  <a:latin typeface="Arial"/>
                  <a:ea typeface="Arial"/>
                  <a:cs typeface="Arial"/>
                  <a:sym typeface="Arial"/>
                </a:rPr>
                <a:t>      IMMIGRANTS</a:t>
              </a:r>
              <a:endParaRPr b="0" i="0" sz="6800" u="none" cap="none" strike="noStrike">
                <a:solidFill>
                  <a:srgbClr val="FF2870"/>
                </a:solidFill>
                <a:latin typeface="Arial"/>
                <a:ea typeface="Arial"/>
                <a:cs typeface="Arial"/>
                <a:sym typeface="Arial"/>
              </a:endParaRPr>
            </a:p>
          </p:txBody>
        </p:sp>
        <p:sp>
          <p:nvSpPr>
            <p:cNvPr id="113" name="Google Shape;113;p3"/>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4" name="Google Shape;114;p3"/>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15" name="Google Shape;115;p3"/>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16" name="Google Shape;116;p3"/>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17" name="Google Shape;117;p3"/>
          <p:cNvSpPr txBox="1"/>
          <p:nvPr/>
        </p:nvSpPr>
        <p:spPr>
          <a:xfrm>
            <a:off x="1143000" y="2813868"/>
            <a:ext cx="14782800" cy="659683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600"/>
              <a:buFont typeface="Arial"/>
              <a:buNone/>
            </a:pPr>
            <a:r>
              <a:rPr b="0" i="0" lang="da-DK" sz="3600" u="none" cap="none" strike="noStrike">
                <a:solidFill>
                  <a:schemeClr val="dk1"/>
                </a:solidFill>
                <a:latin typeface="Calibri"/>
                <a:ea typeface="Calibri"/>
                <a:cs typeface="Calibri"/>
                <a:sym typeface="Calibri"/>
              </a:rPr>
              <a:t>	</a:t>
            </a:r>
            <a:r>
              <a:rPr lang="da-DK" sz="3600">
                <a:solidFill>
                  <a:schemeClr val="dk1"/>
                </a:solidFill>
                <a:latin typeface="Calibri"/>
                <a:ea typeface="Calibri"/>
                <a:cs typeface="Calibri"/>
                <a:sym typeface="Calibri"/>
              </a:rPr>
              <a:t>Beginning in 2004, the European Union has granted EU citizens freedom of movement and residence within the EU, and the term "immigrant" has since been used to refer to non-EU citizens, meaning that EU citizens are not to be defined as immigrants within the EU territory. </a:t>
            </a:r>
            <a:endParaRPr>
              <a:solidFill>
                <a:schemeClr val="dk1"/>
              </a:solidFill>
            </a:endParaRPr>
          </a:p>
          <a:p>
            <a:pPr indent="-342900" lvl="0" marL="34290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	The European Commission defines "immigration" as the action by which a person from a non-EU country establishes his or her usual residence in the territory of an EU country for a period that is or is expected to be at least twelve months.</a:t>
            </a:r>
            <a:endParaRPr>
              <a:solidFill>
                <a:schemeClr val="dk1"/>
              </a:solidFill>
            </a:endParaRPr>
          </a:p>
          <a:p>
            <a:pPr indent="-342900" lvl="0" marL="34290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 	Between 2010 and 2013, around 1.4 million non-EU nationals, excluding asylum seekers and refugees, immigrated into the EU each year using regular means, with a slight decrease since 2010.</a:t>
            </a:r>
            <a:endParaRPr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Arial"/>
              <a:buNone/>
            </a:pPr>
            <a:r>
              <a:rPr b="0" i="0" lang="da-DK" sz="36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a:p>
            <a:pPr indent="0" lvl="0" marL="0" marR="0" rtl="0" algn="l">
              <a:spcBef>
                <a:spcPts val="72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rot="-1835334">
            <a:off x="12201744" y="8398781"/>
            <a:ext cx="11604014" cy="4409525"/>
          </a:xfrm>
          <a:prstGeom prst="rect">
            <a:avLst/>
          </a:prstGeom>
          <a:noFill/>
          <a:ln>
            <a:noFill/>
          </a:ln>
        </p:spPr>
      </p:pic>
      <p:pic>
        <p:nvPicPr>
          <p:cNvPr id="124" name="Google Shape;124;p4"/>
          <p:cNvPicPr preferRelativeResize="0"/>
          <p:nvPr/>
        </p:nvPicPr>
        <p:blipFill rotWithShape="1">
          <a:blip r:embed="rId4">
            <a:alphaModFix/>
          </a:blip>
          <a:srcRect b="0" l="0" r="0" t="0"/>
          <a:stretch/>
        </p:blipFill>
        <p:spPr>
          <a:xfrm rot="10800000">
            <a:off x="17145000" y="7277100"/>
            <a:ext cx="596103" cy="596103"/>
          </a:xfrm>
          <a:prstGeom prst="rect">
            <a:avLst/>
          </a:prstGeom>
          <a:noFill/>
          <a:ln>
            <a:noFill/>
          </a:ln>
        </p:spPr>
      </p:pic>
      <p:grpSp>
        <p:nvGrpSpPr>
          <p:cNvPr id="125" name="Google Shape;125;p4"/>
          <p:cNvGrpSpPr/>
          <p:nvPr/>
        </p:nvGrpSpPr>
        <p:grpSpPr>
          <a:xfrm>
            <a:off x="4114799" y="800100"/>
            <a:ext cx="13613732" cy="1175862"/>
            <a:chOff x="-37815" y="-63500"/>
            <a:chExt cx="10268885" cy="1567815"/>
          </a:xfrm>
        </p:grpSpPr>
        <p:sp>
          <p:nvSpPr>
            <p:cNvPr id="126" name="Google Shape;126;p4"/>
            <p:cNvSpPr txBox="1"/>
            <p:nvPr/>
          </p:nvSpPr>
          <p:spPr>
            <a:xfrm>
              <a:off x="-37815" y="-63500"/>
              <a:ext cx="10268885" cy="792239"/>
            </a:xfrm>
            <a:prstGeom prst="rect">
              <a:avLst/>
            </a:prstGeom>
            <a:noFill/>
            <a:ln>
              <a:noFill/>
            </a:ln>
          </p:spPr>
          <p:txBody>
            <a:bodyPr anchorCtr="0" anchor="t" bIns="0" lIns="0" spcFirstLastPara="1" rIns="0" wrap="square" tIns="0">
              <a:spAutoFit/>
            </a:bodyPr>
            <a:lstStyle/>
            <a:p>
              <a:pPr indent="0" lvl="0" marL="0" marR="0" rtl="0" algn="l">
                <a:lnSpc>
                  <a:spcPct val="60907"/>
                </a:lnSpc>
                <a:spcBef>
                  <a:spcPts val="0"/>
                </a:spcBef>
                <a:spcAft>
                  <a:spcPts val="0"/>
                </a:spcAft>
                <a:buNone/>
              </a:pPr>
              <a:r>
                <a:rPr b="0" i="0" lang="da-DK" sz="6500" u="none" cap="none" strike="noStrike">
                  <a:solidFill>
                    <a:srgbClr val="FF2870"/>
                  </a:solidFill>
                  <a:latin typeface="Arial"/>
                  <a:ea typeface="Arial"/>
                  <a:cs typeface="Arial"/>
                  <a:sym typeface="Arial"/>
                </a:rPr>
                <a:t>Foreign-born residents</a:t>
              </a:r>
              <a:endParaRPr b="0" i="0" sz="6500" u="none" cap="none" strike="noStrike">
                <a:solidFill>
                  <a:srgbClr val="FF2870"/>
                </a:solidFill>
                <a:latin typeface="Arial"/>
                <a:ea typeface="Arial"/>
                <a:cs typeface="Arial"/>
                <a:sym typeface="Arial"/>
              </a:endParaRPr>
            </a:p>
          </p:txBody>
        </p:sp>
        <p:sp>
          <p:nvSpPr>
            <p:cNvPr id="127" name="Google Shape;127;p4"/>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8" name="Google Shape;128;p4"/>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29" name="Google Shape;129;p4"/>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30" name="Google Shape;130;p4"/>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31" name="Google Shape;131;p4"/>
          <p:cNvSpPr txBox="1"/>
          <p:nvPr/>
        </p:nvSpPr>
        <p:spPr>
          <a:xfrm>
            <a:off x="1143000" y="2813868"/>
            <a:ext cx="14782800" cy="659683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600"/>
              <a:buFont typeface="Arial"/>
              <a:buNone/>
            </a:pPr>
            <a:r>
              <a:rPr b="0" i="0" lang="da-DK" sz="36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a:p>
            <a:pPr indent="-342900" lvl="0" marL="342900" marR="0" rtl="0" algn="l">
              <a:spcBef>
                <a:spcPts val="72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a:p>
            <a:pPr indent="-342900" lvl="0" marL="342900" marR="0" rtl="0" algn="l">
              <a:spcBef>
                <a:spcPts val="72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600"/>
              <a:buFont typeface="Arial"/>
              <a:buNone/>
            </a:pPr>
            <a:r>
              <a:rPr b="0" i="0" lang="da-DK" sz="3600" u="none" cap="none" strike="noStrike">
                <a:solidFill>
                  <a:schemeClr val="dk1"/>
                </a:solidFill>
                <a:latin typeface="Calibri"/>
                <a:ea typeface="Calibri"/>
                <a:cs typeface="Calibri"/>
                <a:sym typeface="Calibri"/>
              </a:rPr>
              <a:t>	</a:t>
            </a:r>
            <a:endParaRPr/>
          </a:p>
          <a:p>
            <a:pPr indent="0" lvl="0" marL="0" marR="0" rtl="0" algn="l">
              <a:spcBef>
                <a:spcPts val="72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p:txBody>
      </p:sp>
      <p:pic>
        <p:nvPicPr>
          <p:cNvPr descr="chart (1).png" id="132" name="Google Shape;132;p4"/>
          <p:cNvPicPr preferRelativeResize="0"/>
          <p:nvPr/>
        </p:nvPicPr>
        <p:blipFill rotWithShape="1">
          <a:blip r:embed="rId8">
            <a:alphaModFix/>
          </a:blip>
          <a:srcRect b="0" l="0" r="0" t="0"/>
          <a:stretch/>
        </p:blipFill>
        <p:spPr>
          <a:xfrm>
            <a:off x="2590800" y="2171700"/>
            <a:ext cx="14248694" cy="77476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38" name="Google Shape;138;p5"/>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39" name="Google Shape;139;p5"/>
          <p:cNvGrpSpPr/>
          <p:nvPr/>
        </p:nvGrpSpPr>
        <p:grpSpPr>
          <a:xfrm>
            <a:off x="2819400" y="1333500"/>
            <a:ext cx="14325600" cy="832132"/>
            <a:chOff x="-727550" y="394806"/>
            <a:chExt cx="10805850" cy="1109509"/>
          </a:xfrm>
        </p:grpSpPr>
        <p:sp>
          <p:nvSpPr>
            <p:cNvPr id="140" name="Google Shape;140;p5"/>
            <p:cNvSpPr txBox="1"/>
            <p:nvPr/>
          </p:nvSpPr>
          <p:spPr>
            <a:xfrm>
              <a:off x="-727550" y="394806"/>
              <a:ext cx="10805850" cy="81617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b="0" i="0" lang="da-DK" sz="7200" u="none" cap="none" strike="noStrike">
                  <a:solidFill>
                    <a:srgbClr val="FF2870"/>
                  </a:solidFill>
                  <a:latin typeface="Arial"/>
                  <a:ea typeface="Arial"/>
                  <a:cs typeface="Arial"/>
                  <a:sym typeface="Arial"/>
                </a:rPr>
                <a:t>Why people migrate</a:t>
              </a:r>
              <a:endParaRPr b="0" i="0" sz="7200" u="none" cap="none" strike="noStrike">
                <a:solidFill>
                  <a:srgbClr val="FF2870"/>
                </a:solidFill>
                <a:latin typeface="Arial"/>
                <a:ea typeface="Arial"/>
                <a:cs typeface="Arial"/>
                <a:sym typeface="Arial"/>
              </a:endParaRPr>
            </a:p>
          </p:txBody>
        </p:sp>
        <p:sp>
          <p:nvSpPr>
            <p:cNvPr id="141" name="Google Shape;141;p5"/>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2" name="Google Shape;142;p5"/>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43" name="Google Shape;143;p5"/>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44" name="Google Shape;144;p5"/>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45" name="Google Shape;145;p5"/>
          <p:cNvSpPr txBox="1"/>
          <p:nvPr/>
        </p:nvSpPr>
        <p:spPr>
          <a:xfrm>
            <a:off x="1981200" y="2705100"/>
            <a:ext cx="14478001" cy="659683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None/>
            </a:pPr>
            <a:r>
              <a:rPr b="0" i="0" lang="da-DK" sz="3200" u="none" cap="none" strike="noStrike">
                <a:solidFill>
                  <a:schemeClr val="dk1"/>
                </a:solidFill>
                <a:latin typeface="Calibri"/>
                <a:ea typeface="Calibri"/>
                <a:cs typeface="Calibri"/>
                <a:sym typeface="Calibri"/>
              </a:rPr>
              <a:t>	</a:t>
            </a:r>
            <a:r>
              <a:rPr lang="da-DK" sz="3200">
                <a:solidFill>
                  <a:schemeClr val="dk1"/>
                </a:solidFill>
                <a:latin typeface="Calibri"/>
                <a:ea typeface="Calibri"/>
                <a:cs typeface="Calibri"/>
                <a:sym typeface="Calibri"/>
              </a:rPr>
              <a:t>Every story of migration or displacement begins with an intensely personal drama. Leaving home is a momentous decision, whether a hasty bid to escape death or through the careful balancing of risks and rewards. For some, it is driven by dreams and responsibilities to family or community. For others, it is a desperate bid for survival.</a:t>
            </a:r>
            <a:endParaRPr>
              <a:solidFill>
                <a:schemeClr val="dk1"/>
              </a:solidFill>
            </a:endParaRPr>
          </a:p>
          <a:p>
            <a:pPr indent="0" lvl="0" marL="0" rtl="0" algn="l">
              <a:spcBef>
                <a:spcPts val="64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0" lvl="0" marL="457200" rtl="0" algn="l">
              <a:spcBef>
                <a:spcPts val="640"/>
              </a:spcBef>
              <a:spcAft>
                <a:spcPts val="0"/>
              </a:spcAft>
              <a:buClr>
                <a:schemeClr val="dk1"/>
              </a:buClr>
              <a:buSzPts val="1100"/>
              <a:buFont typeface="Arial"/>
              <a:buNone/>
            </a:pPr>
            <a:r>
              <a:rPr lang="da-DK" sz="3200">
                <a:solidFill>
                  <a:schemeClr val="dk1"/>
                </a:solidFill>
                <a:latin typeface="Calibri"/>
                <a:ea typeface="Calibri"/>
                <a:cs typeface="Calibri"/>
                <a:sym typeface="Calibri"/>
              </a:rPr>
              <a:t>The former is usually called migrants and the latter refugees, even though in actual life these categories are intertwined and fluid. People may flee death to a neighboring country, for example, but find themselves destitute there and try to move again. Or they leave home to pursue their dreams but are enslaved and tortured along the route, and seek a way out.</a:t>
            </a:r>
            <a:endParaRPr sz="3200">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chart.png" id="151" name="Google Shape;151;p6"/>
          <p:cNvPicPr preferRelativeResize="0"/>
          <p:nvPr/>
        </p:nvPicPr>
        <p:blipFill rotWithShape="1">
          <a:blip r:embed="rId3">
            <a:alphaModFix/>
          </a:blip>
          <a:srcRect b="0" l="0" r="0" t="0"/>
          <a:stretch/>
        </p:blipFill>
        <p:spPr>
          <a:xfrm>
            <a:off x="2286000" y="1600200"/>
            <a:ext cx="13030200" cy="8686800"/>
          </a:xfrm>
          <a:prstGeom prst="rect">
            <a:avLst/>
          </a:prstGeom>
          <a:noFill/>
          <a:ln>
            <a:noFill/>
          </a:ln>
        </p:spPr>
      </p:pic>
      <p:pic>
        <p:nvPicPr>
          <p:cNvPr id="152" name="Google Shape;152;p6"/>
          <p:cNvPicPr preferRelativeResize="0"/>
          <p:nvPr/>
        </p:nvPicPr>
        <p:blipFill rotWithShape="1">
          <a:blip r:embed="rId4">
            <a:alphaModFix/>
          </a:blip>
          <a:srcRect b="0" l="0" r="0" t="0"/>
          <a:stretch/>
        </p:blipFill>
        <p:spPr>
          <a:xfrm rot="2917778">
            <a:off x="13872956" y="-1273020"/>
            <a:ext cx="6710076" cy="4529301"/>
          </a:xfrm>
          <a:prstGeom prst="rect">
            <a:avLst/>
          </a:prstGeom>
          <a:noFill/>
          <a:ln>
            <a:noFill/>
          </a:ln>
        </p:spPr>
      </p:pic>
      <p:pic>
        <p:nvPicPr>
          <p:cNvPr id="153" name="Google Shape;153;p6"/>
          <p:cNvPicPr preferRelativeResize="0"/>
          <p:nvPr/>
        </p:nvPicPr>
        <p:blipFill rotWithShape="1">
          <a:blip r:embed="rId5">
            <a:alphaModFix/>
          </a:blip>
          <a:srcRect b="0" l="0" r="0" t="0"/>
          <a:stretch/>
        </p:blipFill>
        <p:spPr>
          <a:xfrm rot="10800000">
            <a:off x="14656753" y="2111073"/>
            <a:ext cx="596103" cy="596103"/>
          </a:xfrm>
          <a:prstGeom prst="rect">
            <a:avLst/>
          </a:prstGeom>
          <a:noFill/>
          <a:ln>
            <a:noFill/>
          </a:ln>
        </p:spPr>
      </p:pic>
      <p:pic>
        <p:nvPicPr>
          <p:cNvPr id="154" name="Google Shape;154;p6"/>
          <p:cNvPicPr preferRelativeResize="0"/>
          <p:nvPr/>
        </p:nvPicPr>
        <p:blipFill rotWithShape="1">
          <a:blip r:embed="rId6">
            <a:alphaModFix/>
          </a:blip>
          <a:srcRect b="0" l="0" r="0" t="0"/>
          <a:stretch/>
        </p:blipFill>
        <p:spPr>
          <a:xfrm rot="-8730587">
            <a:off x="-2897838" y="7966230"/>
            <a:ext cx="6710076" cy="4529301"/>
          </a:xfrm>
          <a:prstGeom prst="rect">
            <a:avLst/>
          </a:prstGeom>
          <a:noFill/>
          <a:ln>
            <a:noFill/>
          </a:ln>
        </p:spPr>
      </p:pic>
      <p:pic>
        <p:nvPicPr>
          <p:cNvPr descr="A picture containing drawing&#10;&#10;Description automatically generated" id="155" name="Google Shape;155;p6"/>
          <p:cNvPicPr preferRelativeResize="0"/>
          <p:nvPr/>
        </p:nvPicPr>
        <p:blipFill rotWithShape="1">
          <a:blip r:embed="rId7">
            <a:alphaModFix/>
          </a:blip>
          <a:srcRect b="0" l="0" r="0" t="0"/>
          <a:stretch/>
        </p:blipFill>
        <p:spPr>
          <a:xfrm>
            <a:off x="16431069" y="9410700"/>
            <a:ext cx="1593850" cy="454458"/>
          </a:xfrm>
          <a:prstGeom prst="rect">
            <a:avLst/>
          </a:prstGeom>
          <a:noFill/>
          <a:ln>
            <a:noFill/>
          </a:ln>
        </p:spPr>
      </p:pic>
      <p:sp>
        <p:nvSpPr>
          <p:cNvPr id="156" name="Google Shape;156;p6"/>
          <p:cNvSpPr txBox="1"/>
          <p:nvPr/>
        </p:nvSpPr>
        <p:spPr>
          <a:xfrm>
            <a:off x="1143000" y="419100"/>
            <a:ext cx="14056473" cy="1094317"/>
          </a:xfrm>
          <a:prstGeom prst="rect">
            <a:avLst/>
          </a:prstGeom>
          <a:noFill/>
          <a:ln>
            <a:noFill/>
          </a:ln>
        </p:spPr>
        <p:txBody>
          <a:bodyPr anchorCtr="0" anchor="t" bIns="0" lIns="0" spcFirstLastPara="1" rIns="0" wrap="square" tIns="0">
            <a:spAutoFit/>
          </a:bodyPr>
          <a:lstStyle/>
          <a:p>
            <a:pPr indent="0" lvl="0" marL="0" marR="0" rtl="0" algn="l">
              <a:lnSpc>
                <a:spcPct val="146666"/>
              </a:lnSpc>
              <a:spcBef>
                <a:spcPts val="0"/>
              </a:spcBef>
              <a:spcAft>
                <a:spcPts val="0"/>
              </a:spcAft>
              <a:buNone/>
            </a:pPr>
            <a:r>
              <a:rPr b="0" i="0" lang="da-DK" sz="6000" u="none" cap="none" strike="noStrike">
                <a:solidFill>
                  <a:srgbClr val="FF2870"/>
                </a:solidFill>
                <a:latin typeface="Arial"/>
                <a:ea typeface="Arial"/>
                <a:cs typeface="Arial"/>
                <a:sym typeface="Arial"/>
              </a:rPr>
              <a:t>Reasons for coming to Europe </a:t>
            </a:r>
            <a:endParaRPr b="0" i="0" sz="6000" u="none" cap="none" strike="noStrike">
              <a:solidFill>
                <a:srgbClr val="FF2870"/>
              </a:solidFill>
              <a:latin typeface="Arial"/>
              <a:ea typeface="Arial"/>
              <a:cs typeface="Arial"/>
              <a:sym typeface="Arial"/>
            </a:endParaRPr>
          </a:p>
        </p:txBody>
      </p:sp>
      <p:pic>
        <p:nvPicPr>
          <p:cNvPr descr="A close up of a logo&#10;&#10;Description automatically generated" id="157" name="Google Shape;157;p6"/>
          <p:cNvPicPr preferRelativeResize="0"/>
          <p:nvPr/>
        </p:nvPicPr>
        <p:blipFill rotWithShape="1">
          <a:blip r:embed="rId8">
            <a:alphaModFix/>
          </a:blip>
          <a:srcRect b="0" l="0" r="0" t="0"/>
          <a:stretch/>
        </p:blipFill>
        <p:spPr>
          <a:xfrm>
            <a:off x="15621000" y="497854"/>
            <a:ext cx="2143372" cy="7659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7"/>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63" name="Google Shape;163;p7"/>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64" name="Google Shape;164;p7"/>
          <p:cNvGrpSpPr/>
          <p:nvPr/>
        </p:nvGrpSpPr>
        <p:grpSpPr>
          <a:xfrm>
            <a:off x="4164932" y="1218370"/>
            <a:ext cx="13030201" cy="1099662"/>
            <a:chOff x="0" y="38100"/>
            <a:chExt cx="9828725" cy="1466215"/>
          </a:xfrm>
        </p:grpSpPr>
        <p:sp>
          <p:nvSpPr>
            <p:cNvPr id="165" name="Google Shape;165;p7"/>
            <p:cNvSpPr txBox="1"/>
            <p:nvPr/>
          </p:nvSpPr>
          <p:spPr>
            <a:xfrm>
              <a:off x="0" y="38100"/>
              <a:ext cx="9828725" cy="820737"/>
            </a:xfrm>
            <a:prstGeom prst="rect">
              <a:avLst/>
            </a:prstGeom>
            <a:noFill/>
            <a:ln>
              <a:noFill/>
            </a:ln>
          </p:spPr>
          <p:txBody>
            <a:bodyPr anchorCtr="0" anchor="t" bIns="0" lIns="0" spcFirstLastPara="1" rIns="0" wrap="square" tIns="0">
              <a:spAutoFit/>
            </a:bodyPr>
            <a:lstStyle/>
            <a:p>
              <a:pPr indent="0" lvl="0" marL="0" marR="0" rtl="0" algn="l">
                <a:lnSpc>
                  <a:spcPct val="54986"/>
                </a:lnSpc>
                <a:spcBef>
                  <a:spcPts val="0"/>
                </a:spcBef>
                <a:spcAft>
                  <a:spcPts val="0"/>
                </a:spcAft>
                <a:buNone/>
              </a:pPr>
              <a:r>
                <a:rPr b="0" i="0" lang="da-DK" sz="7200" u="none" cap="none" strike="noStrike">
                  <a:solidFill>
                    <a:srgbClr val="FF2870"/>
                  </a:solidFill>
                  <a:latin typeface="Arial"/>
                  <a:ea typeface="Arial"/>
                  <a:cs typeface="Arial"/>
                  <a:sym typeface="Arial"/>
                </a:rPr>
                <a:t>Why people migrate </a:t>
              </a:r>
              <a:endParaRPr b="0" i="0" sz="7200" u="none" cap="none" strike="noStrike">
                <a:solidFill>
                  <a:srgbClr val="FF2870"/>
                </a:solidFill>
                <a:latin typeface="Arial"/>
                <a:ea typeface="Arial"/>
                <a:cs typeface="Arial"/>
                <a:sym typeface="Arial"/>
              </a:endParaRPr>
            </a:p>
          </p:txBody>
        </p:sp>
        <p:sp>
          <p:nvSpPr>
            <p:cNvPr id="166" name="Google Shape;166;p7"/>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7" name="Google Shape;167;p7"/>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68" name="Google Shape;168;p7"/>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69" name="Google Shape;169;p7"/>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70" name="Google Shape;170;p7"/>
          <p:cNvSpPr txBox="1"/>
          <p:nvPr/>
        </p:nvSpPr>
        <p:spPr>
          <a:xfrm>
            <a:off x="2209800" y="3009900"/>
            <a:ext cx="14020801" cy="541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600"/>
              <a:buFont typeface="Arial"/>
              <a:buNone/>
            </a:pPr>
            <a:r>
              <a:rPr b="0" i="0" lang="da-DK" sz="3600" u="none" cap="none" strike="noStrike">
                <a:solidFill>
                  <a:schemeClr val="dk1"/>
                </a:solidFill>
                <a:latin typeface="Calibri"/>
                <a:ea typeface="Calibri"/>
                <a:cs typeface="Calibri"/>
                <a:sym typeface="Calibri"/>
              </a:rPr>
              <a:t>	</a:t>
            </a:r>
            <a:r>
              <a:rPr b="1" i="0" lang="da-DK" sz="3600" u="none" cap="none" strike="noStrike">
                <a:solidFill>
                  <a:schemeClr val="dk1"/>
                </a:solidFill>
                <a:latin typeface="Calibri"/>
                <a:ea typeface="Calibri"/>
                <a:cs typeface="Calibri"/>
                <a:sym typeface="Calibri"/>
              </a:rPr>
              <a:t>Conflict: </a:t>
            </a:r>
            <a:r>
              <a:rPr b="0" i="0" lang="da-DK" sz="3600" u="none" cap="none" strike="noStrike">
                <a:solidFill>
                  <a:schemeClr val="dk1"/>
                </a:solidFill>
                <a:latin typeface="Calibri"/>
                <a:ea typeface="Calibri"/>
                <a:cs typeface="Calibri"/>
                <a:sym typeface="Calibri"/>
              </a:rPr>
              <a:t>Syrians, Afghans, South Sudanese, and Myanmar’s Rohingya make up around half the world’s registered refugees.</a:t>
            </a:r>
            <a:endParaRPr/>
          </a:p>
          <a:p>
            <a:pPr indent="-342900" lvl="0" marL="342900" marR="0" rtl="0" algn="l">
              <a:spcBef>
                <a:spcPts val="720"/>
              </a:spcBef>
              <a:spcAft>
                <a:spcPts val="0"/>
              </a:spcAft>
              <a:buClr>
                <a:schemeClr val="dk1"/>
              </a:buClr>
              <a:buSzPts val="3600"/>
              <a:buFont typeface="Arial"/>
              <a:buNone/>
            </a:pPr>
            <a:br>
              <a:rPr b="0" i="0" lang="da-DK" sz="3600" u="none" cap="none" strike="noStrike">
                <a:solidFill>
                  <a:schemeClr val="dk1"/>
                </a:solidFill>
                <a:latin typeface="Calibri"/>
                <a:ea typeface="Calibri"/>
                <a:cs typeface="Calibri"/>
                <a:sym typeface="Calibri"/>
              </a:rPr>
            </a:br>
            <a:r>
              <a:rPr b="1" i="0" lang="da-DK" sz="3600" u="none" cap="none" strike="noStrike">
                <a:solidFill>
                  <a:schemeClr val="dk1"/>
                </a:solidFill>
                <a:latin typeface="Calibri"/>
                <a:ea typeface="Calibri"/>
                <a:cs typeface="Calibri"/>
                <a:sym typeface="Calibri"/>
              </a:rPr>
              <a:t>Political and economic instability: </a:t>
            </a:r>
            <a:r>
              <a:rPr b="0" i="0" lang="da-DK" sz="3600" u="none" cap="none" strike="noStrike">
                <a:solidFill>
                  <a:schemeClr val="dk1"/>
                </a:solidFill>
                <a:latin typeface="Calibri"/>
                <a:ea typeface="Calibri"/>
                <a:cs typeface="Calibri"/>
                <a:sym typeface="Calibri"/>
              </a:rPr>
              <a:t>Some two billion people live in “fragile” countries that are </a:t>
            </a:r>
            <a:r>
              <a:rPr lang="da-DK" sz="3600">
                <a:solidFill>
                  <a:schemeClr val="dk1"/>
                </a:solidFill>
                <a:latin typeface="Calibri"/>
                <a:ea typeface="Calibri"/>
                <a:cs typeface="Calibri"/>
                <a:sym typeface="Calibri"/>
              </a:rPr>
              <a:t>affected</a:t>
            </a:r>
            <a:r>
              <a:rPr b="0" i="0" lang="da-DK" sz="3600" u="none" cap="none" strike="noStrike">
                <a:solidFill>
                  <a:schemeClr val="dk1"/>
                </a:solidFill>
                <a:latin typeface="Calibri"/>
                <a:ea typeface="Calibri"/>
                <a:cs typeface="Calibri"/>
                <a:sym typeface="Calibri"/>
              </a:rPr>
              <a:t> by violence and displacement but whose institutions have little capacity to cope, according to the OECD. </a:t>
            </a:r>
            <a:endParaRPr/>
          </a:p>
          <a:p>
            <a:pPr indent="-342900" lvl="0" marL="342900" marR="0" rtl="0" algn="l">
              <a:spcBef>
                <a:spcPts val="720"/>
              </a:spcBef>
              <a:spcAft>
                <a:spcPts val="0"/>
              </a:spcAft>
              <a:buClr>
                <a:schemeClr val="dk1"/>
              </a:buClr>
              <a:buSzPts val="3600"/>
              <a:buFont typeface="Arial"/>
              <a:buNone/>
            </a:pPr>
            <a:br>
              <a:rPr b="0" i="0" lang="da-DK" sz="3600" u="none" cap="none" strike="noStrike">
                <a:solidFill>
                  <a:schemeClr val="dk1"/>
                </a:solidFill>
                <a:latin typeface="Calibri"/>
                <a:ea typeface="Calibri"/>
                <a:cs typeface="Calibri"/>
                <a:sym typeface="Calibri"/>
              </a:rPr>
            </a:br>
            <a:r>
              <a:rPr b="1" i="0" lang="da-DK" sz="3600" u="none" cap="none" strike="noStrike">
                <a:solidFill>
                  <a:schemeClr val="dk1"/>
                </a:solidFill>
                <a:latin typeface="Calibri"/>
                <a:ea typeface="Calibri"/>
                <a:cs typeface="Calibri"/>
                <a:sym typeface="Calibri"/>
              </a:rPr>
              <a:t>Climate change: </a:t>
            </a:r>
            <a:r>
              <a:rPr b="0" i="0" lang="da-DK" sz="3600" u="none" cap="none" strike="noStrike">
                <a:solidFill>
                  <a:schemeClr val="dk1"/>
                </a:solidFill>
                <a:latin typeface="Calibri"/>
                <a:ea typeface="Calibri"/>
                <a:cs typeface="Calibri"/>
                <a:sym typeface="Calibri"/>
              </a:rPr>
              <a:t>The effects of climate change could force tens of millions of people to migrate within their own countries by 2050, according to the World Bank.</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b="0" l="0" r="0" t="0"/>
          <a:stretch/>
        </p:blipFill>
        <p:spPr>
          <a:xfrm rot="2917778">
            <a:off x="13872956" y="-1273020"/>
            <a:ext cx="6710076" cy="4529301"/>
          </a:xfrm>
          <a:prstGeom prst="rect">
            <a:avLst/>
          </a:prstGeom>
          <a:noFill/>
          <a:ln>
            <a:noFill/>
          </a:ln>
        </p:spPr>
      </p:pic>
      <p:pic>
        <p:nvPicPr>
          <p:cNvPr id="176" name="Google Shape;176;p8"/>
          <p:cNvPicPr preferRelativeResize="0"/>
          <p:nvPr/>
        </p:nvPicPr>
        <p:blipFill rotWithShape="1">
          <a:blip r:embed="rId4">
            <a:alphaModFix/>
          </a:blip>
          <a:srcRect b="0" l="0" r="0" t="0"/>
          <a:stretch/>
        </p:blipFill>
        <p:spPr>
          <a:xfrm rot="10800000">
            <a:off x="14656753" y="2111073"/>
            <a:ext cx="596103" cy="596103"/>
          </a:xfrm>
          <a:prstGeom prst="rect">
            <a:avLst/>
          </a:prstGeom>
          <a:noFill/>
          <a:ln>
            <a:noFill/>
          </a:ln>
        </p:spPr>
      </p:pic>
      <p:pic>
        <p:nvPicPr>
          <p:cNvPr id="177" name="Google Shape;177;p8"/>
          <p:cNvPicPr preferRelativeResize="0"/>
          <p:nvPr/>
        </p:nvPicPr>
        <p:blipFill rotWithShape="1">
          <a:blip r:embed="rId5">
            <a:alphaModFix/>
          </a:blip>
          <a:srcRect b="0" l="0" r="0" t="0"/>
          <a:stretch/>
        </p:blipFill>
        <p:spPr>
          <a:xfrm rot="-8730587">
            <a:off x="-2897838" y="7966230"/>
            <a:ext cx="6710076" cy="4529301"/>
          </a:xfrm>
          <a:prstGeom prst="rect">
            <a:avLst/>
          </a:prstGeom>
          <a:noFill/>
          <a:ln>
            <a:noFill/>
          </a:ln>
        </p:spPr>
      </p:pic>
      <p:pic>
        <p:nvPicPr>
          <p:cNvPr descr="A picture containing drawing&#10;&#10;Description automatically generated" id="178" name="Google Shape;178;p8"/>
          <p:cNvPicPr preferRelativeResize="0"/>
          <p:nvPr/>
        </p:nvPicPr>
        <p:blipFill rotWithShape="1">
          <a:blip r:embed="rId6">
            <a:alphaModFix/>
          </a:blip>
          <a:srcRect b="0" l="0" r="0" t="0"/>
          <a:stretch/>
        </p:blipFill>
        <p:spPr>
          <a:xfrm>
            <a:off x="16431069" y="9410700"/>
            <a:ext cx="1593850" cy="454458"/>
          </a:xfrm>
          <a:prstGeom prst="rect">
            <a:avLst/>
          </a:prstGeom>
          <a:noFill/>
          <a:ln>
            <a:noFill/>
          </a:ln>
        </p:spPr>
      </p:pic>
      <p:sp>
        <p:nvSpPr>
          <p:cNvPr id="179" name="Google Shape;179;p8"/>
          <p:cNvSpPr txBox="1"/>
          <p:nvPr/>
        </p:nvSpPr>
        <p:spPr>
          <a:xfrm>
            <a:off x="1371600" y="917313"/>
            <a:ext cx="14056473" cy="1094317"/>
          </a:xfrm>
          <a:prstGeom prst="rect">
            <a:avLst/>
          </a:prstGeom>
          <a:noFill/>
          <a:ln>
            <a:noFill/>
          </a:ln>
        </p:spPr>
        <p:txBody>
          <a:bodyPr anchorCtr="0" anchor="t" bIns="0" lIns="0" spcFirstLastPara="1" rIns="0" wrap="square" tIns="0">
            <a:spAutoFit/>
          </a:bodyPr>
          <a:lstStyle/>
          <a:p>
            <a:pPr indent="0" lvl="0" marL="0" marR="0" rtl="0" algn="l">
              <a:lnSpc>
                <a:spcPct val="146666"/>
              </a:lnSpc>
              <a:spcBef>
                <a:spcPts val="0"/>
              </a:spcBef>
              <a:spcAft>
                <a:spcPts val="0"/>
              </a:spcAft>
              <a:buNone/>
            </a:pPr>
            <a:r>
              <a:rPr b="0" i="0" lang="da-DK" sz="6000" u="none" cap="none" strike="noStrike">
                <a:solidFill>
                  <a:srgbClr val="FF2870"/>
                </a:solidFill>
                <a:latin typeface="Arial"/>
                <a:ea typeface="Arial"/>
                <a:cs typeface="Arial"/>
                <a:sym typeface="Arial"/>
              </a:rPr>
              <a:t>Extra attention on migration </a:t>
            </a:r>
            <a:endParaRPr b="0" i="0" sz="6000" u="none" cap="none" strike="noStrike">
              <a:solidFill>
                <a:srgbClr val="FF2870"/>
              </a:solidFill>
              <a:latin typeface="Arial"/>
              <a:ea typeface="Arial"/>
              <a:cs typeface="Arial"/>
              <a:sym typeface="Arial"/>
            </a:endParaRPr>
          </a:p>
        </p:txBody>
      </p:sp>
      <p:sp>
        <p:nvSpPr>
          <p:cNvPr id="180" name="Google Shape;180;p8"/>
          <p:cNvSpPr txBox="1"/>
          <p:nvPr/>
        </p:nvSpPr>
        <p:spPr>
          <a:xfrm>
            <a:off x="1371600" y="2247900"/>
            <a:ext cx="15316200" cy="652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Over 60 million people across the globe are fleeing conflict, poverty, and persecution, either within their home countries or by fleeing abroad. </a:t>
            </a:r>
            <a:endParaRPr>
              <a:solidFill>
                <a:schemeClr val="dk1"/>
              </a:solidFill>
            </a:endParaRPr>
          </a:p>
          <a:p>
            <a:pPr indent="0" lvl="0" marL="0" rtl="0" algn="l">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For years now, a comparatively small proportion of these people have been attempting to make their way to Europe–to countries with welcoming asylum status policies.</a:t>
            </a:r>
            <a:endParaRPr>
              <a:solidFill>
                <a:schemeClr val="dk1"/>
              </a:solidFill>
            </a:endParaRPr>
          </a:p>
          <a:p>
            <a:pPr indent="0" lvl="0" marL="0" rtl="0" algn="l">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Refugees from across the world have attempted to reach Europe for decades, so why are people just paying attention this year? Several crises across the Middle East and North Africa have created the ‘perfect storm’ for a refugee crisis.</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descr="A close up of a logo&#10;&#10;Description automatically generated" id="181" name="Google Shape;181;p8"/>
          <p:cNvPicPr preferRelativeResize="0"/>
          <p:nvPr/>
        </p:nvPicPr>
        <p:blipFill rotWithShape="1">
          <a:blip r:embed="rId7">
            <a:alphaModFix/>
          </a:blip>
          <a:srcRect b="0" l="0" r="0" t="0"/>
          <a:stretch/>
        </p:blipFill>
        <p:spPr>
          <a:xfrm>
            <a:off x="15621000" y="497854"/>
            <a:ext cx="2143372" cy="7659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9"/>
          <p:cNvPicPr preferRelativeResize="0"/>
          <p:nvPr/>
        </p:nvPicPr>
        <p:blipFill rotWithShape="1">
          <a:blip r:embed="rId3">
            <a:alphaModFix/>
          </a:blip>
          <a:srcRect b="0" l="0" r="0" t="0"/>
          <a:stretch/>
        </p:blipFill>
        <p:spPr>
          <a:xfrm rot="-1835334">
            <a:off x="9807546" y="8082238"/>
            <a:ext cx="11604014" cy="4409525"/>
          </a:xfrm>
          <a:prstGeom prst="rect">
            <a:avLst/>
          </a:prstGeom>
          <a:noFill/>
          <a:ln>
            <a:noFill/>
          </a:ln>
        </p:spPr>
      </p:pic>
      <p:pic>
        <p:nvPicPr>
          <p:cNvPr id="187" name="Google Shape;187;p9"/>
          <p:cNvPicPr preferRelativeResize="0"/>
          <p:nvPr/>
        </p:nvPicPr>
        <p:blipFill rotWithShape="1">
          <a:blip r:embed="rId4">
            <a:alphaModFix/>
          </a:blip>
          <a:srcRect b="0" l="0" r="0" t="0"/>
          <a:stretch/>
        </p:blipFill>
        <p:spPr>
          <a:xfrm rot="10800000">
            <a:off x="16663197" y="5990910"/>
            <a:ext cx="596103" cy="596103"/>
          </a:xfrm>
          <a:prstGeom prst="rect">
            <a:avLst/>
          </a:prstGeom>
          <a:noFill/>
          <a:ln>
            <a:noFill/>
          </a:ln>
        </p:spPr>
      </p:pic>
      <p:grpSp>
        <p:nvGrpSpPr>
          <p:cNvPr id="188" name="Google Shape;188;p9"/>
          <p:cNvGrpSpPr/>
          <p:nvPr/>
        </p:nvGrpSpPr>
        <p:grpSpPr>
          <a:xfrm>
            <a:off x="4164932" y="1218370"/>
            <a:ext cx="13030201" cy="1099662"/>
            <a:chOff x="0" y="38100"/>
            <a:chExt cx="9828725" cy="1466215"/>
          </a:xfrm>
        </p:grpSpPr>
        <p:sp>
          <p:nvSpPr>
            <p:cNvPr id="189" name="Google Shape;189;p9"/>
            <p:cNvSpPr txBox="1"/>
            <p:nvPr/>
          </p:nvSpPr>
          <p:spPr>
            <a:xfrm>
              <a:off x="0" y="38100"/>
              <a:ext cx="9828725" cy="768301"/>
            </a:xfrm>
            <a:prstGeom prst="rect">
              <a:avLst/>
            </a:prstGeom>
            <a:noFill/>
            <a:ln>
              <a:noFill/>
            </a:ln>
          </p:spPr>
          <p:txBody>
            <a:bodyPr anchorCtr="0" anchor="t" bIns="0" lIns="0" spcFirstLastPara="1" rIns="0" wrap="square" tIns="0">
              <a:spAutoFit/>
            </a:bodyPr>
            <a:lstStyle/>
            <a:p>
              <a:pPr indent="0" lvl="0" marL="0" marR="0" rtl="0" algn="l">
                <a:lnSpc>
                  <a:spcPct val="68258"/>
                </a:lnSpc>
                <a:spcBef>
                  <a:spcPts val="0"/>
                </a:spcBef>
                <a:spcAft>
                  <a:spcPts val="0"/>
                </a:spcAft>
                <a:buNone/>
              </a:pPr>
              <a:r>
                <a:rPr lang="da-DK" sz="5800">
                  <a:solidFill>
                    <a:srgbClr val="FF2870"/>
                  </a:solidFill>
                  <a:latin typeface="Arial"/>
                  <a:ea typeface="Arial"/>
                  <a:cs typeface="Arial"/>
                  <a:sym typeface="Arial"/>
                </a:rPr>
                <a:t>SYRIAN CRISES  </a:t>
              </a:r>
              <a:endParaRPr sz="5800">
                <a:solidFill>
                  <a:srgbClr val="FF2870"/>
                </a:solidFill>
                <a:latin typeface="Arial"/>
                <a:ea typeface="Arial"/>
                <a:cs typeface="Arial"/>
                <a:sym typeface="Arial"/>
              </a:endParaRPr>
            </a:p>
          </p:txBody>
        </p:sp>
        <p:sp>
          <p:nvSpPr>
            <p:cNvPr id="190" name="Google Shape;190;p9"/>
            <p:cNvSpPr/>
            <p:nvPr/>
          </p:nvSpPr>
          <p:spPr>
            <a:xfrm>
              <a:off x="0" y="1366347"/>
              <a:ext cx="9828725" cy="137968"/>
            </a:xfrm>
            <a:prstGeom prst="rect">
              <a:avLst/>
            </a:prstGeom>
            <a:solidFill>
              <a:srgbClr val="FFE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1" name="Google Shape;191;p9"/>
          <p:cNvPicPr preferRelativeResize="0"/>
          <p:nvPr/>
        </p:nvPicPr>
        <p:blipFill rotWithShape="1">
          <a:blip r:embed="rId5">
            <a:alphaModFix/>
          </a:blip>
          <a:srcRect b="0" l="0" r="0" t="0"/>
          <a:stretch/>
        </p:blipFill>
        <p:spPr>
          <a:xfrm rot="9155200">
            <a:off x="-2849373" y="-976292"/>
            <a:ext cx="8594829" cy="3266035"/>
          </a:xfrm>
          <a:prstGeom prst="rect">
            <a:avLst/>
          </a:prstGeom>
          <a:noFill/>
          <a:ln>
            <a:noFill/>
          </a:ln>
        </p:spPr>
      </p:pic>
      <p:pic>
        <p:nvPicPr>
          <p:cNvPr descr="A picture containing drawing&#10;&#10;Description automatically generated" id="192" name="Google Shape;192;p9"/>
          <p:cNvPicPr preferRelativeResize="0"/>
          <p:nvPr/>
        </p:nvPicPr>
        <p:blipFill rotWithShape="1">
          <a:blip r:embed="rId6">
            <a:alphaModFix/>
          </a:blip>
          <a:srcRect b="0" l="0" r="0" t="0"/>
          <a:stretch/>
        </p:blipFill>
        <p:spPr>
          <a:xfrm>
            <a:off x="228600" y="9410700"/>
            <a:ext cx="1593850" cy="454458"/>
          </a:xfrm>
          <a:prstGeom prst="rect">
            <a:avLst/>
          </a:prstGeom>
          <a:noFill/>
          <a:ln>
            <a:noFill/>
          </a:ln>
        </p:spPr>
      </p:pic>
      <p:pic>
        <p:nvPicPr>
          <p:cNvPr descr="A close up of a logo&#10;&#10;Description automatically generated" id="193" name="Google Shape;193;p9"/>
          <p:cNvPicPr preferRelativeResize="0"/>
          <p:nvPr/>
        </p:nvPicPr>
        <p:blipFill rotWithShape="1">
          <a:blip r:embed="rId7">
            <a:alphaModFix/>
          </a:blip>
          <a:srcRect b="0" l="0" r="0" t="0"/>
          <a:stretch/>
        </p:blipFill>
        <p:spPr>
          <a:xfrm>
            <a:off x="15852528" y="452378"/>
            <a:ext cx="2143372" cy="765992"/>
          </a:xfrm>
          <a:prstGeom prst="rect">
            <a:avLst/>
          </a:prstGeom>
          <a:noFill/>
          <a:ln>
            <a:noFill/>
          </a:ln>
        </p:spPr>
      </p:pic>
      <p:sp>
        <p:nvSpPr>
          <p:cNvPr id="194" name="Google Shape;194;p9"/>
          <p:cNvSpPr txBox="1"/>
          <p:nvPr/>
        </p:nvSpPr>
        <p:spPr>
          <a:xfrm>
            <a:off x="1905000" y="2857500"/>
            <a:ext cx="13539471" cy="435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a-DK" sz="3600">
                <a:solidFill>
                  <a:schemeClr val="dk1"/>
                </a:solidFill>
                <a:latin typeface="Calibri"/>
                <a:ea typeface="Calibri"/>
                <a:cs typeface="Calibri"/>
                <a:sym typeface="Calibri"/>
              </a:rPr>
              <a:t>Now, in its fifth year, there is no sign of the Syrian conflict abating. People still living in the country have all but given up hope, and the Syrians living in neighboring countries see little chance of returning home. They are now coming to terms with the fact they may have to look for a permanent solution to where they will live, and many are therefore seeking refuge in Europe. </a:t>
            </a:r>
            <a:endParaRPr>
              <a:solidFill>
                <a:schemeClr val="dk1"/>
              </a:solidFill>
            </a:endParaRPr>
          </a:p>
          <a:p>
            <a:pPr indent="0" lvl="0" marL="0" rtl="0" algn="l">
              <a:spcBef>
                <a:spcPts val="720"/>
              </a:spcBef>
              <a:spcAft>
                <a:spcPts val="0"/>
              </a:spcAft>
              <a:buClr>
                <a:schemeClr val="dk1"/>
              </a:buClr>
              <a:buSzPts val="1100"/>
              <a:buFont typeface="Arial"/>
              <a:buNone/>
            </a:pPr>
            <a:r>
              <a:rPr lang="da-DK" sz="3600">
                <a:solidFill>
                  <a:schemeClr val="dk1"/>
                </a:solidFill>
                <a:latin typeface="Calibri"/>
                <a:ea typeface="Calibri"/>
                <a:cs typeface="Calibri"/>
                <a:sym typeface="Calibri"/>
              </a:rPr>
              <a:t>An astonishing 7.6 million Syrians have been internally displaced, with a further 4.1 million having fled to Egypt, Iraq, Jordan, Lebanon, and Turkey. But only around 394,000 Syrians have sought refuge in Europe since April 2011.</a:t>
            </a:r>
            <a:endParaRPr sz="3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2021-02-19T10:04:10Z</dcterms:created>
  <dc:creator>E-seniors</dc:creator>
</cp:coreProperties>
</file>