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74" r:id="rId6"/>
    <p:sldId id="262" r:id="rId7"/>
    <p:sldId id="257" r:id="rId8"/>
    <p:sldId id="264" r:id="rId9"/>
    <p:sldId id="275" r:id="rId10"/>
    <p:sldId id="267" r:id="rId11"/>
    <p:sldId id="276" r:id="rId12"/>
    <p:sldId id="269" r:id="rId13"/>
    <p:sldId id="273" r:id="rId14"/>
  </p:sldIdLst>
  <p:sldSz cx="18288000" cy="10287000"/>
  <p:notesSz cx="6858000" cy="9144000"/>
  <p:embeddedFontLst>
    <p:embeddedFont>
      <p:font typeface="Glacial Indifference" panose="020B0604020202020204" charset="0"/>
      <p:regular r:id="rId15"/>
    </p:embeddedFont>
    <p:embeddedFont>
      <p:font typeface="HK Grotesk Light Bold" panose="020B0604020202020204" charset="0"/>
      <p:regular r:id="rId16"/>
    </p:embeddedFont>
    <p:embeddedFont>
      <p:font typeface="Calibri" panose="020F0502020204030204" pitchFamily="34" charset="0"/>
      <p:regular r:id="rId17"/>
      <p:bold r:id="rId18"/>
      <p:italic r:id="rId19"/>
      <p:boldItalic r:id="rId20"/>
    </p:embeddedFont>
    <p:embeddedFont>
      <p:font typeface="HK Grotesk Light" panose="020B0604020202020204" charset="0"/>
      <p:regular r:id="rId21"/>
    </p:embeddedFont>
    <p:embeddedFont>
      <p:font typeface="Glacial Indifference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43" d="100"/>
          <a:sy n="43" d="100"/>
        </p:scale>
        <p:origin x="740"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forms/about/"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thewordsearch.com/maker/" TargetMode="External"/><Relationship Id="rId7" Type="http://schemas.openxmlformats.org/officeDocument/2006/relationships/image" Target="../media/image15.png"/><Relationship Id="rId2" Type="http://schemas.openxmlformats.org/officeDocument/2006/relationships/hyperlink" Target="https://tickets.kadsoftwareusa.com/"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jpeg"/><Relationship Id="rId4" Type="http://schemas.openxmlformats.org/officeDocument/2006/relationships/hyperlink" Target="https://wordunscrambler.me/"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3910051" y="-638849"/>
            <a:ext cx="9753141" cy="5803119"/>
          </a:xfrm>
          <a:prstGeom prst="rect">
            <a:avLst/>
          </a:prstGeom>
        </p:spPr>
      </p:pic>
      <p:sp>
        <p:nvSpPr>
          <p:cNvPr id="8" name="Rectangle 7">
            <a:extLst>
              <a:ext uri="{FF2B5EF4-FFF2-40B4-BE49-F238E27FC236}">
                <a16:creationId xmlns:a16="http://schemas.microsoft.com/office/drawing/2014/main" id="{A8095CBA-141D-8E44-973B-2B8BF0977998}"/>
              </a:ext>
            </a:extLst>
          </p:cNvPr>
          <p:cNvSpPr/>
          <p:nvPr/>
        </p:nvSpPr>
        <p:spPr>
          <a:xfrm>
            <a:off x="1524000" y="3686691"/>
            <a:ext cx="9144000" cy="2913618"/>
          </a:xfrm>
          <a:prstGeom prst="rect">
            <a:avLst/>
          </a:prstGeom>
        </p:spPr>
        <p:txBody>
          <a:bodyPr>
            <a:spAutoFit/>
          </a:bodyPr>
          <a:lstStyle/>
          <a:p>
            <a:pPr>
              <a:lnSpc>
                <a:spcPts val="11000"/>
              </a:lnSpc>
            </a:pPr>
            <a:r>
              <a:rPr lang="en-US" sz="9600" spc="275" dirty="0" smtClean="0">
                <a:solidFill>
                  <a:srgbClr val="FF2870"/>
                </a:solidFill>
                <a:latin typeface="Glacial Indifference Bold"/>
              </a:rPr>
              <a:t>Digital Breakouts</a:t>
            </a:r>
            <a:endParaRPr lang="en-US" sz="9600" spc="275" dirty="0">
              <a:solidFill>
                <a:srgbClr val="FF2870"/>
              </a:solidFill>
              <a:latin typeface="Glacial Indifference Bold"/>
            </a:endParaRPr>
          </a:p>
        </p:txBody>
      </p:sp>
      <p:pic>
        <p:nvPicPr>
          <p:cNvPr id="5" name="Picture 4" descr="A picture containing food, drawing&#10;&#10;Description automatically generated">
            <a:extLst>
              <a:ext uri="{FF2B5EF4-FFF2-40B4-BE49-F238E27FC236}">
                <a16:creationId xmlns:a16="http://schemas.microsoft.com/office/drawing/2014/main" id="{A19731BC-E39A-9E43-A435-C7310F119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238" y="2240652"/>
            <a:ext cx="6962945" cy="58052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5400" y="1523043"/>
            <a:ext cx="11145608" cy="1137303"/>
          </a:xfrm>
          <a:prstGeom prst="rect">
            <a:avLst/>
          </a:prstGeom>
        </p:spPr>
        <p:txBody>
          <a:bodyPr lIns="0" tIns="0" rIns="0" bIns="0" rtlCol="0" anchor="t">
            <a:spAutoFit/>
          </a:bodyPr>
          <a:lstStyle/>
          <a:p>
            <a:pPr>
              <a:lnSpc>
                <a:spcPts val="9100"/>
              </a:lnSpc>
            </a:pPr>
            <a:r>
              <a:rPr lang="en-US" sz="7000" spc="350" dirty="0" smtClean="0">
                <a:solidFill>
                  <a:srgbClr val="FF2870"/>
                </a:solidFill>
                <a:latin typeface="Glacial Indifference"/>
              </a:rPr>
              <a:t>DB step by step</a:t>
            </a:r>
            <a:endParaRPr lang="en-US" sz="7000" spc="350" dirty="0">
              <a:solidFill>
                <a:srgbClr val="FF2870"/>
              </a:solidFill>
              <a:latin typeface="Glacial Indifference"/>
            </a:endParaRPr>
          </a:p>
        </p:txBody>
      </p:sp>
      <p:grpSp>
        <p:nvGrpSpPr>
          <p:cNvPr id="3" name="Group 3"/>
          <p:cNvGrpSpPr/>
          <p:nvPr/>
        </p:nvGrpSpPr>
        <p:grpSpPr>
          <a:xfrm>
            <a:off x="1429529" y="4717509"/>
            <a:ext cx="3711445" cy="4152015"/>
            <a:chOff x="0" y="0"/>
            <a:chExt cx="863140" cy="965600"/>
          </a:xfrm>
        </p:grpSpPr>
        <p:sp>
          <p:nvSpPr>
            <p:cNvPr id="4" name="Freeform 4"/>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5" name="TextBox 5"/>
          <p:cNvSpPr txBox="1"/>
          <p:nvPr/>
        </p:nvSpPr>
        <p:spPr>
          <a:xfrm>
            <a:off x="1776135" y="5089216"/>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1</a:t>
            </a:r>
            <a:endParaRPr lang="en-US" sz="3500" spc="175" dirty="0">
              <a:solidFill>
                <a:srgbClr val="FFFFFF"/>
              </a:solidFill>
              <a:latin typeface="HK Grotesk Light Bold"/>
            </a:endParaRPr>
          </a:p>
        </p:txBody>
      </p:sp>
      <p:sp>
        <p:nvSpPr>
          <p:cNvPr id="6" name="TextBox 6"/>
          <p:cNvSpPr txBox="1"/>
          <p:nvPr/>
        </p:nvSpPr>
        <p:spPr>
          <a:xfrm>
            <a:off x="1776134" y="6037367"/>
            <a:ext cx="3018233" cy="1723549"/>
          </a:xfrm>
          <a:prstGeom prst="rect">
            <a:avLst/>
          </a:prstGeom>
        </p:spPr>
        <p:txBody>
          <a:bodyPr lIns="0" tIns="0" rIns="0" bIns="0" rtlCol="0" anchor="t">
            <a:spAutoFit/>
          </a:bodyPr>
          <a:lstStyle/>
          <a:p>
            <a:r>
              <a:rPr lang="en-IE" sz="2400" spc="120" dirty="0" smtClean="0">
                <a:solidFill>
                  <a:srgbClr val="FFFFFF"/>
                </a:solidFill>
                <a:latin typeface="Glacial Indifference"/>
              </a:rPr>
              <a:t>Access </a:t>
            </a:r>
            <a:r>
              <a:rPr lang="en-IE" sz="2400" spc="120" dirty="0">
                <a:solidFill>
                  <a:srgbClr val="FFFFFF"/>
                </a:solidFill>
                <a:latin typeface="Glacial Indifference"/>
              </a:rPr>
              <a:t>the Google Form Platform </a:t>
            </a:r>
            <a:endParaRPr lang="en-IE" sz="2400" spc="120" dirty="0" smtClean="0">
              <a:solidFill>
                <a:srgbClr val="FFFFFF"/>
              </a:solidFill>
              <a:latin typeface="Glacial Indifference"/>
            </a:endParaRPr>
          </a:p>
          <a:p>
            <a:r>
              <a:rPr lang="en-IE" sz="2400" dirty="0" smtClean="0">
                <a:latin typeface="Calibri" panose="020F0502020204030204" pitchFamily="34" charset="0"/>
                <a:cs typeface="Calibri" panose="020F0502020204030204" pitchFamily="34" charset="0"/>
                <a:hlinkClick r:id="rId2"/>
              </a:rPr>
              <a:t>https</a:t>
            </a:r>
            <a:r>
              <a:rPr lang="en-IE" sz="2400" dirty="0">
                <a:latin typeface="Calibri" panose="020F0502020204030204" pitchFamily="34" charset="0"/>
                <a:cs typeface="Calibri" panose="020F0502020204030204" pitchFamily="34" charset="0"/>
                <a:hlinkClick r:id="rId2"/>
              </a:rPr>
              <a:t>://www.google.com/forms/about/</a:t>
            </a:r>
            <a:endParaRPr lang="en-IE" sz="2400" dirty="0">
              <a:latin typeface="Calibri" panose="020F0502020204030204" pitchFamily="34" charset="0"/>
              <a:cs typeface="Calibri" panose="020F0502020204030204" pitchFamily="34" charset="0"/>
            </a:endParaRPr>
          </a:p>
          <a:p>
            <a:r>
              <a:rPr lang="en-IE" sz="1600" dirty="0" smtClean="0">
                <a:latin typeface="Calibri" panose="020F0502020204030204" pitchFamily="34" charset="0"/>
                <a:cs typeface="Calibri" panose="020F0502020204030204" pitchFamily="34" charset="0"/>
              </a:rPr>
              <a:t>. </a:t>
            </a:r>
            <a:endParaRPr lang="en-IE" sz="1600" dirty="0">
              <a:latin typeface="Calibri" panose="020F0502020204030204" pitchFamily="34" charset="0"/>
              <a:cs typeface="Calibri" panose="020F0502020204030204" pitchFamily="34" charset="0"/>
            </a:endParaRPr>
          </a:p>
        </p:txBody>
      </p:sp>
      <p:grpSp>
        <p:nvGrpSpPr>
          <p:cNvPr id="7" name="Group 7"/>
          <p:cNvGrpSpPr/>
          <p:nvPr/>
        </p:nvGrpSpPr>
        <p:grpSpPr>
          <a:xfrm>
            <a:off x="5335362" y="4717509"/>
            <a:ext cx="3711445" cy="4152015"/>
            <a:chOff x="0" y="0"/>
            <a:chExt cx="863140" cy="965600"/>
          </a:xfrm>
        </p:grpSpPr>
        <p:sp>
          <p:nvSpPr>
            <p:cNvPr id="8" name="Freeform 8"/>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9" name="TextBox 9"/>
          <p:cNvSpPr txBox="1"/>
          <p:nvPr/>
        </p:nvSpPr>
        <p:spPr>
          <a:xfrm>
            <a:off x="5681967" y="5089216"/>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2</a:t>
            </a:r>
            <a:endParaRPr lang="en-US" sz="3500" spc="175" dirty="0">
              <a:solidFill>
                <a:srgbClr val="FFFFFF"/>
              </a:solidFill>
              <a:latin typeface="HK Grotesk Light Bold"/>
            </a:endParaRPr>
          </a:p>
        </p:txBody>
      </p:sp>
      <p:sp>
        <p:nvSpPr>
          <p:cNvPr id="10" name="TextBox 10"/>
          <p:cNvSpPr txBox="1"/>
          <p:nvPr/>
        </p:nvSpPr>
        <p:spPr>
          <a:xfrm>
            <a:off x="5712447" y="5982028"/>
            <a:ext cx="3018233" cy="2215991"/>
          </a:xfrm>
          <a:prstGeom prst="rect">
            <a:avLst/>
          </a:prstGeom>
        </p:spPr>
        <p:txBody>
          <a:bodyPr lIns="0" tIns="0" rIns="0" bIns="0" rtlCol="0" anchor="t">
            <a:spAutoFit/>
          </a:bodyPr>
          <a:lstStyle/>
          <a:p>
            <a:r>
              <a:rPr lang="en-IE" sz="2400" spc="120" dirty="0" smtClean="0">
                <a:solidFill>
                  <a:srgbClr val="FFFFFF"/>
                </a:solidFill>
                <a:latin typeface="Glacial Indifference"/>
              </a:rPr>
              <a:t>What </a:t>
            </a:r>
            <a:r>
              <a:rPr lang="en-IE" sz="2400" spc="120" dirty="0">
                <a:solidFill>
                  <a:srgbClr val="FFFFFF"/>
                </a:solidFill>
                <a:latin typeface="Glacial Indifference"/>
              </a:rPr>
              <a:t>should the Digital Breakout </a:t>
            </a:r>
            <a:r>
              <a:rPr lang="en-IE" sz="2400" spc="120" dirty="0" smtClean="0">
                <a:solidFill>
                  <a:srgbClr val="FFFFFF"/>
                </a:solidFill>
                <a:latin typeface="Glacial Indifference"/>
              </a:rPr>
              <a:t>teach?</a:t>
            </a:r>
          </a:p>
          <a:p>
            <a:r>
              <a:rPr lang="en-IE" sz="2400" spc="120" dirty="0" smtClean="0">
                <a:solidFill>
                  <a:srgbClr val="FFFFFF"/>
                </a:solidFill>
                <a:latin typeface="Glacial Indifference"/>
              </a:rPr>
              <a:t>Research </a:t>
            </a:r>
            <a:r>
              <a:rPr lang="en-IE" sz="2400" spc="120" dirty="0">
                <a:solidFill>
                  <a:srgbClr val="FFFFFF"/>
                </a:solidFill>
                <a:latin typeface="Glacial Indifference"/>
              </a:rPr>
              <a:t>what the Digital Breakout should teach</a:t>
            </a:r>
            <a:endParaRPr lang="en-US" sz="2400" spc="120" dirty="0">
              <a:solidFill>
                <a:srgbClr val="FFFFFF"/>
              </a:solidFill>
              <a:latin typeface="Glacial Indifference"/>
            </a:endParaRPr>
          </a:p>
        </p:txBody>
      </p:sp>
      <p:grpSp>
        <p:nvGrpSpPr>
          <p:cNvPr id="11" name="Group 11"/>
          <p:cNvGrpSpPr/>
          <p:nvPr/>
        </p:nvGrpSpPr>
        <p:grpSpPr>
          <a:xfrm>
            <a:off x="9241194" y="4717509"/>
            <a:ext cx="3711445" cy="4152015"/>
            <a:chOff x="0" y="0"/>
            <a:chExt cx="863140" cy="965600"/>
          </a:xfrm>
        </p:grpSpPr>
        <p:sp>
          <p:nvSpPr>
            <p:cNvPr id="12" name="Freeform 12"/>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3" name="TextBox 13"/>
          <p:cNvSpPr txBox="1"/>
          <p:nvPr/>
        </p:nvSpPr>
        <p:spPr>
          <a:xfrm>
            <a:off x="9587799" y="5089337"/>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3</a:t>
            </a:r>
            <a:endParaRPr lang="en-US" sz="3500" spc="175" dirty="0">
              <a:solidFill>
                <a:srgbClr val="FFFFFF"/>
              </a:solidFill>
              <a:latin typeface="HK Grotesk Light Bold"/>
            </a:endParaRPr>
          </a:p>
        </p:txBody>
      </p:sp>
      <p:sp>
        <p:nvSpPr>
          <p:cNvPr id="14" name="TextBox 14"/>
          <p:cNvSpPr txBox="1"/>
          <p:nvPr/>
        </p:nvSpPr>
        <p:spPr>
          <a:xfrm>
            <a:off x="9587798" y="6022369"/>
            <a:ext cx="3018233" cy="1477328"/>
          </a:xfrm>
          <a:prstGeom prst="rect">
            <a:avLst/>
          </a:prstGeom>
        </p:spPr>
        <p:txBody>
          <a:bodyPr lIns="0" tIns="0" rIns="0" bIns="0" rtlCol="0" anchor="t">
            <a:spAutoFit/>
          </a:bodyPr>
          <a:lstStyle/>
          <a:p>
            <a:r>
              <a:rPr lang="en-IE" sz="2400" spc="120" dirty="0" smtClean="0">
                <a:solidFill>
                  <a:srgbClr val="FFFFFF"/>
                </a:solidFill>
                <a:latin typeface="Glacial Indifference"/>
              </a:rPr>
              <a:t>Create </a:t>
            </a:r>
            <a:r>
              <a:rPr lang="en-IE" sz="2400" spc="120" dirty="0">
                <a:solidFill>
                  <a:srgbClr val="FFFFFF"/>
                </a:solidFill>
                <a:latin typeface="Glacial Indifference"/>
              </a:rPr>
              <a:t>a storyline based on the narrative you want to teach in Step 2. </a:t>
            </a:r>
          </a:p>
        </p:txBody>
      </p:sp>
      <p:grpSp>
        <p:nvGrpSpPr>
          <p:cNvPr id="15" name="Group 15"/>
          <p:cNvGrpSpPr/>
          <p:nvPr/>
        </p:nvGrpSpPr>
        <p:grpSpPr>
          <a:xfrm>
            <a:off x="13147026" y="4717509"/>
            <a:ext cx="3711445" cy="4152015"/>
            <a:chOff x="0" y="0"/>
            <a:chExt cx="863140" cy="965600"/>
          </a:xfrm>
        </p:grpSpPr>
        <p:sp>
          <p:nvSpPr>
            <p:cNvPr id="16" name="Freeform 16"/>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7" name="TextBox 17"/>
          <p:cNvSpPr txBox="1"/>
          <p:nvPr/>
        </p:nvSpPr>
        <p:spPr>
          <a:xfrm>
            <a:off x="13493632" y="5100449"/>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4</a:t>
            </a:r>
            <a:endParaRPr lang="en-US" sz="3500" spc="175" dirty="0">
              <a:solidFill>
                <a:srgbClr val="FFFFFF"/>
              </a:solidFill>
              <a:latin typeface="HK Grotesk Light Bold"/>
            </a:endParaRPr>
          </a:p>
        </p:txBody>
      </p:sp>
      <p:sp>
        <p:nvSpPr>
          <p:cNvPr id="18" name="TextBox 18"/>
          <p:cNvSpPr txBox="1"/>
          <p:nvPr/>
        </p:nvSpPr>
        <p:spPr>
          <a:xfrm>
            <a:off x="13639800" y="6041170"/>
            <a:ext cx="3018233" cy="2648802"/>
          </a:xfrm>
          <a:prstGeom prst="rect">
            <a:avLst/>
          </a:prstGeom>
        </p:spPr>
        <p:txBody>
          <a:bodyPr lIns="0" tIns="0" rIns="0" bIns="0" rtlCol="0" anchor="t">
            <a:spAutoFit/>
          </a:bodyPr>
          <a:lstStyle/>
          <a:p>
            <a:r>
              <a:rPr lang="en-IE" sz="2400" spc="120" dirty="0">
                <a:solidFill>
                  <a:srgbClr val="FFFFFF"/>
                </a:solidFill>
                <a:latin typeface="Glacial Indifference"/>
              </a:rPr>
              <a:t>Create your puzzles and challenges. </a:t>
            </a:r>
            <a:r>
              <a:rPr lang="en-IE" sz="2400" spc="120" dirty="0" smtClean="0">
                <a:solidFill>
                  <a:srgbClr val="FFFFFF"/>
                </a:solidFill>
                <a:latin typeface="Glacial Indifference"/>
              </a:rPr>
              <a:t>Each </a:t>
            </a:r>
            <a:r>
              <a:rPr lang="en-IE" sz="2400" spc="120" dirty="0">
                <a:solidFill>
                  <a:srgbClr val="FFFFFF"/>
                </a:solidFill>
                <a:latin typeface="Glacial Indifference"/>
              </a:rPr>
              <a:t>challenge should have a puzzle. </a:t>
            </a:r>
            <a:r>
              <a:rPr lang="en-IE" sz="2400" spc="120" dirty="0" smtClean="0">
                <a:solidFill>
                  <a:srgbClr val="FFFFFF"/>
                </a:solidFill>
                <a:latin typeface="Glacial Indifference"/>
              </a:rPr>
              <a:t>Aim </a:t>
            </a:r>
            <a:r>
              <a:rPr lang="en-IE" sz="2400" spc="120" dirty="0">
                <a:solidFill>
                  <a:srgbClr val="FFFFFF"/>
                </a:solidFill>
                <a:latin typeface="Glacial Indifference"/>
              </a:rPr>
              <a:t>for 4-5 challenges.  </a:t>
            </a:r>
          </a:p>
          <a:p>
            <a:pPr>
              <a:lnSpc>
                <a:spcPts val="3720"/>
              </a:lnSpc>
            </a:pPr>
            <a:endParaRPr lang="en-US" sz="2400" spc="120" dirty="0">
              <a:solidFill>
                <a:srgbClr val="FFFFFF"/>
              </a:solidFill>
              <a:latin typeface="Glacial Indifference"/>
            </a:endParaRPr>
          </a:p>
        </p:txBody>
      </p:sp>
      <p:pic>
        <p:nvPicPr>
          <p:cNvPr id="19" name="Picture 19"/>
          <p:cNvPicPr>
            <a:picLocks noChangeAspect="1"/>
          </p:cNvPicPr>
          <p:nvPr/>
        </p:nvPicPr>
        <p:blipFill>
          <a:blip r:embed="rId3"/>
          <a:srcRect/>
          <a:stretch>
            <a:fillRect/>
          </a:stretch>
        </p:blipFill>
        <p:spPr>
          <a:xfrm rot="1296475">
            <a:off x="13769967" y="-2018882"/>
            <a:ext cx="6177008" cy="4540101"/>
          </a:xfrm>
          <a:prstGeom prst="rect">
            <a:avLst/>
          </a:prstGeom>
        </p:spPr>
      </p:pic>
      <p:pic>
        <p:nvPicPr>
          <p:cNvPr id="20" name="Picture 20"/>
          <p:cNvPicPr>
            <a:picLocks noChangeAspect="1"/>
          </p:cNvPicPr>
          <p:nvPr/>
        </p:nvPicPr>
        <p:blipFill>
          <a:blip r:embed="rId4"/>
          <a:srcRect/>
          <a:stretch>
            <a:fillRect/>
          </a:stretch>
        </p:blipFill>
        <p:spPr>
          <a:xfrm rot="-1656853">
            <a:off x="15611358" y="2180527"/>
            <a:ext cx="596103" cy="59610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F18F791-6A1B-7F48-940D-EF3808998F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2925292B-0F31-9F47-8C4A-638454D292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5400" y="1523043"/>
            <a:ext cx="11145608" cy="1137303"/>
          </a:xfrm>
          <a:prstGeom prst="rect">
            <a:avLst/>
          </a:prstGeom>
        </p:spPr>
        <p:txBody>
          <a:bodyPr lIns="0" tIns="0" rIns="0" bIns="0" rtlCol="0" anchor="t">
            <a:spAutoFit/>
          </a:bodyPr>
          <a:lstStyle/>
          <a:p>
            <a:pPr>
              <a:lnSpc>
                <a:spcPts val="9100"/>
              </a:lnSpc>
            </a:pPr>
            <a:r>
              <a:rPr lang="en-US" sz="7000" spc="350" dirty="0" smtClean="0">
                <a:solidFill>
                  <a:srgbClr val="FF2870"/>
                </a:solidFill>
                <a:latin typeface="Glacial Indifference"/>
              </a:rPr>
              <a:t>DB step by step</a:t>
            </a:r>
            <a:endParaRPr lang="en-US" sz="7000" spc="350" dirty="0">
              <a:solidFill>
                <a:srgbClr val="FF2870"/>
              </a:solidFill>
              <a:latin typeface="Glacial Indifference"/>
            </a:endParaRPr>
          </a:p>
        </p:txBody>
      </p:sp>
      <p:grpSp>
        <p:nvGrpSpPr>
          <p:cNvPr id="3" name="Group 3"/>
          <p:cNvGrpSpPr/>
          <p:nvPr/>
        </p:nvGrpSpPr>
        <p:grpSpPr>
          <a:xfrm>
            <a:off x="1429529" y="4717509"/>
            <a:ext cx="3711445" cy="4152015"/>
            <a:chOff x="0" y="0"/>
            <a:chExt cx="863140" cy="965600"/>
          </a:xfrm>
        </p:grpSpPr>
        <p:sp>
          <p:nvSpPr>
            <p:cNvPr id="4" name="Freeform 4"/>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5" name="TextBox 5"/>
          <p:cNvSpPr txBox="1"/>
          <p:nvPr/>
        </p:nvSpPr>
        <p:spPr>
          <a:xfrm>
            <a:off x="1776135" y="5089216"/>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5</a:t>
            </a:r>
            <a:endParaRPr lang="en-US" sz="3500" spc="175" dirty="0">
              <a:solidFill>
                <a:srgbClr val="FFFFFF"/>
              </a:solidFill>
              <a:latin typeface="HK Grotesk Light Bold"/>
            </a:endParaRPr>
          </a:p>
        </p:txBody>
      </p:sp>
      <p:sp>
        <p:nvSpPr>
          <p:cNvPr id="6" name="TextBox 6"/>
          <p:cNvSpPr txBox="1"/>
          <p:nvPr/>
        </p:nvSpPr>
        <p:spPr>
          <a:xfrm>
            <a:off x="1776134" y="6037367"/>
            <a:ext cx="3018233" cy="2154436"/>
          </a:xfrm>
          <a:prstGeom prst="rect">
            <a:avLst/>
          </a:prstGeom>
        </p:spPr>
        <p:txBody>
          <a:bodyPr lIns="0" tIns="0" rIns="0" bIns="0" rtlCol="0" anchor="t">
            <a:spAutoFit/>
          </a:bodyPr>
          <a:lstStyle/>
          <a:p>
            <a:r>
              <a:rPr lang="en-IE" sz="2000" spc="120" dirty="0">
                <a:solidFill>
                  <a:srgbClr val="FFFFFF"/>
                </a:solidFill>
                <a:latin typeface="Glacial Indifference"/>
              </a:rPr>
              <a:t>Update </a:t>
            </a:r>
            <a:r>
              <a:rPr lang="en-IE" sz="2000" spc="120" dirty="0">
                <a:solidFill>
                  <a:srgbClr val="FFFFFF"/>
                </a:solidFill>
                <a:latin typeface="Glacial Indifference"/>
              </a:rPr>
              <a:t>the Google </a:t>
            </a:r>
            <a:r>
              <a:rPr lang="en-IE" sz="2000" spc="120" dirty="0" smtClean="0">
                <a:solidFill>
                  <a:srgbClr val="FFFFFF"/>
                </a:solidFill>
                <a:latin typeface="Glacial Indifference"/>
              </a:rPr>
              <a:t>Form.</a:t>
            </a:r>
          </a:p>
          <a:p>
            <a:r>
              <a:rPr lang="en-IE" sz="2000" spc="120" dirty="0" smtClean="0">
                <a:solidFill>
                  <a:srgbClr val="FFFFFF"/>
                </a:solidFill>
                <a:latin typeface="Glacial Indifference"/>
              </a:rPr>
              <a:t>Using </a:t>
            </a:r>
            <a:r>
              <a:rPr lang="en-IE" sz="2000" spc="120" dirty="0">
                <a:solidFill>
                  <a:srgbClr val="FFFFFF"/>
                </a:solidFill>
                <a:latin typeface="Glacial Indifference"/>
              </a:rPr>
              <a:t>copyright free imagery and videos, make your Digital Breakout visually appealing to users. </a:t>
            </a:r>
          </a:p>
        </p:txBody>
      </p:sp>
      <p:grpSp>
        <p:nvGrpSpPr>
          <p:cNvPr id="7" name="Group 7"/>
          <p:cNvGrpSpPr/>
          <p:nvPr/>
        </p:nvGrpSpPr>
        <p:grpSpPr>
          <a:xfrm>
            <a:off x="5335362" y="4717509"/>
            <a:ext cx="3711445" cy="4152015"/>
            <a:chOff x="0" y="0"/>
            <a:chExt cx="863140" cy="965600"/>
          </a:xfrm>
        </p:grpSpPr>
        <p:sp>
          <p:nvSpPr>
            <p:cNvPr id="8" name="Freeform 8"/>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9" name="TextBox 9"/>
          <p:cNvSpPr txBox="1"/>
          <p:nvPr/>
        </p:nvSpPr>
        <p:spPr>
          <a:xfrm>
            <a:off x="5681967" y="5089216"/>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6</a:t>
            </a:r>
            <a:endParaRPr lang="en-US" sz="3500" spc="175" dirty="0">
              <a:solidFill>
                <a:srgbClr val="FFFFFF"/>
              </a:solidFill>
              <a:latin typeface="HK Grotesk Light Bold"/>
            </a:endParaRPr>
          </a:p>
        </p:txBody>
      </p:sp>
      <p:sp>
        <p:nvSpPr>
          <p:cNvPr id="10" name="TextBox 10"/>
          <p:cNvSpPr txBox="1"/>
          <p:nvPr/>
        </p:nvSpPr>
        <p:spPr>
          <a:xfrm>
            <a:off x="5681967" y="6002930"/>
            <a:ext cx="3018233" cy="2462213"/>
          </a:xfrm>
          <a:prstGeom prst="rect">
            <a:avLst/>
          </a:prstGeom>
        </p:spPr>
        <p:txBody>
          <a:bodyPr lIns="0" tIns="0" rIns="0" bIns="0" rtlCol="0" anchor="t">
            <a:spAutoFit/>
          </a:bodyPr>
          <a:lstStyle/>
          <a:p>
            <a:r>
              <a:rPr lang="en-IE" sz="2000" spc="120" dirty="0" smtClean="0">
                <a:solidFill>
                  <a:srgbClr val="FFFFFF"/>
                </a:solidFill>
                <a:latin typeface="Glacial Indifference"/>
              </a:rPr>
              <a:t>Format </a:t>
            </a:r>
            <a:r>
              <a:rPr lang="en-IE" sz="2000" spc="120" dirty="0">
                <a:solidFill>
                  <a:srgbClr val="FFFFFF"/>
                </a:solidFill>
                <a:latin typeface="Glacial Indifference"/>
              </a:rPr>
              <a:t>the Google </a:t>
            </a:r>
            <a:r>
              <a:rPr lang="en-IE" sz="2000" spc="120" dirty="0" smtClean="0">
                <a:solidFill>
                  <a:srgbClr val="FFFFFF"/>
                </a:solidFill>
                <a:latin typeface="Glacial Indifference"/>
              </a:rPr>
              <a:t>Form.</a:t>
            </a:r>
          </a:p>
          <a:p>
            <a:r>
              <a:rPr lang="en-IE" sz="2000" spc="120" dirty="0" smtClean="0">
                <a:solidFill>
                  <a:srgbClr val="FFFFFF"/>
                </a:solidFill>
                <a:latin typeface="Glacial Indifference"/>
              </a:rPr>
              <a:t>Every </a:t>
            </a:r>
            <a:r>
              <a:rPr lang="en-IE" sz="2000" spc="120" dirty="0">
                <a:solidFill>
                  <a:srgbClr val="FFFFFF"/>
                </a:solidFill>
                <a:latin typeface="Glacial Indifference"/>
              </a:rPr>
              <a:t>challenge should </a:t>
            </a:r>
            <a:r>
              <a:rPr lang="en-IE" sz="2000" spc="120" dirty="0" smtClean="0">
                <a:solidFill>
                  <a:srgbClr val="FFFFFF"/>
                </a:solidFill>
                <a:latin typeface="Glacial Indifference"/>
              </a:rPr>
              <a:t>have a </a:t>
            </a:r>
            <a:r>
              <a:rPr lang="en-IE" sz="2000" spc="120" dirty="0">
                <a:solidFill>
                  <a:srgbClr val="FFFFFF"/>
                </a:solidFill>
                <a:latin typeface="Glacial Indifference"/>
              </a:rPr>
              <a:t>title, a cover image, a narrative, a challenge and a congratulatory message</a:t>
            </a:r>
            <a:r>
              <a:rPr lang="en-IE" sz="2000" dirty="0">
                <a:latin typeface="Calibri" panose="020F0502020204030204" pitchFamily="34" charset="0"/>
                <a:cs typeface="Calibri" panose="020F0502020204030204" pitchFamily="34" charset="0"/>
              </a:rPr>
              <a:t>. </a:t>
            </a:r>
            <a:endParaRPr lang="en-IE" sz="2000" dirty="0">
              <a:latin typeface="Calibri" panose="020F0502020204030204" pitchFamily="34" charset="0"/>
              <a:cs typeface="Calibri" panose="020F0502020204030204" pitchFamily="34" charset="0"/>
            </a:endParaRPr>
          </a:p>
        </p:txBody>
      </p:sp>
      <p:grpSp>
        <p:nvGrpSpPr>
          <p:cNvPr id="11" name="Group 11"/>
          <p:cNvGrpSpPr/>
          <p:nvPr/>
        </p:nvGrpSpPr>
        <p:grpSpPr>
          <a:xfrm>
            <a:off x="9241194" y="4717509"/>
            <a:ext cx="3711445" cy="4152015"/>
            <a:chOff x="0" y="0"/>
            <a:chExt cx="863140" cy="965600"/>
          </a:xfrm>
        </p:grpSpPr>
        <p:sp>
          <p:nvSpPr>
            <p:cNvPr id="12" name="Freeform 12"/>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3" name="TextBox 13"/>
          <p:cNvSpPr txBox="1"/>
          <p:nvPr/>
        </p:nvSpPr>
        <p:spPr>
          <a:xfrm>
            <a:off x="9587799" y="5089337"/>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7</a:t>
            </a:r>
            <a:endParaRPr lang="en-US" sz="3500" spc="175" dirty="0">
              <a:solidFill>
                <a:srgbClr val="FFFFFF"/>
              </a:solidFill>
              <a:latin typeface="HK Grotesk Light Bold"/>
            </a:endParaRPr>
          </a:p>
        </p:txBody>
      </p:sp>
      <p:sp>
        <p:nvSpPr>
          <p:cNvPr id="14" name="TextBox 14"/>
          <p:cNvSpPr txBox="1"/>
          <p:nvPr/>
        </p:nvSpPr>
        <p:spPr>
          <a:xfrm>
            <a:off x="9587798" y="6022369"/>
            <a:ext cx="3018233" cy="1477328"/>
          </a:xfrm>
          <a:prstGeom prst="rect">
            <a:avLst/>
          </a:prstGeom>
        </p:spPr>
        <p:txBody>
          <a:bodyPr lIns="0" tIns="0" rIns="0" bIns="0" rtlCol="0" anchor="t">
            <a:spAutoFit/>
          </a:bodyPr>
          <a:lstStyle/>
          <a:p>
            <a:r>
              <a:rPr lang="en-IE" sz="2400" spc="120" dirty="0">
                <a:solidFill>
                  <a:srgbClr val="FFFFFF"/>
                </a:solidFill>
                <a:latin typeface="Glacial Indifference"/>
              </a:rPr>
              <a:t>Test the Digital Breakout for any minor issues. </a:t>
            </a:r>
          </a:p>
          <a:p>
            <a:endParaRPr lang="en-IE" sz="2400" spc="120" dirty="0">
              <a:solidFill>
                <a:srgbClr val="FFFFFF"/>
              </a:solidFill>
              <a:latin typeface="Glacial Indifference"/>
            </a:endParaRPr>
          </a:p>
        </p:txBody>
      </p:sp>
      <p:grpSp>
        <p:nvGrpSpPr>
          <p:cNvPr id="15" name="Group 15"/>
          <p:cNvGrpSpPr/>
          <p:nvPr/>
        </p:nvGrpSpPr>
        <p:grpSpPr>
          <a:xfrm>
            <a:off x="13147026" y="4691903"/>
            <a:ext cx="3711445" cy="4152015"/>
            <a:chOff x="0" y="-5955"/>
            <a:chExt cx="863140" cy="965600"/>
          </a:xfrm>
        </p:grpSpPr>
        <p:sp>
          <p:nvSpPr>
            <p:cNvPr id="16" name="Freeform 16"/>
            <p:cNvSpPr/>
            <p:nvPr/>
          </p:nvSpPr>
          <p:spPr>
            <a:xfrm>
              <a:off x="0" y="-5955"/>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7" name="TextBox 17"/>
          <p:cNvSpPr txBox="1"/>
          <p:nvPr/>
        </p:nvSpPr>
        <p:spPr>
          <a:xfrm>
            <a:off x="13493632" y="5100449"/>
            <a:ext cx="3018233" cy="557781"/>
          </a:xfrm>
          <a:prstGeom prst="rect">
            <a:avLst/>
          </a:prstGeom>
        </p:spPr>
        <p:txBody>
          <a:bodyPr lIns="0" tIns="0" rIns="0" bIns="0" rtlCol="0" anchor="t">
            <a:spAutoFit/>
          </a:bodyPr>
          <a:lstStyle/>
          <a:p>
            <a:pPr>
              <a:lnSpc>
                <a:spcPts val="4375"/>
              </a:lnSpc>
            </a:pPr>
            <a:r>
              <a:rPr lang="en-US" sz="3500" spc="175" dirty="0" smtClean="0">
                <a:solidFill>
                  <a:srgbClr val="FFFFFF"/>
                </a:solidFill>
                <a:latin typeface="HK Grotesk Light Bold"/>
              </a:rPr>
              <a:t>Step 8</a:t>
            </a:r>
            <a:endParaRPr lang="en-US" sz="3500" spc="175" dirty="0">
              <a:solidFill>
                <a:srgbClr val="FFFFFF"/>
              </a:solidFill>
              <a:latin typeface="HK Grotesk Light Bold"/>
            </a:endParaRPr>
          </a:p>
        </p:txBody>
      </p:sp>
      <p:sp>
        <p:nvSpPr>
          <p:cNvPr id="18" name="TextBox 18"/>
          <p:cNvSpPr txBox="1"/>
          <p:nvPr/>
        </p:nvSpPr>
        <p:spPr>
          <a:xfrm>
            <a:off x="13639800" y="6041170"/>
            <a:ext cx="3018233" cy="1951816"/>
          </a:xfrm>
          <a:prstGeom prst="rect">
            <a:avLst/>
          </a:prstGeom>
        </p:spPr>
        <p:txBody>
          <a:bodyPr lIns="0" tIns="0" rIns="0" bIns="0" rtlCol="0" anchor="t">
            <a:spAutoFit/>
          </a:bodyPr>
          <a:lstStyle/>
          <a:p>
            <a:r>
              <a:rPr lang="en-IE" sz="2400" spc="120" dirty="0">
                <a:solidFill>
                  <a:srgbClr val="FFFFFF"/>
                </a:solidFill>
                <a:latin typeface="Glacial Indifference"/>
              </a:rPr>
              <a:t>Challenge your peers to complete the Digital Breakout.</a:t>
            </a:r>
          </a:p>
          <a:p>
            <a:r>
              <a:rPr lang="en-IE" sz="2400" dirty="0">
                <a:latin typeface="Calibri" panose="020F0502020204030204" pitchFamily="34" charset="0"/>
                <a:cs typeface="Calibri" panose="020F0502020204030204" pitchFamily="34" charset="0"/>
              </a:rPr>
              <a:t>. </a:t>
            </a:r>
          </a:p>
          <a:p>
            <a:pPr>
              <a:lnSpc>
                <a:spcPts val="3720"/>
              </a:lnSpc>
            </a:pPr>
            <a:endParaRPr lang="en-US" sz="2400" spc="120" dirty="0">
              <a:solidFill>
                <a:srgbClr val="FFFFFF"/>
              </a:solidFill>
              <a:latin typeface="Glacial Indifference"/>
            </a:endParaRPr>
          </a:p>
        </p:txBody>
      </p:sp>
      <p:pic>
        <p:nvPicPr>
          <p:cNvPr id="19" name="Picture 19"/>
          <p:cNvPicPr>
            <a:picLocks noChangeAspect="1"/>
          </p:cNvPicPr>
          <p:nvPr/>
        </p:nvPicPr>
        <p:blipFill>
          <a:blip r:embed="rId2"/>
          <a:srcRect/>
          <a:stretch>
            <a:fillRect/>
          </a:stretch>
        </p:blipFill>
        <p:spPr>
          <a:xfrm rot="1296475">
            <a:off x="13769967" y="-2018882"/>
            <a:ext cx="6177008" cy="4540101"/>
          </a:xfrm>
          <a:prstGeom prst="rect">
            <a:avLst/>
          </a:prstGeom>
        </p:spPr>
      </p:pic>
      <p:pic>
        <p:nvPicPr>
          <p:cNvPr id="20" name="Picture 20"/>
          <p:cNvPicPr>
            <a:picLocks noChangeAspect="1"/>
          </p:cNvPicPr>
          <p:nvPr/>
        </p:nvPicPr>
        <p:blipFill>
          <a:blip r:embed="rId3"/>
          <a:srcRect/>
          <a:stretch>
            <a:fillRect/>
          </a:stretch>
        </p:blipFill>
        <p:spPr>
          <a:xfrm rot="-1656853">
            <a:off x="15611358" y="2180527"/>
            <a:ext cx="596103" cy="59610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F18F791-6A1B-7F48-940D-EF3808998F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2925292B-0F31-9F47-8C4A-638454D292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extLst>
      <p:ext uri="{BB962C8B-B14F-4D97-AF65-F5344CB8AC3E}">
        <p14:creationId xmlns:p14="http://schemas.microsoft.com/office/powerpoint/2010/main" val="255394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4441" y="1125053"/>
            <a:ext cx="7550559" cy="7251798"/>
            <a:chOff x="0" y="57150"/>
            <a:chExt cx="10067411" cy="9669060"/>
          </a:xfrm>
        </p:grpSpPr>
        <p:sp>
          <p:nvSpPr>
            <p:cNvPr id="3" name="TextBox 3"/>
            <p:cNvSpPr txBox="1"/>
            <p:nvPr/>
          </p:nvSpPr>
          <p:spPr>
            <a:xfrm>
              <a:off x="0" y="57150"/>
              <a:ext cx="9372670" cy="2804186"/>
            </a:xfrm>
            <a:prstGeom prst="rect">
              <a:avLst/>
            </a:prstGeom>
          </p:spPr>
          <p:txBody>
            <a:bodyPr lIns="0" tIns="0" rIns="0" bIns="0" rtlCol="0" anchor="t">
              <a:spAutoFit/>
            </a:bodyPr>
            <a:lstStyle/>
            <a:p>
              <a:pPr>
                <a:lnSpc>
                  <a:spcPts val="8800"/>
                </a:lnSpc>
              </a:pPr>
              <a:r>
                <a:rPr lang="en-US" sz="4000" spc="200" dirty="0" smtClean="0">
                  <a:solidFill>
                    <a:srgbClr val="FF2870"/>
                  </a:solidFill>
                  <a:latin typeface="Glacial Indifference Bold"/>
                </a:rPr>
                <a:t>Resources helping you to build the digital breakouts</a:t>
              </a:r>
              <a:endParaRPr lang="en-US" sz="4000" spc="200" dirty="0">
                <a:solidFill>
                  <a:srgbClr val="FF2870"/>
                </a:solidFill>
                <a:latin typeface="Glacial Indifference Bold"/>
              </a:endParaRPr>
            </a:p>
          </p:txBody>
        </p:sp>
        <p:sp>
          <p:nvSpPr>
            <p:cNvPr id="4" name="TextBox 4"/>
            <p:cNvSpPr txBox="1"/>
            <p:nvPr/>
          </p:nvSpPr>
          <p:spPr>
            <a:xfrm>
              <a:off x="0" y="4473493"/>
              <a:ext cx="10067411" cy="5252717"/>
            </a:xfrm>
            <a:prstGeom prst="rect">
              <a:avLst/>
            </a:prstGeom>
          </p:spPr>
          <p:txBody>
            <a:bodyPr wrap="square" lIns="0" tIns="0" rIns="0" bIns="0" rtlCol="0" anchor="t">
              <a:spAutoFit/>
            </a:bodyPr>
            <a:lstStyle/>
            <a:p>
              <a:r>
                <a:rPr lang="en-IE" sz="3600" dirty="0"/>
                <a:t>Fake concert tickets:</a:t>
              </a:r>
            </a:p>
            <a:p>
              <a:pPr lvl="1"/>
              <a:r>
                <a:rPr lang="en-IE" sz="3600" dirty="0">
                  <a:hlinkClick r:id="rId2"/>
                </a:rPr>
                <a:t>https://tickets.kadsoftwareusa.com/</a:t>
              </a:r>
              <a:r>
                <a:rPr lang="en-IE" sz="3600" dirty="0"/>
                <a:t> </a:t>
              </a:r>
            </a:p>
            <a:p>
              <a:r>
                <a:rPr lang="en-IE" sz="3600" dirty="0" err="1"/>
                <a:t>Wordsearch</a:t>
              </a:r>
              <a:r>
                <a:rPr lang="en-IE" sz="3600" dirty="0"/>
                <a:t> maker </a:t>
              </a:r>
            </a:p>
            <a:p>
              <a:pPr lvl="1"/>
              <a:r>
                <a:rPr lang="en-IE" sz="3600" dirty="0">
                  <a:hlinkClick r:id="rId3"/>
                </a:rPr>
                <a:t>https://thewordsearch.com/maker/</a:t>
              </a:r>
              <a:r>
                <a:rPr lang="en-IE" sz="3600" dirty="0"/>
                <a:t> </a:t>
              </a:r>
            </a:p>
            <a:p>
              <a:r>
                <a:rPr lang="en-IE" sz="3600" dirty="0"/>
                <a:t>Word Scrambler:</a:t>
              </a:r>
            </a:p>
            <a:p>
              <a:pPr lvl="1"/>
              <a:r>
                <a:rPr lang="en-IE" sz="3600" dirty="0">
                  <a:hlinkClick r:id="rId4"/>
                </a:rPr>
                <a:t>https://wordunscrambler.me</a:t>
              </a:r>
              <a:r>
                <a:rPr lang="en-IE" sz="3600" dirty="0"/>
                <a:t> </a:t>
              </a:r>
            </a:p>
            <a:p>
              <a:pPr>
                <a:lnSpc>
                  <a:spcPts val="4800"/>
                </a:lnSpc>
              </a:pPr>
              <a:endParaRPr lang="en-US" sz="4000" spc="200" dirty="0">
                <a:solidFill>
                  <a:srgbClr val="222222"/>
                </a:solidFill>
                <a:latin typeface="Glacial Indifference Bold"/>
              </a:endParaRPr>
            </a:p>
          </p:txBody>
        </p:sp>
        <p:sp>
          <p:nvSpPr>
            <p:cNvPr id="5" name="TextBox 5"/>
            <p:cNvSpPr txBox="1"/>
            <p:nvPr/>
          </p:nvSpPr>
          <p:spPr>
            <a:xfrm>
              <a:off x="0" y="5657007"/>
              <a:ext cx="9372670" cy="328295"/>
            </a:xfrm>
            <a:prstGeom prst="rect">
              <a:avLst/>
            </a:prstGeom>
          </p:spPr>
          <p:txBody>
            <a:bodyPr lIns="0" tIns="0" rIns="0" bIns="0" rtlCol="0" anchor="t">
              <a:spAutoFit/>
            </a:bodyPr>
            <a:lstStyle/>
            <a:p>
              <a:pPr lvl="1"/>
              <a:endParaRPr lang="en-IE" sz="1600" dirty="0">
                <a:latin typeface="Calibri" panose="020F0502020204030204" pitchFamily="34" charset="0"/>
                <a:cs typeface="Calibri" panose="020F0502020204030204" pitchFamily="34" charset="0"/>
              </a:endParaRPr>
            </a:p>
          </p:txBody>
        </p:sp>
        <p:sp>
          <p:nvSpPr>
            <p:cNvPr id="6" name="AutoShape 6"/>
            <p:cNvSpPr/>
            <p:nvPr/>
          </p:nvSpPr>
          <p:spPr>
            <a:xfrm>
              <a:off x="0" y="3616443"/>
              <a:ext cx="9372670" cy="114100"/>
            </a:xfrm>
            <a:prstGeom prst="rect">
              <a:avLst/>
            </a:prstGeom>
            <a:solidFill>
              <a:srgbClr val="FFE148"/>
            </a:solidFill>
          </p:spPr>
        </p:sp>
      </p:grpSp>
      <p:pic>
        <p:nvPicPr>
          <p:cNvPr id="7" name="Picture 7"/>
          <p:cNvPicPr>
            <a:picLocks noChangeAspect="1"/>
          </p:cNvPicPr>
          <p:nvPr/>
        </p:nvPicPr>
        <p:blipFill>
          <a:blip r:embed="rId5"/>
          <a:srcRect l="10034" r="40125"/>
          <a:stretch>
            <a:fillRect/>
          </a:stretch>
        </p:blipFill>
        <p:spPr>
          <a:xfrm>
            <a:off x="10454740" y="-302861"/>
            <a:ext cx="8163720" cy="10892721"/>
          </a:xfrm>
          <a:prstGeom prst="rect">
            <a:avLst/>
          </a:prstGeom>
        </p:spPr>
      </p:pic>
      <p:pic>
        <p:nvPicPr>
          <p:cNvPr id="9" name="Picture 9"/>
          <p:cNvPicPr>
            <a:picLocks noChangeAspect="1"/>
          </p:cNvPicPr>
          <p:nvPr/>
        </p:nvPicPr>
        <p:blipFill>
          <a:blip r:embed="rId6"/>
          <a:srcRect/>
          <a:stretch>
            <a:fillRect/>
          </a:stretch>
        </p:blipFill>
        <p:spPr>
          <a:xfrm rot="-1247691">
            <a:off x="8694822" y="9001496"/>
            <a:ext cx="11604014" cy="4409525"/>
          </a:xfrm>
          <a:prstGeom prst="rect">
            <a:avLst/>
          </a:prstGeom>
        </p:spPr>
      </p:pic>
      <p:pic>
        <p:nvPicPr>
          <p:cNvPr id="10" name="Picture 10"/>
          <p:cNvPicPr>
            <a:picLocks noChangeAspect="1"/>
          </p:cNvPicPr>
          <p:nvPr/>
        </p:nvPicPr>
        <p:blipFill>
          <a:blip r:embed="rId7"/>
          <a:srcRect/>
          <a:stretch>
            <a:fillRect/>
          </a:stretch>
        </p:blipFill>
        <p:spPr>
          <a:xfrm rot="9476854">
            <a:off x="15969032" y="7399941"/>
            <a:ext cx="596103" cy="59610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69CFFE1-C852-B945-A6AE-98B9297BCE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3" name="Picture 12" descr="A close up of a logo&#10;&#10;Description automatically generated">
            <a:extLst>
              <a:ext uri="{FF2B5EF4-FFF2-40B4-BE49-F238E27FC236}">
                <a16:creationId xmlns:a16="http://schemas.microsoft.com/office/drawing/2014/main" id="{F8FEEB29-903F-8949-AA14-9B2704151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extLst>
      <p:ext uri="{BB962C8B-B14F-4D97-AF65-F5344CB8AC3E}">
        <p14:creationId xmlns:p14="http://schemas.microsoft.com/office/powerpoint/2010/main" val="200586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0700" y="2884488"/>
            <a:ext cx="14820900" cy="6444379"/>
            <a:chOff x="0" y="-19050"/>
            <a:chExt cx="17552140" cy="8592507"/>
          </a:xfrm>
        </p:grpSpPr>
        <p:sp>
          <p:nvSpPr>
            <p:cNvPr id="3" name="TextBox 3"/>
            <p:cNvSpPr txBox="1"/>
            <p:nvPr/>
          </p:nvSpPr>
          <p:spPr>
            <a:xfrm>
              <a:off x="0" y="1485901"/>
              <a:ext cx="17552140" cy="5909311"/>
            </a:xfrm>
            <a:prstGeom prst="rect">
              <a:avLst/>
            </a:prstGeom>
          </p:spPr>
          <p:txBody>
            <a:bodyPr lIns="0" tIns="0" rIns="0" bIns="0" rtlCol="0" anchor="t">
              <a:spAutoFit/>
            </a:bodyPr>
            <a:lstStyle/>
            <a:p>
              <a:pPr marL="685800" indent="-685800" algn="just">
                <a:buFont typeface="Arial" panose="020B0604020202020204" pitchFamily="34" charset="0"/>
                <a:buChar char="•"/>
              </a:pPr>
              <a:r>
                <a:rPr lang="en-IE" sz="4800" dirty="0">
                  <a:latin typeface="Calibri" panose="020F0502020204030204" pitchFamily="34" charset="0"/>
                  <a:cs typeface="Calibri" panose="020F0502020204030204" pitchFamily="34" charset="0"/>
                </a:rPr>
                <a:t>A Digital Breakout </a:t>
              </a:r>
              <a:r>
                <a:rPr lang="en-IE" sz="4800" dirty="0" smtClean="0">
                  <a:latin typeface="Calibri" panose="020F0502020204030204" pitchFamily="34" charset="0"/>
                  <a:cs typeface="Calibri" panose="020F0502020204030204" pitchFamily="34" charset="0"/>
                </a:rPr>
                <a:t>(DB) </a:t>
              </a:r>
              <a:r>
                <a:rPr lang="en-IE" sz="4800" dirty="0">
                  <a:latin typeface="Calibri" panose="020F0502020204030204" pitchFamily="34" charset="0"/>
                  <a:cs typeface="Calibri" panose="020F0502020204030204" pitchFamily="34" charset="0"/>
                </a:rPr>
                <a:t>is an immersive online experience that allows users to challenge themselves and their peers to solve riddles and quests to ‘escape’ from the breakout. </a:t>
              </a:r>
            </a:p>
            <a:p>
              <a:pPr marL="685800" indent="-685800" algn="just">
                <a:buFont typeface="Arial" panose="020B0604020202020204" pitchFamily="34" charset="0"/>
                <a:buChar char="•"/>
              </a:pPr>
              <a:r>
                <a:rPr lang="en-IE" sz="4800" dirty="0">
                  <a:latin typeface="Calibri" panose="020F0502020204030204" pitchFamily="34" charset="0"/>
                  <a:cs typeface="Calibri" panose="020F0502020204030204" pitchFamily="34" charset="0"/>
                </a:rPr>
                <a:t>A Digital Breakout involves using a series of clues and puzzles  in order to unlock a series of </a:t>
              </a:r>
              <a:r>
                <a:rPr lang="en-IE" sz="4800" dirty="0" smtClean="0">
                  <a:latin typeface="Calibri" panose="020F0502020204030204" pitchFamily="34" charset="0"/>
                  <a:cs typeface="Calibri" panose="020F0502020204030204" pitchFamily="34" charset="0"/>
                </a:rPr>
                <a:t>locks.</a:t>
              </a:r>
              <a:endParaRPr lang="en-US" sz="4800" spc="350" dirty="0">
                <a:solidFill>
                  <a:srgbClr val="222222"/>
                </a:solidFill>
                <a:latin typeface="Glacial Indifference"/>
              </a:endParaRPr>
            </a:p>
          </p:txBody>
        </p:sp>
        <p:sp>
          <p:nvSpPr>
            <p:cNvPr id="4" name="TextBox 4"/>
            <p:cNvSpPr txBox="1"/>
            <p:nvPr/>
          </p:nvSpPr>
          <p:spPr>
            <a:xfrm>
              <a:off x="3919863" y="8081014"/>
              <a:ext cx="13632277" cy="492443"/>
            </a:xfrm>
            <a:prstGeom prst="rect">
              <a:avLst/>
            </a:prstGeom>
          </p:spPr>
          <p:txBody>
            <a:bodyPr lIns="0" tIns="0" rIns="0" bIns="0" rtlCol="0" anchor="t">
              <a:spAutoFit/>
            </a:bodyPr>
            <a:lstStyle/>
            <a:p>
              <a:pPr marL="139700" indent="0">
                <a:buNone/>
              </a:pPr>
              <a:r>
                <a:rPr lang="en-IE" sz="2400" dirty="0" smtClean="0"/>
                <a:t>Source: https</a:t>
              </a:r>
              <a:r>
                <a:rPr lang="en-IE" sz="2400" dirty="0"/>
                <a:t>://journals.ala.org/index.php/ltr/article/view/7315/10036</a:t>
              </a:r>
              <a:endParaRPr lang="en-IE" sz="2400" dirty="0"/>
            </a:p>
          </p:txBody>
        </p:sp>
        <p:sp>
          <p:nvSpPr>
            <p:cNvPr id="5" name="TextBox 5"/>
            <p:cNvSpPr txBox="1"/>
            <p:nvPr/>
          </p:nvSpPr>
          <p:spPr>
            <a:xfrm>
              <a:off x="0" y="-19050"/>
              <a:ext cx="13632277" cy="819150"/>
            </a:xfrm>
            <a:prstGeom prst="rect">
              <a:avLst/>
            </a:prstGeom>
          </p:spPr>
          <p:txBody>
            <a:bodyPr lIns="0" tIns="0" rIns="0" bIns="0" rtlCol="0" anchor="t">
              <a:spAutoFit/>
            </a:bodyPr>
            <a:lstStyle/>
            <a:p>
              <a:pPr algn="just">
                <a:lnSpc>
                  <a:spcPts val="4800"/>
                </a:lnSpc>
              </a:pPr>
              <a:r>
                <a:rPr lang="en-US" sz="4000" spc="200" dirty="0" smtClean="0">
                  <a:solidFill>
                    <a:srgbClr val="FF2870"/>
                  </a:solidFill>
                  <a:latin typeface="Glacial Indifference Bold"/>
                </a:rPr>
                <a:t>What is a Digital Breakout? </a:t>
              </a:r>
              <a:endParaRPr lang="en-US" sz="4000" spc="200" dirty="0">
                <a:solidFill>
                  <a:srgbClr val="FF2870"/>
                </a:solidFill>
                <a:latin typeface="Glacial Indifference Bold"/>
              </a:endParaRPr>
            </a:p>
          </p:txBody>
        </p:sp>
      </p:grpSp>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72144-4495-8F4C-80B9-CFFC3E99E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86900"/>
            <a:ext cx="1593850" cy="454458"/>
          </a:xfrm>
          <a:prstGeom prst="rect">
            <a:avLst/>
          </a:prstGeom>
        </p:spPr>
      </p:pic>
      <p:pic>
        <p:nvPicPr>
          <p:cNvPr id="11" name="Picture 10" descr="A close up of a logo&#10;&#10;Description automatically generated">
            <a:extLst>
              <a:ext uri="{FF2B5EF4-FFF2-40B4-BE49-F238E27FC236}">
                <a16:creationId xmlns:a16="http://schemas.microsoft.com/office/drawing/2014/main" id="{E21D719B-CA44-1744-93F9-1B6BC6AC88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95123" y="1851026"/>
            <a:ext cx="7477476" cy="7590280"/>
            <a:chOff x="-127436" y="57150"/>
            <a:chExt cx="9969968" cy="10120370"/>
          </a:xfrm>
        </p:grpSpPr>
        <p:sp>
          <p:nvSpPr>
            <p:cNvPr id="4" name="TextBox 4"/>
            <p:cNvSpPr txBox="1"/>
            <p:nvPr/>
          </p:nvSpPr>
          <p:spPr>
            <a:xfrm>
              <a:off x="0" y="57150"/>
              <a:ext cx="9842532" cy="1564217"/>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Benefits of DB</a:t>
              </a:r>
              <a:endParaRPr lang="en-US" sz="8000" spc="200" dirty="0">
                <a:solidFill>
                  <a:srgbClr val="FF2870"/>
                </a:solidFill>
                <a:latin typeface="Glacial Indifference Bold"/>
              </a:endParaRPr>
            </a:p>
          </p:txBody>
        </p:sp>
        <p:sp>
          <p:nvSpPr>
            <p:cNvPr id="5" name="TextBox 5"/>
            <p:cNvSpPr txBox="1"/>
            <p:nvPr/>
          </p:nvSpPr>
          <p:spPr>
            <a:xfrm>
              <a:off x="-127436" y="2790883"/>
              <a:ext cx="9842532" cy="7386637"/>
            </a:xfrm>
            <a:prstGeom prst="rect">
              <a:avLst/>
            </a:prstGeom>
          </p:spPr>
          <p:txBody>
            <a:bodyPr lIns="0" tIns="0" rIns="0" bIns="0" rtlCol="0" anchor="t">
              <a:spAutoFit/>
            </a:bodyPr>
            <a:lstStyle/>
            <a:p>
              <a:r>
                <a:rPr lang="en-IE" sz="3600" dirty="0">
                  <a:latin typeface="Calibri" panose="020F0502020204030204" pitchFamily="34" charset="0"/>
                  <a:cs typeface="Calibri" panose="020F0502020204030204" pitchFamily="34" charset="0"/>
                </a:rPr>
                <a:t>Digital Breakouts:</a:t>
              </a:r>
            </a:p>
            <a:p>
              <a:pPr marL="1028700" lvl="1"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Develop critical and creative thinking skills</a:t>
              </a:r>
            </a:p>
            <a:p>
              <a:pPr marL="1028700" lvl="1"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Deepens the learning opportunities of users </a:t>
              </a:r>
            </a:p>
            <a:p>
              <a:pPr marL="1028700" lvl="1"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Provides opportunities to work collectively and collaboratively. </a:t>
              </a:r>
            </a:p>
            <a:p>
              <a:pPr marL="1028700" lvl="1"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Enhances team-building of participants </a:t>
              </a:r>
            </a:p>
            <a:p>
              <a:pPr marL="1028700" lvl="1"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Improves research </a:t>
              </a:r>
              <a:r>
                <a:rPr lang="en-IE" sz="3600" dirty="0" smtClean="0">
                  <a:latin typeface="Calibri" panose="020F0502020204030204" pitchFamily="34" charset="0"/>
                  <a:cs typeface="Calibri" panose="020F0502020204030204" pitchFamily="34" charset="0"/>
                </a:rPr>
                <a:t>skills</a:t>
              </a:r>
              <a:endParaRPr lang="en-IE" sz="3600" dirty="0">
                <a:latin typeface="Calibri" panose="020F0502020204030204" pitchFamily="34" charset="0"/>
                <a:cs typeface="Calibri" panose="020F0502020204030204" pitchFamily="34" charset="0"/>
              </a:endParaRPr>
            </a:p>
          </p:txBody>
        </p:sp>
        <p:sp>
          <p:nvSpPr>
            <p:cNvPr id="11" name="AutoShape 11"/>
            <p:cNvSpPr/>
            <p:nvPr/>
          </p:nvSpPr>
          <p:spPr>
            <a:xfrm>
              <a:off x="0" y="2129367"/>
              <a:ext cx="9842532" cy="110067"/>
            </a:xfrm>
            <a:prstGeom prst="rect">
              <a:avLst/>
            </a:prstGeom>
            <a:solidFill>
              <a:srgbClr val="FFE148"/>
            </a:solidFill>
          </p:spPr>
        </p:sp>
      </p:grpSp>
      <p:pic>
        <p:nvPicPr>
          <p:cNvPr id="12" name="Picture 12"/>
          <p:cNvPicPr>
            <a:picLocks noChangeAspect="1"/>
          </p:cNvPicPr>
          <p:nvPr/>
        </p:nvPicPr>
        <p:blipFill>
          <a:blip r:embed="rId2"/>
          <a:srcRect/>
          <a:stretch>
            <a:fillRect/>
          </a:stretch>
        </p:blipFill>
        <p:spPr>
          <a:xfrm rot="2983526">
            <a:off x="14304312" y="-1517844"/>
            <a:ext cx="6710076" cy="4529301"/>
          </a:xfrm>
          <a:prstGeom prst="rect">
            <a:avLst/>
          </a:prstGeom>
        </p:spPr>
      </p:pic>
      <p:pic>
        <p:nvPicPr>
          <p:cNvPr id="14" name="Picture 14"/>
          <p:cNvPicPr>
            <a:picLocks noChangeAspect="1"/>
          </p:cNvPicPr>
          <p:nvPr/>
        </p:nvPicPr>
        <p:blipFill>
          <a:blip r:embed="rId3"/>
          <a:srcRect/>
          <a:stretch>
            <a:fillRect/>
          </a:stretch>
        </p:blipFill>
        <p:spPr>
          <a:xfrm rot="-10800000">
            <a:off x="13464603" y="8180786"/>
            <a:ext cx="596103" cy="59610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595409A-EB26-8F4E-AE7A-390DA4992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7" name="Picture 16" descr="A close up of a logo&#10;&#10;Description automatically generated">
            <a:extLst>
              <a:ext uri="{FF2B5EF4-FFF2-40B4-BE49-F238E27FC236}">
                <a16:creationId xmlns:a16="http://schemas.microsoft.com/office/drawing/2014/main" id="{5AADF854-2FF9-9E4B-B143-26CC5A5EA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2684" y="3893206"/>
            <a:ext cx="8499939" cy="56666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017238" y="-1977893"/>
            <a:ext cx="8484124" cy="8229600"/>
          </a:xfrm>
          <a:prstGeom prst="rect">
            <a:avLst/>
          </a:prstGeom>
        </p:spPr>
      </p:pic>
      <p:pic>
        <p:nvPicPr>
          <p:cNvPr id="3" name="Picture 3"/>
          <p:cNvPicPr>
            <a:picLocks noChangeAspect="1"/>
          </p:cNvPicPr>
          <p:nvPr/>
        </p:nvPicPr>
        <p:blipFill>
          <a:blip r:embed="rId3"/>
          <a:srcRect/>
          <a:stretch>
            <a:fillRect/>
          </a:stretch>
        </p:blipFill>
        <p:spPr>
          <a:xfrm rot="1745510">
            <a:off x="-4437506" y="7234722"/>
            <a:ext cx="9797143" cy="8229600"/>
          </a:xfrm>
          <a:prstGeom prst="rect">
            <a:avLst/>
          </a:prstGeom>
        </p:spPr>
      </p:pic>
      <p:sp>
        <p:nvSpPr>
          <p:cNvPr id="4" name="TextBox 4"/>
          <p:cNvSpPr txBox="1"/>
          <p:nvPr/>
        </p:nvSpPr>
        <p:spPr>
          <a:xfrm>
            <a:off x="1790700" y="1333500"/>
            <a:ext cx="7442483" cy="1140274"/>
          </a:xfrm>
          <a:prstGeom prst="rect">
            <a:avLst/>
          </a:prstGeom>
        </p:spPr>
        <p:txBody>
          <a:bodyPr lIns="0" tIns="0" rIns="0" bIns="0" rtlCol="0" anchor="t">
            <a:spAutoFit/>
          </a:bodyPr>
          <a:lstStyle/>
          <a:p>
            <a:pPr>
              <a:lnSpc>
                <a:spcPts val="9100"/>
              </a:lnSpc>
            </a:pPr>
            <a:r>
              <a:rPr lang="en-US" sz="7000" spc="350" dirty="0" smtClean="0">
                <a:solidFill>
                  <a:srgbClr val="FF2870"/>
                </a:solidFill>
                <a:latin typeface="Glacial Indifference"/>
              </a:rPr>
              <a:t>Elements of DB</a:t>
            </a:r>
            <a:endParaRPr lang="en-US" sz="7000" spc="350" dirty="0">
              <a:solidFill>
                <a:srgbClr val="FF2870"/>
              </a:solidFill>
              <a:latin typeface="Glacial Indifference"/>
            </a:endParaRPr>
          </a:p>
        </p:txBody>
      </p:sp>
      <p:sp>
        <p:nvSpPr>
          <p:cNvPr id="5" name="TextBox 5"/>
          <p:cNvSpPr txBox="1"/>
          <p:nvPr/>
        </p:nvSpPr>
        <p:spPr>
          <a:xfrm>
            <a:off x="960490" y="3567791"/>
            <a:ext cx="1096910" cy="1135719"/>
          </a:xfrm>
          <a:prstGeom prst="rect">
            <a:avLst/>
          </a:prstGeom>
        </p:spPr>
        <p:txBody>
          <a:bodyPr lIns="0" tIns="0" rIns="0" bIns="0" rtlCol="0" anchor="t">
            <a:spAutoFit/>
          </a:bodyPr>
          <a:lstStyle/>
          <a:p>
            <a:pPr algn="ctr">
              <a:lnSpc>
                <a:spcPts val="9100"/>
              </a:lnSpc>
            </a:pPr>
            <a:r>
              <a:rPr lang="en-US" sz="7000" spc="350">
                <a:solidFill>
                  <a:srgbClr val="FF2870"/>
                </a:solidFill>
                <a:latin typeface="Glacial Indifference Bold"/>
              </a:rPr>
              <a:t>1</a:t>
            </a:r>
          </a:p>
        </p:txBody>
      </p:sp>
      <p:grpSp>
        <p:nvGrpSpPr>
          <p:cNvPr id="6" name="Group 6"/>
          <p:cNvGrpSpPr/>
          <p:nvPr/>
        </p:nvGrpSpPr>
        <p:grpSpPr>
          <a:xfrm>
            <a:off x="2057400" y="3775736"/>
            <a:ext cx="5455226" cy="2996102"/>
            <a:chOff x="0" y="-19050"/>
            <a:chExt cx="5896527" cy="3994799"/>
          </a:xfrm>
        </p:grpSpPr>
        <p:sp>
          <p:nvSpPr>
            <p:cNvPr id="7" name="TextBox 7"/>
            <p:cNvSpPr txBox="1"/>
            <p:nvPr/>
          </p:nvSpPr>
          <p:spPr>
            <a:xfrm>
              <a:off x="0" y="-19050"/>
              <a:ext cx="5896527" cy="827197"/>
            </a:xfrm>
            <a:prstGeom prst="rect">
              <a:avLst/>
            </a:prstGeom>
          </p:spPr>
          <p:txBody>
            <a:bodyPr lIns="0" tIns="0" rIns="0" bIns="0" rtlCol="0" anchor="t">
              <a:spAutoFit/>
            </a:bodyPr>
            <a:lstStyle/>
            <a:p>
              <a:pPr>
                <a:lnSpc>
                  <a:spcPts val="4800"/>
                </a:lnSpc>
              </a:pPr>
              <a:r>
                <a:rPr lang="en-US" sz="4000" spc="200" dirty="0" smtClean="0">
                  <a:solidFill>
                    <a:srgbClr val="222222"/>
                  </a:solidFill>
                  <a:latin typeface="Glacial Indifference Bold"/>
                </a:rPr>
                <a:t>Narrative</a:t>
              </a:r>
              <a:endParaRPr lang="en-US" sz="4000" spc="200" dirty="0">
                <a:solidFill>
                  <a:srgbClr val="222222"/>
                </a:solidFill>
                <a:latin typeface="Glacial Indifference Bold"/>
              </a:endParaRPr>
            </a:p>
          </p:txBody>
        </p:sp>
        <p:sp>
          <p:nvSpPr>
            <p:cNvPr id="8" name="TextBox 8"/>
            <p:cNvSpPr txBox="1"/>
            <p:nvPr/>
          </p:nvSpPr>
          <p:spPr>
            <a:xfrm>
              <a:off x="0" y="1103170"/>
              <a:ext cx="5896527" cy="2872579"/>
            </a:xfrm>
            <a:prstGeom prst="rect">
              <a:avLst/>
            </a:prstGeom>
          </p:spPr>
          <p:txBody>
            <a:bodyPr lIns="0" tIns="0" rIns="0" bIns="0" rtlCol="0" anchor="t">
              <a:spAutoFit/>
            </a:bodyPr>
            <a:lstStyle/>
            <a:p>
              <a:pPr lvl="1" algn="just"/>
              <a:r>
                <a:rPr lang="en-IE" sz="2800" dirty="0">
                  <a:latin typeface="Calibri" panose="020F0502020204030204" pitchFamily="34" charset="0"/>
                  <a:cs typeface="Calibri" panose="020F0502020204030204" pitchFamily="34" charset="0"/>
                </a:rPr>
                <a:t>A compelling storyline will help to attract users and encourage them to participate in the digital breakout. </a:t>
              </a:r>
            </a:p>
          </p:txBody>
        </p:sp>
      </p:grpSp>
      <p:sp>
        <p:nvSpPr>
          <p:cNvPr id="9" name="TextBox 9"/>
          <p:cNvSpPr txBox="1"/>
          <p:nvPr/>
        </p:nvSpPr>
        <p:spPr>
          <a:xfrm>
            <a:off x="868680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3</a:t>
            </a:r>
          </a:p>
        </p:txBody>
      </p:sp>
      <p:grpSp>
        <p:nvGrpSpPr>
          <p:cNvPr id="10" name="Group 10"/>
          <p:cNvGrpSpPr/>
          <p:nvPr/>
        </p:nvGrpSpPr>
        <p:grpSpPr>
          <a:xfrm>
            <a:off x="9753600" y="3775736"/>
            <a:ext cx="5567350" cy="2955130"/>
            <a:chOff x="0" y="-19051"/>
            <a:chExt cx="7423134" cy="3940172"/>
          </a:xfrm>
        </p:grpSpPr>
        <p:sp>
          <p:nvSpPr>
            <p:cNvPr id="11" name="TextBox 11"/>
            <p:cNvSpPr txBox="1"/>
            <p:nvPr/>
          </p:nvSpPr>
          <p:spPr>
            <a:xfrm>
              <a:off x="0" y="-19051"/>
              <a:ext cx="7423134" cy="820737"/>
            </a:xfrm>
            <a:prstGeom prst="rect">
              <a:avLst/>
            </a:prstGeom>
          </p:spPr>
          <p:txBody>
            <a:bodyPr wrap="square" lIns="0" tIns="0" rIns="0" bIns="0" rtlCol="0" anchor="t">
              <a:spAutoFit/>
            </a:bodyPr>
            <a:lstStyle/>
            <a:p>
              <a:pPr>
                <a:lnSpc>
                  <a:spcPts val="4800"/>
                </a:lnSpc>
              </a:pPr>
              <a:r>
                <a:rPr lang="en-US" sz="4000" spc="200" dirty="0" smtClean="0">
                  <a:solidFill>
                    <a:srgbClr val="222222"/>
                  </a:solidFill>
                  <a:latin typeface="Glacial Indifference Bold"/>
                </a:rPr>
                <a:t>Learning objective</a:t>
              </a:r>
              <a:endParaRPr lang="en-US" sz="4000" spc="200" dirty="0">
                <a:solidFill>
                  <a:srgbClr val="222222"/>
                </a:solidFill>
                <a:latin typeface="Glacial Indifference Bold"/>
              </a:endParaRPr>
            </a:p>
          </p:txBody>
        </p:sp>
        <p:sp>
          <p:nvSpPr>
            <p:cNvPr id="12" name="TextBox 12"/>
            <p:cNvSpPr txBox="1"/>
            <p:nvPr/>
          </p:nvSpPr>
          <p:spPr>
            <a:xfrm>
              <a:off x="415751" y="1103170"/>
              <a:ext cx="5896527" cy="2817951"/>
            </a:xfrm>
            <a:prstGeom prst="rect">
              <a:avLst/>
            </a:prstGeom>
          </p:spPr>
          <p:txBody>
            <a:bodyPr lIns="0" tIns="0" rIns="0" bIns="0" rtlCol="0" anchor="t">
              <a:spAutoFit/>
            </a:bodyPr>
            <a:lstStyle/>
            <a:p>
              <a:pPr algn="just">
                <a:lnSpc>
                  <a:spcPts val="4152"/>
                </a:lnSpc>
              </a:pPr>
              <a:r>
                <a:rPr lang="en-IE" sz="2800" dirty="0">
                  <a:latin typeface="Calibri" panose="020F0502020204030204" pitchFamily="34" charset="0"/>
                  <a:cs typeface="Calibri" panose="020F0502020204030204" pitchFamily="34" charset="0"/>
                </a:rPr>
                <a:t>Researching is crucial in this stage to ensure that you can achieve your learning objectives</a:t>
              </a:r>
              <a:endParaRPr lang="en-US" sz="2679" spc="133" dirty="0">
                <a:solidFill>
                  <a:srgbClr val="222222"/>
                </a:solidFill>
                <a:latin typeface="Glacial Indifference"/>
              </a:endParaRPr>
            </a:p>
          </p:txBody>
        </p:sp>
      </p:grpSp>
      <p:sp>
        <p:nvSpPr>
          <p:cNvPr id="13" name="TextBox 13"/>
          <p:cNvSpPr txBox="1"/>
          <p:nvPr/>
        </p:nvSpPr>
        <p:spPr>
          <a:xfrm>
            <a:off x="4313290" y="6896100"/>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2</a:t>
            </a:r>
          </a:p>
        </p:txBody>
      </p:sp>
      <p:grpSp>
        <p:nvGrpSpPr>
          <p:cNvPr id="14" name="Group 14"/>
          <p:cNvGrpSpPr/>
          <p:nvPr/>
        </p:nvGrpSpPr>
        <p:grpSpPr>
          <a:xfrm>
            <a:off x="5511940" y="7200900"/>
            <a:ext cx="8813659" cy="3426989"/>
            <a:chOff x="0" y="-19051"/>
            <a:chExt cx="6558230" cy="4569317"/>
          </a:xfrm>
        </p:grpSpPr>
        <p:sp>
          <p:nvSpPr>
            <p:cNvPr id="15" name="TextBox 15"/>
            <p:cNvSpPr txBox="1"/>
            <p:nvPr/>
          </p:nvSpPr>
          <p:spPr>
            <a:xfrm>
              <a:off x="0" y="-19051"/>
              <a:ext cx="6558230" cy="820737"/>
            </a:xfrm>
            <a:prstGeom prst="rect">
              <a:avLst/>
            </a:prstGeom>
          </p:spPr>
          <p:txBody>
            <a:bodyPr wrap="square" lIns="0" tIns="0" rIns="0" bIns="0" rtlCol="0" anchor="t">
              <a:spAutoFit/>
            </a:bodyPr>
            <a:lstStyle/>
            <a:p>
              <a:pPr>
                <a:lnSpc>
                  <a:spcPts val="4800"/>
                </a:lnSpc>
              </a:pPr>
              <a:r>
                <a:rPr lang="en-US" sz="4000" spc="200" dirty="0" smtClean="0">
                  <a:solidFill>
                    <a:srgbClr val="222222"/>
                  </a:solidFill>
                  <a:latin typeface="Glacial Indifference Bold"/>
                </a:rPr>
                <a:t>Locks and Puzzles</a:t>
              </a:r>
              <a:endParaRPr lang="en-US" sz="4000" spc="200" dirty="0">
                <a:solidFill>
                  <a:srgbClr val="222222"/>
                </a:solidFill>
                <a:latin typeface="Glacial Indifference Bold"/>
              </a:endParaRPr>
            </a:p>
          </p:txBody>
        </p:sp>
        <p:sp>
          <p:nvSpPr>
            <p:cNvPr id="16" name="TextBox 16"/>
            <p:cNvSpPr txBox="1"/>
            <p:nvPr/>
          </p:nvSpPr>
          <p:spPr>
            <a:xfrm>
              <a:off x="0" y="1103170"/>
              <a:ext cx="5896527" cy="3447096"/>
            </a:xfrm>
            <a:prstGeom prst="rect">
              <a:avLst/>
            </a:prstGeom>
          </p:spPr>
          <p:txBody>
            <a:bodyPr lIns="0" tIns="0" rIns="0" bIns="0" rtlCol="0" anchor="t">
              <a:spAutoFit/>
            </a:bodyPr>
            <a:lstStyle/>
            <a:p>
              <a:pPr lvl="1" algn="just"/>
              <a:r>
                <a:rPr lang="en-IE" sz="2800" dirty="0">
                  <a:latin typeface="Calibri" panose="020F0502020204030204" pitchFamily="34" charset="0"/>
                  <a:cs typeface="Calibri" panose="020F0502020204030204" pitchFamily="34" charset="0"/>
                </a:rPr>
                <a:t>Users need to be able to solve issues. Numerical, verbal and even photographic images can be used as examples of locks and puzzle. </a:t>
              </a:r>
            </a:p>
          </p:txBody>
        </p:sp>
      </p:grpSp>
      <p:pic>
        <p:nvPicPr>
          <p:cNvPr id="21" name="Picture 20" descr="A picture containing drawing&#10;&#10;Description automatically generated">
            <a:extLst>
              <a:ext uri="{FF2B5EF4-FFF2-40B4-BE49-F238E27FC236}">
                <a16:creationId xmlns:a16="http://schemas.microsoft.com/office/drawing/2014/main" id="{3BD1C075-74F0-0D4B-85A0-55F58096B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2375" y="94869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316700DD-58BD-9145-860D-CB93A2A9B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017238" y="-1977893"/>
            <a:ext cx="8484124" cy="8229600"/>
          </a:xfrm>
          <a:prstGeom prst="rect">
            <a:avLst/>
          </a:prstGeom>
        </p:spPr>
      </p:pic>
      <p:pic>
        <p:nvPicPr>
          <p:cNvPr id="3" name="Picture 3"/>
          <p:cNvPicPr>
            <a:picLocks noChangeAspect="1"/>
          </p:cNvPicPr>
          <p:nvPr/>
        </p:nvPicPr>
        <p:blipFill>
          <a:blip r:embed="rId3"/>
          <a:srcRect/>
          <a:stretch>
            <a:fillRect/>
          </a:stretch>
        </p:blipFill>
        <p:spPr>
          <a:xfrm rot="1745510">
            <a:off x="-4437506" y="7234722"/>
            <a:ext cx="9797143" cy="8229600"/>
          </a:xfrm>
          <a:prstGeom prst="rect">
            <a:avLst/>
          </a:prstGeom>
        </p:spPr>
      </p:pic>
      <p:sp>
        <p:nvSpPr>
          <p:cNvPr id="4" name="TextBox 4"/>
          <p:cNvSpPr txBox="1"/>
          <p:nvPr/>
        </p:nvSpPr>
        <p:spPr>
          <a:xfrm>
            <a:off x="1790700" y="1333500"/>
            <a:ext cx="7442483" cy="1140274"/>
          </a:xfrm>
          <a:prstGeom prst="rect">
            <a:avLst/>
          </a:prstGeom>
        </p:spPr>
        <p:txBody>
          <a:bodyPr lIns="0" tIns="0" rIns="0" bIns="0" rtlCol="0" anchor="t">
            <a:spAutoFit/>
          </a:bodyPr>
          <a:lstStyle/>
          <a:p>
            <a:pPr>
              <a:lnSpc>
                <a:spcPts val="9100"/>
              </a:lnSpc>
            </a:pPr>
            <a:r>
              <a:rPr lang="en-US" sz="7000" spc="350" dirty="0" smtClean="0">
                <a:solidFill>
                  <a:srgbClr val="FF2870"/>
                </a:solidFill>
                <a:latin typeface="Glacial Indifference"/>
              </a:rPr>
              <a:t>Elements of DB</a:t>
            </a:r>
            <a:endParaRPr lang="en-US" sz="7000" spc="350" dirty="0">
              <a:solidFill>
                <a:srgbClr val="FF2870"/>
              </a:solidFill>
              <a:latin typeface="Glacial Indifference"/>
            </a:endParaRPr>
          </a:p>
        </p:txBody>
      </p:sp>
      <p:sp>
        <p:nvSpPr>
          <p:cNvPr id="5" name="TextBox 5"/>
          <p:cNvSpPr txBox="1"/>
          <p:nvPr/>
        </p:nvSpPr>
        <p:spPr>
          <a:xfrm>
            <a:off x="96049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4</a:t>
            </a:r>
            <a:endParaRPr lang="en-US" sz="7000" spc="350" dirty="0">
              <a:solidFill>
                <a:srgbClr val="FF2870"/>
              </a:solidFill>
              <a:latin typeface="Glacial Indifference Bold"/>
            </a:endParaRPr>
          </a:p>
        </p:txBody>
      </p:sp>
      <p:grpSp>
        <p:nvGrpSpPr>
          <p:cNvPr id="6" name="Group 6"/>
          <p:cNvGrpSpPr/>
          <p:nvPr/>
        </p:nvGrpSpPr>
        <p:grpSpPr>
          <a:xfrm>
            <a:off x="2057400" y="3775736"/>
            <a:ext cx="5455226" cy="2565214"/>
            <a:chOff x="0" y="-19050"/>
            <a:chExt cx="5896527" cy="3420283"/>
          </a:xfrm>
        </p:grpSpPr>
        <p:sp>
          <p:nvSpPr>
            <p:cNvPr id="7" name="TextBox 7"/>
            <p:cNvSpPr txBox="1"/>
            <p:nvPr/>
          </p:nvSpPr>
          <p:spPr>
            <a:xfrm>
              <a:off x="0" y="-19050"/>
              <a:ext cx="5896527" cy="827197"/>
            </a:xfrm>
            <a:prstGeom prst="rect">
              <a:avLst/>
            </a:prstGeom>
          </p:spPr>
          <p:txBody>
            <a:bodyPr lIns="0" tIns="0" rIns="0" bIns="0" rtlCol="0" anchor="t">
              <a:spAutoFit/>
            </a:bodyPr>
            <a:lstStyle/>
            <a:p>
              <a:pPr>
                <a:lnSpc>
                  <a:spcPts val="4800"/>
                </a:lnSpc>
              </a:pPr>
              <a:r>
                <a:rPr lang="en-US" sz="4000" spc="200" dirty="0" smtClean="0">
                  <a:solidFill>
                    <a:srgbClr val="222222"/>
                  </a:solidFill>
                  <a:latin typeface="Glacial Indifference Bold"/>
                </a:rPr>
                <a:t>Objectives</a:t>
              </a:r>
              <a:endParaRPr lang="en-US" sz="4000" spc="200" dirty="0">
                <a:solidFill>
                  <a:srgbClr val="222222"/>
                </a:solidFill>
                <a:latin typeface="Glacial Indifference Bold"/>
              </a:endParaRPr>
            </a:p>
          </p:txBody>
        </p:sp>
        <p:sp>
          <p:nvSpPr>
            <p:cNvPr id="8" name="TextBox 8"/>
            <p:cNvSpPr txBox="1"/>
            <p:nvPr/>
          </p:nvSpPr>
          <p:spPr>
            <a:xfrm>
              <a:off x="0" y="1103169"/>
              <a:ext cx="5896527" cy="2298064"/>
            </a:xfrm>
            <a:prstGeom prst="rect">
              <a:avLst/>
            </a:prstGeom>
          </p:spPr>
          <p:txBody>
            <a:bodyPr lIns="0" tIns="0" rIns="0" bIns="0" rtlCol="0" anchor="t">
              <a:spAutoFit/>
            </a:bodyPr>
            <a:lstStyle/>
            <a:p>
              <a:pPr lvl="1" algn="just"/>
              <a:r>
                <a:rPr lang="en-IE" sz="2800" dirty="0">
                  <a:latin typeface="Calibri" panose="020F0502020204030204" pitchFamily="34" charset="0"/>
                  <a:cs typeface="Calibri" panose="020F0502020204030204" pitchFamily="34" charset="0"/>
                </a:rPr>
                <a:t>Upon completing the Digital Breakout, users should have learned facts related to the topic. Make sure they are transparent. </a:t>
              </a:r>
              <a:endParaRPr lang="en-IE" sz="2800" dirty="0">
                <a:latin typeface="Calibri" panose="020F0502020204030204" pitchFamily="34" charset="0"/>
                <a:cs typeface="Calibri" panose="020F0502020204030204" pitchFamily="34" charset="0"/>
              </a:endParaRPr>
            </a:p>
          </p:txBody>
        </p:sp>
      </p:grpSp>
      <p:sp>
        <p:nvSpPr>
          <p:cNvPr id="9" name="TextBox 9"/>
          <p:cNvSpPr txBox="1"/>
          <p:nvPr/>
        </p:nvSpPr>
        <p:spPr>
          <a:xfrm>
            <a:off x="868680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6</a:t>
            </a:r>
            <a:endParaRPr lang="en-US" sz="7000" spc="350" dirty="0">
              <a:solidFill>
                <a:srgbClr val="FF2870"/>
              </a:solidFill>
              <a:latin typeface="Glacial Indifference Bold"/>
            </a:endParaRPr>
          </a:p>
        </p:txBody>
      </p:sp>
      <p:grpSp>
        <p:nvGrpSpPr>
          <p:cNvPr id="10" name="Group 10"/>
          <p:cNvGrpSpPr/>
          <p:nvPr/>
        </p:nvGrpSpPr>
        <p:grpSpPr>
          <a:xfrm>
            <a:off x="9753600" y="3775736"/>
            <a:ext cx="6096000" cy="2565215"/>
            <a:chOff x="0" y="-19051"/>
            <a:chExt cx="7423134" cy="3420286"/>
          </a:xfrm>
        </p:grpSpPr>
        <p:sp>
          <p:nvSpPr>
            <p:cNvPr id="11" name="TextBox 11"/>
            <p:cNvSpPr txBox="1"/>
            <p:nvPr/>
          </p:nvSpPr>
          <p:spPr>
            <a:xfrm>
              <a:off x="0" y="-19051"/>
              <a:ext cx="7423134" cy="820737"/>
            </a:xfrm>
            <a:prstGeom prst="rect">
              <a:avLst/>
            </a:prstGeom>
          </p:spPr>
          <p:txBody>
            <a:bodyPr wrap="square" lIns="0" tIns="0" rIns="0" bIns="0" rtlCol="0" anchor="t">
              <a:spAutoFit/>
            </a:bodyPr>
            <a:lstStyle/>
            <a:p>
              <a:pPr>
                <a:lnSpc>
                  <a:spcPts val="4800"/>
                </a:lnSpc>
              </a:pPr>
              <a:r>
                <a:rPr lang="en-US" sz="4000" spc="200" dirty="0" smtClean="0">
                  <a:solidFill>
                    <a:srgbClr val="222222"/>
                  </a:solidFill>
                  <a:latin typeface="Glacial Indifference Bold"/>
                </a:rPr>
                <a:t>Challenges</a:t>
              </a:r>
              <a:endParaRPr lang="en-US" sz="4000" spc="200" dirty="0">
                <a:solidFill>
                  <a:srgbClr val="222222"/>
                </a:solidFill>
                <a:latin typeface="Glacial Indifference Bold"/>
              </a:endParaRPr>
            </a:p>
          </p:txBody>
        </p:sp>
        <p:sp>
          <p:nvSpPr>
            <p:cNvPr id="12" name="TextBox 12"/>
            <p:cNvSpPr txBox="1"/>
            <p:nvPr/>
          </p:nvSpPr>
          <p:spPr>
            <a:xfrm>
              <a:off x="415752" y="1103170"/>
              <a:ext cx="6636226" cy="2298065"/>
            </a:xfrm>
            <a:prstGeom prst="rect">
              <a:avLst/>
            </a:prstGeom>
          </p:spPr>
          <p:txBody>
            <a:bodyPr wrap="square" lIns="0" tIns="0" rIns="0" bIns="0" rtlCol="0" anchor="t">
              <a:spAutoFit/>
            </a:bodyPr>
            <a:lstStyle/>
            <a:p>
              <a:pPr lvl="1" algn="just"/>
              <a:r>
                <a:rPr lang="en-IE" sz="2800" dirty="0">
                  <a:latin typeface="Calibri" panose="020F0502020204030204" pitchFamily="34" charset="0"/>
                  <a:cs typeface="Calibri" panose="020F0502020204030204" pitchFamily="34" charset="0"/>
                </a:rPr>
                <a:t>Depending on the level of difficulty between 2 – 6 separate challenges should be presented to users. </a:t>
              </a:r>
            </a:p>
          </p:txBody>
        </p:sp>
      </p:grpSp>
      <p:sp>
        <p:nvSpPr>
          <p:cNvPr id="13" name="TextBox 13"/>
          <p:cNvSpPr txBox="1"/>
          <p:nvPr/>
        </p:nvSpPr>
        <p:spPr>
          <a:xfrm>
            <a:off x="4313290" y="6896100"/>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5</a:t>
            </a:r>
            <a:endParaRPr lang="en-US" sz="7000" spc="350" dirty="0">
              <a:solidFill>
                <a:srgbClr val="FF2870"/>
              </a:solidFill>
              <a:latin typeface="Glacial Indifference Bold"/>
            </a:endParaRPr>
          </a:p>
        </p:txBody>
      </p:sp>
      <p:grpSp>
        <p:nvGrpSpPr>
          <p:cNvPr id="14" name="Group 14"/>
          <p:cNvGrpSpPr/>
          <p:nvPr/>
        </p:nvGrpSpPr>
        <p:grpSpPr>
          <a:xfrm>
            <a:off x="5511940" y="7200900"/>
            <a:ext cx="8813659" cy="1703440"/>
            <a:chOff x="0" y="-19051"/>
            <a:chExt cx="6558230" cy="2271253"/>
          </a:xfrm>
        </p:grpSpPr>
        <p:sp>
          <p:nvSpPr>
            <p:cNvPr id="15" name="TextBox 15"/>
            <p:cNvSpPr txBox="1"/>
            <p:nvPr/>
          </p:nvSpPr>
          <p:spPr>
            <a:xfrm>
              <a:off x="0" y="-19051"/>
              <a:ext cx="6558230" cy="820737"/>
            </a:xfrm>
            <a:prstGeom prst="rect">
              <a:avLst/>
            </a:prstGeom>
          </p:spPr>
          <p:txBody>
            <a:bodyPr wrap="square" lIns="0" tIns="0" rIns="0" bIns="0" rtlCol="0" anchor="t">
              <a:spAutoFit/>
            </a:bodyPr>
            <a:lstStyle/>
            <a:p>
              <a:pPr>
                <a:lnSpc>
                  <a:spcPts val="4800"/>
                </a:lnSpc>
              </a:pPr>
              <a:r>
                <a:rPr lang="en-US" sz="4000" spc="200" dirty="0" smtClean="0">
                  <a:solidFill>
                    <a:srgbClr val="222222"/>
                  </a:solidFill>
                  <a:latin typeface="Glacial Indifference Bold"/>
                </a:rPr>
                <a:t>Resolution</a:t>
              </a:r>
              <a:endParaRPr lang="en-US" sz="4000" spc="200" dirty="0">
                <a:solidFill>
                  <a:srgbClr val="222222"/>
                </a:solidFill>
                <a:latin typeface="Glacial Indifference Bold"/>
              </a:endParaRPr>
            </a:p>
          </p:txBody>
        </p:sp>
        <p:sp>
          <p:nvSpPr>
            <p:cNvPr id="16" name="TextBox 16"/>
            <p:cNvSpPr txBox="1"/>
            <p:nvPr/>
          </p:nvSpPr>
          <p:spPr>
            <a:xfrm>
              <a:off x="1" y="1103170"/>
              <a:ext cx="5084023" cy="1149032"/>
            </a:xfrm>
            <a:prstGeom prst="rect">
              <a:avLst/>
            </a:prstGeom>
          </p:spPr>
          <p:txBody>
            <a:bodyPr wrap="square" lIns="0" tIns="0" rIns="0" bIns="0" rtlCol="0" anchor="t">
              <a:spAutoFit/>
            </a:bodyPr>
            <a:lstStyle/>
            <a:p>
              <a:pPr lvl="1" algn="just"/>
              <a:r>
                <a:rPr lang="en-IE" sz="2800" dirty="0">
                  <a:latin typeface="Calibri" panose="020F0502020204030204" pitchFamily="34" charset="0"/>
                  <a:cs typeface="Calibri" panose="020F0502020204030204" pitchFamily="34" charset="0"/>
                </a:rPr>
                <a:t>The initial narrative should come to a close by the end of the challenge.</a:t>
              </a:r>
              <a:endParaRPr lang="en-IE" sz="2800" dirty="0">
                <a:latin typeface="Calibri" panose="020F0502020204030204" pitchFamily="34" charset="0"/>
                <a:cs typeface="Calibri" panose="020F0502020204030204" pitchFamily="34" charset="0"/>
              </a:endParaRPr>
            </a:p>
          </p:txBody>
        </p:sp>
      </p:grpSp>
      <p:pic>
        <p:nvPicPr>
          <p:cNvPr id="21" name="Picture 20" descr="A picture containing drawing&#10;&#10;Description automatically generated">
            <a:extLst>
              <a:ext uri="{FF2B5EF4-FFF2-40B4-BE49-F238E27FC236}">
                <a16:creationId xmlns:a16="http://schemas.microsoft.com/office/drawing/2014/main" id="{3BD1C075-74F0-0D4B-85A0-55F58096B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2375" y="94869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316700DD-58BD-9145-860D-CB93A2A9B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extLst>
      <p:ext uri="{BB962C8B-B14F-4D97-AF65-F5344CB8AC3E}">
        <p14:creationId xmlns:p14="http://schemas.microsoft.com/office/powerpoint/2010/main" val="177338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510185">
            <a:off x="4689183" y="3843768"/>
            <a:ext cx="19690789" cy="14472730"/>
          </a:xfrm>
          <a:prstGeom prst="rect">
            <a:avLst/>
          </a:prstGeom>
        </p:spPr>
      </p:pic>
      <p:grpSp>
        <p:nvGrpSpPr>
          <p:cNvPr id="3" name="Group 3"/>
          <p:cNvGrpSpPr/>
          <p:nvPr/>
        </p:nvGrpSpPr>
        <p:grpSpPr>
          <a:xfrm>
            <a:off x="1790700" y="1347986"/>
            <a:ext cx="11620500" cy="7613749"/>
            <a:chOff x="0" y="-82286"/>
            <a:chExt cx="11339014" cy="10151668"/>
          </a:xfrm>
        </p:grpSpPr>
        <p:sp>
          <p:nvSpPr>
            <p:cNvPr id="4" name="TextBox 4"/>
            <p:cNvSpPr txBox="1"/>
            <p:nvPr/>
          </p:nvSpPr>
          <p:spPr>
            <a:xfrm>
              <a:off x="0" y="-82286"/>
              <a:ext cx="11339014" cy="1504685"/>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The Narrative</a:t>
              </a:r>
              <a:endParaRPr lang="en-US" sz="8000" spc="200" dirty="0">
                <a:solidFill>
                  <a:srgbClr val="FF2870"/>
                </a:solidFill>
                <a:latin typeface="Glacial Indifference Bold"/>
              </a:endParaRPr>
            </a:p>
          </p:txBody>
        </p:sp>
        <p:sp>
          <p:nvSpPr>
            <p:cNvPr id="5" name="TextBox 5"/>
            <p:cNvSpPr txBox="1"/>
            <p:nvPr/>
          </p:nvSpPr>
          <p:spPr>
            <a:xfrm>
              <a:off x="0" y="-19050"/>
              <a:ext cx="11339014" cy="819150"/>
            </a:xfrm>
            <a:prstGeom prst="rect">
              <a:avLst/>
            </a:prstGeom>
          </p:spPr>
          <p:txBody>
            <a:bodyPr lIns="0" tIns="0" rIns="0" bIns="0" rtlCol="0" anchor="t">
              <a:spAutoFit/>
            </a:bodyPr>
            <a:lstStyle/>
            <a:p>
              <a:pPr>
                <a:lnSpc>
                  <a:spcPts val="4800"/>
                </a:lnSpc>
              </a:pPr>
              <a:endParaRPr lang="en-US" sz="4000" spc="200" dirty="0">
                <a:solidFill>
                  <a:srgbClr val="222222"/>
                </a:solidFill>
                <a:latin typeface="Glacial Indifference Bold"/>
              </a:endParaRPr>
            </a:p>
          </p:txBody>
        </p:sp>
        <p:sp>
          <p:nvSpPr>
            <p:cNvPr id="6" name="TextBox 6"/>
            <p:cNvSpPr txBox="1"/>
            <p:nvPr/>
          </p:nvSpPr>
          <p:spPr>
            <a:xfrm>
              <a:off x="0" y="1930400"/>
              <a:ext cx="11339014" cy="8138982"/>
            </a:xfrm>
            <a:prstGeom prst="rect">
              <a:avLst/>
            </a:prstGeom>
          </p:spPr>
          <p:txBody>
            <a:bodyPr lIns="0" tIns="0" rIns="0" bIns="0" rtlCol="0" anchor="t">
              <a:spAutoFit/>
            </a:bodyPr>
            <a:lstStyle/>
            <a:p>
              <a:pPr marL="571500"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The narrative is the storyline that presents the learning material in an exciting and often fantastical manner. </a:t>
              </a:r>
              <a:endParaRPr lang="en-IE" sz="3600" dirty="0" smtClean="0">
                <a:latin typeface="Calibri" panose="020F0502020204030204" pitchFamily="34" charset="0"/>
                <a:cs typeface="Calibri" panose="020F0502020204030204" pitchFamily="34" charset="0"/>
              </a:endParaRPr>
            </a:p>
            <a:p>
              <a:pPr algn="just"/>
              <a:endParaRPr lang="en-IE" sz="36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The narrative sets the scene of the activity and explains what users are required to do. An image or  video can be used in explaining the narrative</a:t>
              </a:r>
              <a:r>
                <a:rPr lang="en-IE" sz="3600" dirty="0" smtClean="0">
                  <a:latin typeface="Calibri" panose="020F0502020204030204" pitchFamily="34" charset="0"/>
                  <a:cs typeface="Calibri" panose="020F0502020204030204" pitchFamily="34" charset="0"/>
                </a:rPr>
                <a:t>.</a:t>
              </a:r>
            </a:p>
            <a:p>
              <a:pPr algn="just"/>
              <a:r>
                <a:rPr lang="en-IE" sz="3600" dirty="0" smtClean="0">
                  <a:latin typeface="Calibri" panose="020F0502020204030204" pitchFamily="34" charset="0"/>
                  <a:cs typeface="Calibri" panose="020F0502020204030204" pitchFamily="34" charset="0"/>
                </a:rPr>
                <a:t>  </a:t>
              </a:r>
              <a:endParaRPr lang="en-IE" sz="36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Often, a short text of 100 – 150 words can be used to help set the scene. </a:t>
              </a:r>
              <a:endParaRPr lang="en-IE" sz="3600" dirty="0" smtClean="0">
                <a:latin typeface="Calibri" panose="020F0502020204030204" pitchFamily="34" charset="0"/>
                <a:cs typeface="Calibri" panose="020F0502020204030204" pitchFamily="34" charset="0"/>
              </a:endParaRPr>
            </a:p>
            <a:p>
              <a:pPr algn="just"/>
              <a:endParaRPr lang="en-IE" sz="36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IE" sz="3600" dirty="0">
                  <a:latin typeface="Calibri" panose="020F0502020204030204" pitchFamily="34" charset="0"/>
                  <a:cs typeface="Calibri" panose="020F0502020204030204" pitchFamily="34" charset="0"/>
                </a:rPr>
                <a:t>By using storytelling techniques, users gain a deeper understanding and appreciation for the topic. </a:t>
              </a:r>
            </a:p>
            <a:p>
              <a:pPr>
                <a:lnSpc>
                  <a:spcPts val="4375"/>
                </a:lnSpc>
              </a:pPr>
              <a:endParaRPr lang="en-US" sz="3500" spc="175" dirty="0">
                <a:solidFill>
                  <a:srgbClr val="222222"/>
                </a:solidFill>
                <a:latin typeface="HK Grotesk Light Bold"/>
              </a:endParaRPr>
            </a:p>
          </p:txBody>
        </p:sp>
      </p:grpSp>
      <p:pic>
        <p:nvPicPr>
          <p:cNvPr id="7" name="Picture 7"/>
          <p:cNvPicPr>
            <a:picLocks noChangeAspect="1"/>
          </p:cNvPicPr>
          <p:nvPr/>
        </p:nvPicPr>
        <p:blipFill>
          <a:blip r:embed="rId3"/>
          <a:srcRect/>
          <a:stretch>
            <a:fillRect/>
          </a:stretch>
        </p:blipFill>
        <p:spPr>
          <a:xfrm rot="5400000">
            <a:off x="16033448" y="1028700"/>
            <a:ext cx="1225852" cy="12258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7BF3381-00EF-974B-B934-C1780B49B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0" name="Picture 9" descr="A close up of a logo&#10;&#10;Description automatically generated">
            <a:extLst>
              <a:ext uri="{FF2B5EF4-FFF2-40B4-BE49-F238E27FC236}">
                <a16:creationId xmlns:a16="http://schemas.microsoft.com/office/drawing/2014/main" id="{84965645-53A1-8F4B-BC91-DD0F5C424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
        <p:nvSpPr>
          <p:cNvPr id="11" name="AutoShape 7"/>
          <p:cNvSpPr/>
          <p:nvPr/>
        </p:nvSpPr>
        <p:spPr>
          <a:xfrm>
            <a:off x="1638300" y="2523173"/>
            <a:ext cx="9182100" cy="82550"/>
          </a:xfrm>
          <a:prstGeom prst="rect">
            <a:avLst/>
          </a:prstGeom>
          <a:solidFill>
            <a:srgbClr val="FFE148"/>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890823">
            <a:off x="11590213" y="-2729423"/>
            <a:ext cx="14743631" cy="14596195"/>
          </a:xfrm>
          <a:prstGeom prst="rect">
            <a:avLst/>
          </a:prstGeom>
        </p:spPr>
      </p:pic>
      <p:grpSp>
        <p:nvGrpSpPr>
          <p:cNvPr id="3" name="Group 3"/>
          <p:cNvGrpSpPr/>
          <p:nvPr/>
        </p:nvGrpSpPr>
        <p:grpSpPr>
          <a:xfrm>
            <a:off x="1638300" y="1314570"/>
            <a:ext cx="9182100" cy="8477130"/>
            <a:chOff x="0" y="57150"/>
            <a:chExt cx="9741071" cy="11302840"/>
          </a:xfrm>
        </p:grpSpPr>
        <p:sp>
          <p:nvSpPr>
            <p:cNvPr id="4" name="TextBox 4"/>
            <p:cNvSpPr txBox="1"/>
            <p:nvPr/>
          </p:nvSpPr>
          <p:spPr>
            <a:xfrm>
              <a:off x="0" y="57150"/>
              <a:ext cx="9741071" cy="1504685"/>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DB process</a:t>
              </a:r>
              <a:endParaRPr lang="en-US" sz="8000" spc="200" dirty="0">
                <a:solidFill>
                  <a:srgbClr val="FF2870"/>
                </a:solidFill>
                <a:latin typeface="Glacial Indifference Bold"/>
              </a:endParaRPr>
            </a:p>
          </p:txBody>
        </p:sp>
        <p:sp>
          <p:nvSpPr>
            <p:cNvPr id="6" name="TextBox 6"/>
            <p:cNvSpPr txBox="1"/>
            <p:nvPr/>
          </p:nvSpPr>
          <p:spPr>
            <a:xfrm>
              <a:off x="0" y="2167730"/>
              <a:ext cx="9741071" cy="9192260"/>
            </a:xfrm>
            <a:prstGeom prst="rect">
              <a:avLst/>
            </a:prstGeom>
          </p:spPr>
          <p:txBody>
            <a:bodyPr lIns="0" tIns="0" rIns="0" bIns="0" rtlCol="0" anchor="t">
              <a:spAutoFit/>
            </a:bodyPr>
            <a:lstStyle/>
            <a:p>
              <a:pPr marL="457200" indent="-457200" algn="just">
                <a:buFont typeface="Arial" panose="020B0604020202020204" pitchFamily="34" charset="0"/>
                <a:buChar char="•"/>
              </a:pPr>
              <a:r>
                <a:rPr lang="en-IE" sz="3200" dirty="0">
                  <a:latin typeface="Calibri" panose="020F0502020204030204" pitchFamily="34" charset="0"/>
                  <a:cs typeface="Calibri" panose="020F0502020204030204" pitchFamily="34" charset="0"/>
                </a:rPr>
                <a:t>Each Digital Breakout contains a central theme, for example ‘environmental protection’ or ‘financial literacy’. </a:t>
              </a:r>
              <a:endParaRPr lang="en-IE" sz="3200" dirty="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IE"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IE" sz="3200" dirty="0">
                  <a:latin typeface="Calibri" panose="020F0502020204030204" pitchFamily="34" charset="0"/>
                  <a:cs typeface="Calibri" panose="020F0502020204030204" pitchFamily="34" charset="0"/>
                </a:rPr>
                <a:t>Digital breakout users are challenged with solving a series of clues and riddles in order to progress onto the next stage of the breakout. </a:t>
              </a:r>
              <a:endParaRPr lang="en-IE" sz="3200" dirty="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IE"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IE" sz="3200" dirty="0">
                  <a:latin typeface="Calibri" panose="020F0502020204030204" pitchFamily="34" charset="0"/>
                  <a:cs typeface="Calibri" panose="020F0502020204030204" pitchFamily="34" charset="0"/>
                </a:rPr>
                <a:t>As each challenge is solved, the narrative continues and the puzzles become more challenging. </a:t>
              </a:r>
              <a:endParaRPr lang="en-IE" sz="3200" dirty="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IE"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IE" sz="3200" dirty="0">
                  <a:latin typeface="Calibri" panose="020F0502020204030204" pitchFamily="34" charset="0"/>
                  <a:cs typeface="Calibri" panose="020F0502020204030204" pitchFamily="34" charset="0"/>
                </a:rPr>
                <a:t>Once all of the learning objectives have been achieved, users are congratulated for escaping the Digital Breakout.</a:t>
              </a:r>
              <a:endParaRPr lang="en-IE" sz="3200" dirty="0">
                <a:latin typeface="Calibri" panose="020F0502020204030204" pitchFamily="34" charset="0"/>
                <a:cs typeface="Calibri" panose="020F0502020204030204" pitchFamily="34" charset="0"/>
              </a:endParaRPr>
            </a:p>
          </p:txBody>
        </p:sp>
        <p:sp>
          <p:nvSpPr>
            <p:cNvPr id="7" name="AutoShape 7"/>
            <p:cNvSpPr/>
            <p:nvPr/>
          </p:nvSpPr>
          <p:spPr>
            <a:xfrm>
              <a:off x="0" y="1668621"/>
              <a:ext cx="9741071" cy="110067"/>
            </a:xfrm>
            <a:prstGeom prst="rect">
              <a:avLst/>
            </a:prstGeom>
            <a:solidFill>
              <a:srgbClr val="FFE148"/>
            </a:solidFill>
          </p:spPr>
        </p:sp>
      </p:grpSp>
      <p:pic>
        <p:nvPicPr>
          <p:cNvPr id="8" name="Picture 8"/>
          <p:cNvPicPr>
            <a:picLocks noChangeAspect="1"/>
          </p:cNvPicPr>
          <p:nvPr/>
        </p:nvPicPr>
        <p:blipFill>
          <a:blip r:embed="rId3"/>
          <a:srcRect/>
          <a:stretch>
            <a:fillRect/>
          </a:stretch>
        </p:blipFill>
        <p:spPr>
          <a:xfrm>
            <a:off x="14241089" y="6340173"/>
            <a:ext cx="596103" cy="59610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A9F97A3-2214-3B43-8FEB-FA8598E33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D221FBE4-09C9-2145-B679-61623F34F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647322" y="7667996"/>
            <a:ext cx="11604014" cy="4409525"/>
          </a:xfrm>
          <a:prstGeom prst="rect">
            <a:avLst/>
          </a:prstGeom>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704739" y="1681937"/>
            <a:ext cx="7201261" cy="7719972"/>
            <a:chOff x="0" y="57150"/>
            <a:chExt cx="7900876" cy="10293293"/>
          </a:xfrm>
        </p:grpSpPr>
        <p:sp>
          <p:nvSpPr>
            <p:cNvPr id="8" name="TextBox 8"/>
            <p:cNvSpPr txBox="1"/>
            <p:nvPr/>
          </p:nvSpPr>
          <p:spPr>
            <a:xfrm>
              <a:off x="0" y="57150"/>
              <a:ext cx="7841073" cy="1564217"/>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Reflection</a:t>
              </a:r>
              <a:endParaRPr lang="en-US" sz="8000" spc="200" dirty="0">
                <a:solidFill>
                  <a:srgbClr val="FF2870"/>
                </a:solidFill>
                <a:latin typeface="Glacial Indifference Bold"/>
              </a:endParaRPr>
            </a:p>
          </p:txBody>
        </p:sp>
        <p:sp>
          <p:nvSpPr>
            <p:cNvPr id="9" name="TextBox 9"/>
            <p:cNvSpPr txBox="1"/>
            <p:nvPr/>
          </p:nvSpPr>
          <p:spPr>
            <a:xfrm>
              <a:off x="59803" y="2963808"/>
              <a:ext cx="7841073" cy="7386635"/>
            </a:xfrm>
            <a:prstGeom prst="rect">
              <a:avLst/>
            </a:prstGeom>
          </p:spPr>
          <p:txBody>
            <a:bodyPr lIns="0" tIns="0" rIns="0" bIns="0" rtlCol="0" anchor="t">
              <a:spAutoFit/>
            </a:bodyPr>
            <a:lstStyle/>
            <a:p>
              <a:pPr marL="457200" indent="-457200">
                <a:lnSpc>
                  <a:spcPts val="4800"/>
                </a:lnSpc>
                <a:buFont typeface="Arial" panose="020B0604020202020204" pitchFamily="34" charset="0"/>
                <a:buChar char="•"/>
              </a:pPr>
              <a:r>
                <a:rPr lang="en-US" sz="2900" spc="145" dirty="0">
                  <a:solidFill>
                    <a:srgbClr val="222222"/>
                  </a:solidFill>
                  <a:latin typeface="HK Grotesk Light"/>
                </a:rPr>
                <a:t>What topics linked to cultural intelligence can we teach through DB? </a:t>
              </a:r>
              <a:endParaRPr lang="en-US" sz="2900" spc="145" dirty="0" smtClean="0">
                <a:solidFill>
                  <a:srgbClr val="222222"/>
                </a:solidFill>
                <a:latin typeface="HK Grotesk Light"/>
              </a:endParaRPr>
            </a:p>
            <a:p>
              <a:pPr marL="457200" indent="-457200">
                <a:lnSpc>
                  <a:spcPts val="4800"/>
                </a:lnSpc>
                <a:buFont typeface="Arial" panose="020B0604020202020204" pitchFamily="34" charset="0"/>
                <a:buChar char="•"/>
              </a:pPr>
              <a:r>
                <a:rPr lang="en-US" sz="2900" spc="145" dirty="0" smtClean="0">
                  <a:solidFill>
                    <a:srgbClr val="222222"/>
                  </a:solidFill>
                  <a:latin typeface="HK Grotesk Light"/>
                </a:rPr>
                <a:t>What challenges can we think of?</a:t>
              </a:r>
            </a:p>
            <a:p>
              <a:pPr marL="457200" indent="-457200">
                <a:lnSpc>
                  <a:spcPts val="4800"/>
                </a:lnSpc>
                <a:buFont typeface="Arial" panose="020B0604020202020204" pitchFamily="34" charset="0"/>
                <a:buChar char="•"/>
              </a:pPr>
              <a:r>
                <a:rPr lang="en-US" sz="2900" spc="145" dirty="0" smtClean="0">
                  <a:solidFill>
                    <a:srgbClr val="222222"/>
                  </a:solidFill>
                  <a:latin typeface="HK Grotesk Light"/>
                </a:rPr>
                <a:t>Try to imagine a DB aimed to tackle stereotypes</a:t>
              </a:r>
            </a:p>
            <a:p>
              <a:pPr marL="457200" indent="-457200">
                <a:lnSpc>
                  <a:spcPts val="4800"/>
                </a:lnSpc>
                <a:buFont typeface="Arial" panose="020B0604020202020204" pitchFamily="34" charset="0"/>
                <a:buChar char="•"/>
              </a:pPr>
              <a:r>
                <a:rPr lang="en-US" sz="2900" spc="145" dirty="0" smtClean="0">
                  <a:solidFill>
                    <a:srgbClr val="222222"/>
                  </a:solidFill>
                  <a:latin typeface="HK Grotesk Light"/>
                </a:rPr>
                <a:t>What contents would it include? </a:t>
              </a:r>
              <a:endParaRPr lang="en-US" sz="2900" spc="145" dirty="0">
                <a:solidFill>
                  <a:srgbClr val="222222"/>
                </a:solidFill>
                <a:latin typeface="HK Grotesk Light"/>
              </a:endParaRPr>
            </a:p>
          </p:txBody>
        </p:sp>
        <p:sp>
          <p:nvSpPr>
            <p:cNvPr id="10" name="TextBox 10"/>
            <p:cNvSpPr txBox="1"/>
            <p:nvPr/>
          </p:nvSpPr>
          <p:spPr>
            <a:xfrm>
              <a:off x="0" y="4166658"/>
              <a:ext cx="7841073" cy="777051"/>
            </a:xfrm>
            <a:prstGeom prst="rect">
              <a:avLst/>
            </a:prstGeom>
          </p:spPr>
          <p:txBody>
            <a:bodyPr lIns="0" tIns="0" rIns="0" bIns="0" rtlCol="0" anchor="t">
              <a:spAutoFit/>
            </a:bodyPr>
            <a:lstStyle/>
            <a:p>
              <a:pPr>
                <a:lnSpc>
                  <a:spcPts val="4930"/>
                </a:lnSpc>
              </a:pPr>
              <a:endParaRPr lang="en-US" sz="2900" spc="145" dirty="0">
                <a:solidFill>
                  <a:srgbClr val="222222"/>
                </a:solidFill>
                <a:latin typeface="HK Grotesk Light"/>
              </a:endParaRPr>
            </a:p>
          </p:txBody>
        </p:sp>
        <p:sp>
          <p:nvSpPr>
            <p:cNvPr id="11" name="AutoShape 11"/>
            <p:cNvSpPr/>
            <p:nvPr/>
          </p:nvSpPr>
          <p:spPr>
            <a:xfrm>
              <a:off x="0" y="2129367"/>
              <a:ext cx="7841073" cy="110067"/>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4DFD501-BF06-C94D-9360-3095364B0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D8D18525-50EE-5C45-B8A7-B7607D2C18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78573" y="419100"/>
            <a:ext cx="2165350" cy="773846"/>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2810" y="1758743"/>
            <a:ext cx="7116490" cy="5022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3910051" y="-638849"/>
            <a:ext cx="9753141" cy="5803119"/>
          </a:xfrm>
          <a:prstGeom prst="rect">
            <a:avLst/>
          </a:prstGeom>
        </p:spPr>
      </p:pic>
      <p:sp>
        <p:nvSpPr>
          <p:cNvPr id="8" name="Rectangle 7">
            <a:extLst>
              <a:ext uri="{FF2B5EF4-FFF2-40B4-BE49-F238E27FC236}">
                <a16:creationId xmlns:a16="http://schemas.microsoft.com/office/drawing/2014/main" id="{A8095CBA-141D-8E44-973B-2B8BF0977998}"/>
              </a:ext>
            </a:extLst>
          </p:cNvPr>
          <p:cNvSpPr/>
          <p:nvPr/>
        </p:nvSpPr>
        <p:spPr>
          <a:xfrm>
            <a:off x="4495800" y="2262752"/>
            <a:ext cx="9144000" cy="4324261"/>
          </a:xfrm>
          <a:prstGeom prst="rect">
            <a:avLst/>
          </a:prstGeom>
        </p:spPr>
        <p:txBody>
          <a:bodyPr>
            <a:spAutoFit/>
          </a:bodyPr>
          <a:lstStyle/>
          <a:p>
            <a:pPr algn="ctr">
              <a:lnSpc>
                <a:spcPts val="11000"/>
              </a:lnSpc>
            </a:pPr>
            <a:r>
              <a:rPr lang="en-US" sz="9600" spc="275" dirty="0" smtClean="0">
                <a:solidFill>
                  <a:srgbClr val="FF2870"/>
                </a:solidFill>
                <a:latin typeface="Glacial Indifference Bold"/>
              </a:rPr>
              <a:t>How to make a Digital Breakout</a:t>
            </a:r>
            <a:endParaRPr lang="en-US" sz="9600" spc="275" dirty="0">
              <a:solidFill>
                <a:srgbClr val="FF2870"/>
              </a:solidFill>
              <a:latin typeface="Glacial Indifference Bold"/>
            </a:endParaRPr>
          </a:p>
        </p:txBody>
      </p:sp>
      <p:pic>
        <p:nvPicPr>
          <p:cNvPr id="6" name="Picture 5"/>
          <p:cNvPicPr>
            <a:picLocks noChangeAspect="1"/>
          </p:cNvPicPr>
          <p:nvPr/>
        </p:nvPicPr>
        <p:blipFill>
          <a:blip r:embed="rId3"/>
          <a:srcRect/>
          <a:stretch>
            <a:fillRect/>
          </a:stretch>
        </p:blipFill>
        <p:spPr>
          <a:xfrm rot="-1835334">
            <a:off x="10068144" y="7027181"/>
            <a:ext cx="11604014" cy="4409525"/>
          </a:xfrm>
          <a:prstGeom prst="rect">
            <a:avLst/>
          </a:prstGeom>
        </p:spPr>
      </p:pic>
      <p:pic>
        <p:nvPicPr>
          <p:cNvPr id="7" name="Picture 6"/>
          <p:cNvPicPr>
            <a:picLocks noChangeAspect="1"/>
          </p:cNvPicPr>
          <p:nvPr/>
        </p:nvPicPr>
        <p:blipFill>
          <a:blip r:embed="rId4"/>
          <a:srcRect/>
          <a:stretch>
            <a:fillRect/>
          </a:stretch>
        </p:blipFill>
        <p:spPr>
          <a:xfrm rot="-10800000">
            <a:off x="16663197" y="5990910"/>
            <a:ext cx="596103" cy="596103"/>
          </a:xfrm>
          <a:prstGeom prst="rect">
            <a:avLst/>
          </a:prstGeom>
        </p:spPr>
      </p:pic>
    </p:spTree>
    <p:extLst>
      <p:ext uri="{BB962C8B-B14F-4D97-AF65-F5344CB8AC3E}">
        <p14:creationId xmlns:p14="http://schemas.microsoft.com/office/powerpoint/2010/main" val="1158410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666</Words>
  <Application>Microsoft Office PowerPoint</Application>
  <PresentationFormat>Personnalisé</PresentationFormat>
  <Paragraphs>87</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Glacial Indifference</vt:lpstr>
      <vt:lpstr>HK Grotesk Light Bold</vt:lpstr>
      <vt:lpstr>Calibri</vt:lpstr>
      <vt:lpstr>HK Grotesk Light</vt:lpstr>
      <vt:lpstr>Glacial Indifference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C's are depicted as 3 semi circles in a rainbow coloured gradient. The rainbow was chosen as inspiration</dc:title>
  <cp:lastModifiedBy>Patrizia</cp:lastModifiedBy>
  <cp:revision>11</cp:revision>
  <dcterms:created xsi:type="dcterms:W3CDTF">2006-08-16T00:00:00Z</dcterms:created>
  <dcterms:modified xsi:type="dcterms:W3CDTF">2021-06-28T15:19:18Z</dcterms:modified>
  <dc:identifier>DADxvuSMa00</dc:identifier>
</cp:coreProperties>
</file>