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7" r:id="rId3"/>
    <p:sldId id="276" r:id="rId4"/>
    <p:sldId id="258" r:id="rId5"/>
    <p:sldId id="269" r:id="rId6"/>
    <p:sldId id="273" r:id="rId7"/>
    <p:sldId id="274" r:id="rId8"/>
    <p:sldId id="275" r:id="rId9"/>
    <p:sldId id="279" r:id="rId10"/>
    <p:sldId id="277" r:id="rId11"/>
    <p:sldId id="26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Glacial Indifference 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89E"/>
    <a:srgbClr val="00ACEB"/>
    <a:srgbClr val="85C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9" autoAdjust="0"/>
    <p:restoredTop sz="94626" autoAdjust="0"/>
  </p:normalViewPr>
  <p:slideViewPr>
    <p:cSldViewPr>
      <p:cViewPr varScale="1">
        <p:scale>
          <a:sx n="42" d="100"/>
          <a:sy n="42" d="100"/>
        </p:scale>
        <p:origin x="84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DC8CF-8AC3-844E-8802-EC0498E6A8BE}" type="datetimeFigureOut">
              <a:rPr lang="es-ES_tradnl" smtClean="0"/>
              <a:t>21/12/2020</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3991E-2DB9-8441-882A-D1065C5A5976}" type="slidenum">
              <a:rPr lang="es-ES_tradnl" smtClean="0"/>
              <a:t>‹N°›</a:t>
            </a:fld>
            <a:endParaRPr lang="es-ES_tradnl"/>
          </a:p>
        </p:txBody>
      </p:sp>
    </p:spTree>
    <p:extLst>
      <p:ext uri="{BB962C8B-B14F-4D97-AF65-F5344CB8AC3E}">
        <p14:creationId xmlns:p14="http://schemas.microsoft.com/office/powerpoint/2010/main" val="23195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86121">
            <a:off x="-4009500" y="-645152"/>
            <a:ext cx="9753141" cy="5803119"/>
          </a:xfrm>
          <a:prstGeom prst="rect">
            <a:avLst/>
          </a:prstGeom>
          <a:noFill/>
        </p:spPr>
      </p:pic>
      <p:sp>
        <p:nvSpPr>
          <p:cNvPr id="5" name="TextBox 5"/>
          <p:cNvSpPr txBox="1"/>
          <p:nvPr/>
        </p:nvSpPr>
        <p:spPr>
          <a:xfrm>
            <a:off x="10134600" y="4000499"/>
            <a:ext cx="7924800" cy="2821285"/>
          </a:xfrm>
          <a:prstGeom prst="rect">
            <a:avLst/>
          </a:prstGeom>
        </p:spPr>
        <p:txBody>
          <a:bodyPr wrap="square" lIns="0" tIns="0" rIns="0" bIns="0" rtlCol="0" anchor="t">
            <a:spAutoFit/>
          </a:bodyPr>
          <a:lstStyle/>
          <a:p>
            <a:pPr>
              <a:lnSpc>
                <a:spcPts val="11000"/>
              </a:lnSpc>
            </a:pPr>
            <a:r>
              <a:rPr lang="en-US" sz="11000" spc="275" dirty="0" smtClean="0">
                <a:solidFill>
                  <a:srgbClr val="13A89E"/>
                </a:solidFill>
                <a:latin typeface="Glacial Indifference Bold"/>
              </a:rPr>
              <a:t>Cultural Intolerance</a:t>
            </a:r>
            <a:endParaRPr lang="en-US" sz="11000" spc="275" dirty="0">
              <a:solidFill>
                <a:srgbClr val="13A89E"/>
              </a:solidFill>
              <a:latin typeface="Glacial Indifference Bold"/>
            </a:endParaRPr>
          </a:p>
        </p:txBody>
      </p:sp>
      <p:pic>
        <p:nvPicPr>
          <p:cNvPr id="4" name="Picture 3" descr="A picture containing food, drawing&#10;&#10;Description automatically generated">
            <a:extLst>
              <a:ext uri="{FF2B5EF4-FFF2-40B4-BE49-F238E27FC236}">
                <a16:creationId xmlns:a16="http://schemas.microsoft.com/office/drawing/2014/main" id="{92207742-D131-514F-B103-A6D93C1E5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768946"/>
            <a:ext cx="8737090" cy="7284392"/>
          </a:xfrm>
          <a:prstGeom prst="rect">
            <a:avLst/>
          </a:prstGeom>
        </p:spPr>
      </p:pic>
      <p:pic>
        <p:nvPicPr>
          <p:cNvPr id="7" name="Picture 2">
            <a:extLst>
              <a:ext uri="{FF2B5EF4-FFF2-40B4-BE49-F238E27FC236}">
                <a16:creationId xmlns:a16="http://schemas.microsoft.com/office/drawing/2014/main" id="{237A1D6E-9769-464E-9B91-C7DD21FF5894}"/>
              </a:ext>
            </a:extLst>
          </p:cNvPr>
          <p:cNvPicPr>
            <a:picLocks noChangeAspect="1"/>
          </p:cNvPicPr>
          <p:nvPr/>
        </p:nvPicPr>
        <p:blipFill>
          <a:blip r:embed="rId2"/>
          <a:srcRect/>
          <a:stretch>
            <a:fillRect/>
          </a:stretch>
        </p:blipFill>
        <p:spPr>
          <a:xfrm rot="8786121">
            <a:off x="-4009501" y="-645153"/>
            <a:ext cx="9753141" cy="580311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2612129" y="1343405"/>
            <a:ext cx="16162244" cy="2154436"/>
            <a:chOff x="-5251" y="416549"/>
            <a:chExt cx="10158846" cy="2450696"/>
          </a:xfrm>
        </p:grpSpPr>
        <p:sp>
          <p:nvSpPr>
            <p:cNvPr id="8" name="TextBox 8"/>
            <p:cNvSpPr txBox="1"/>
            <p:nvPr/>
          </p:nvSpPr>
          <p:spPr>
            <a:xfrm>
              <a:off x="324870" y="416549"/>
              <a:ext cx="9828725" cy="2450696"/>
            </a:xfrm>
            <a:prstGeom prst="rect">
              <a:avLst/>
            </a:prstGeom>
          </p:spPr>
          <p:txBody>
            <a:bodyPr wrap="square" lIns="0" tIns="0" rIns="0" bIns="0" rtlCol="0" anchor="t">
              <a:spAutoFit/>
            </a:bodyPr>
            <a:lstStyle/>
            <a:p>
              <a:pPr>
                <a:lnSpc>
                  <a:spcPts val="3959"/>
                </a:lnSpc>
              </a:pPr>
              <a:r>
                <a:rPr lang="en-US" sz="7200" spc="89" dirty="0">
                  <a:solidFill>
                    <a:srgbClr val="FF2870"/>
                  </a:solidFill>
                  <a:latin typeface="Glacial Indifference Bold"/>
                </a:rPr>
                <a:t>Discrimination based on gender identity, gender or sexual orientation</a:t>
              </a:r>
            </a:p>
            <a:p>
              <a:pPr>
                <a:lnSpc>
                  <a:spcPts val="3959"/>
                </a:lnSpc>
              </a:pPr>
              <a:endParaRPr lang="en-US" sz="7200" spc="89" dirty="0">
                <a:solidFill>
                  <a:srgbClr val="FF2870"/>
                </a:solidFill>
                <a:latin typeface="Glacial Indifference Bold"/>
              </a:endParaRPr>
            </a:p>
          </p:txBody>
        </p:sp>
        <p:sp>
          <p:nvSpPr>
            <p:cNvPr id="11" name="AutoShape 11"/>
            <p:cNvSpPr/>
            <p:nvPr/>
          </p:nvSpPr>
          <p:spPr>
            <a:xfrm>
              <a:off x="-5251" y="2115100"/>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4" name="Rectangle 3"/>
          <p:cNvSpPr/>
          <p:nvPr/>
        </p:nvSpPr>
        <p:spPr>
          <a:xfrm>
            <a:off x="1209800" y="3157432"/>
            <a:ext cx="14249400" cy="5509200"/>
          </a:xfrm>
          <a:prstGeom prst="rect">
            <a:avLst/>
          </a:prstGeom>
        </p:spPr>
        <p:txBody>
          <a:bodyPr wrap="square">
            <a:spAutoFit/>
          </a:bodyPr>
          <a:lstStyle/>
          <a:p>
            <a:pPr algn="just"/>
            <a:r>
              <a:rPr lang="en-US" sz="3200" dirty="0"/>
              <a:t>Gender-related discrimination includes the discrimination of women as opposed to men (this form is also called </a:t>
            </a:r>
            <a:r>
              <a:rPr lang="en-US" sz="3200" b="1" dirty="0">
                <a:effectLst>
                  <a:outerShdw blurRad="38100" dist="38100" dir="2700000" algn="tl">
                    <a:srgbClr val="000000">
                      <a:alpha val="43137"/>
                    </a:srgbClr>
                  </a:outerShdw>
                </a:effectLst>
              </a:rPr>
              <a:t>sexism</a:t>
            </a:r>
            <a:r>
              <a:rPr lang="en-US" sz="3200" dirty="0"/>
              <a:t> or sex discrimination) and that of transgender or transsexual people, whose gender identity is inconsistent or not culturally associated with their assigned sex. </a:t>
            </a:r>
            <a:endParaRPr lang="en-US" sz="3200" dirty="0"/>
          </a:p>
          <a:p>
            <a:pPr algn="just"/>
            <a:endParaRPr lang="en-US" sz="3200" dirty="0"/>
          </a:p>
          <a:p>
            <a:pPr algn="just"/>
            <a:r>
              <a:rPr lang="en-US" sz="3200" b="1" dirty="0">
                <a:effectLst>
                  <a:outerShdw blurRad="38100" dist="38100" dir="2700000" algn="tl">
                    <a:srgbClr val="000000">
                      <a:alpha val="43137"/>
                    </a:srgbClr>
                  </a:outerShdw>
                </a:effectLst>
              </a:rPr>
              <a:t>Homophobia</a:t>
            </a:r>
            <a:r>
              <a:rPr lang="en-US" sz="3200" dirty="0"/>
              <a:t> is often defined as "an irrational fear of and aversion to homosexuality and of lesbian, gay, bisexual and transgender (</a:t>
            </a:r>
            <a:r>
              <a:rPr lang="en-US" sz="3200" dirty="0" smtClean="0"/>
              <a:t>LGBT) </a:t>
            </a:r>
            <a:r>
              <a:rPr lang="en-US" sz="3200" dirty="0"/>
              <a:t>people, based on prejudice, similar to racism, xenophobia, antisemitism and </a:t>
            </a:r>
            <a:r>
              <a:rPr lang="en-US" sz="3200" dirty="0"/>
              <a:t>sexism" </a:t>
            </a:r>
            <a:r>
              <a:rPr lang="en-US" sz="3200" dirty="0"/>
              <a:t>as well as people who are perceived as being LGBT. </a:t>
            </a:r>
            <a:endParaRPr lang="en-US" sz="3200" dirty="0"/>
          </a:p>
          <a:p>
            <a:pPr algn="just"/>
            <a:endParaRPr lang="en-US" sz="3200" dirty="0"/>
          </a:p>
          <a:p>
            <a:pPr algn="just"/>
            <a:r>
              <a:rPr lang="en-US" sz="3200" dirty="0"/>
              <a:t>If </a:t>
            </a:r>
            <a:r>
              <a:rPr lang="en-US" sz="3200" dirty="0"/>
              <a:t>directed against transgender people, it is called "</a:t>
            </a:r>
            <a:r>
              <a:rPr lang="en-US" sz="3200" b="1" dirty="0">
                <a:effectLst>
                  <a:outerShdw blurRad="38100" dist="38100" dir="2700000" algn="tl">
                    <a:srgbClr val="000000">
                      <a:alpha val="43137"/>
                    </a:srgbClr>
                  </a:outerShdw>
                </a:effectLst>
              </a:rPr>
              <a:t>transphobia</a:t>
            </a:r>
            <a:r>
              <a:rPr lang="en-US" sz="3200" dirty="0" smtClean="0"/>
              <a:t>".</a:t>
            </a:r>
            <a:endParaRPr lang="en-US" sz="3200" dirty="0"/>
          </a:p>
        </p:txBody>
      </p:sp>
    </p:spTree>
    <p:extLst>
      <p:ext uri="{BB962C8B-B14F-4D97-AF65-F5344CB8AC3E}">
        <p14:creationId xmlns:p14="http://schemas.microsoft.com/office/powerpoint/2010/main" val="375235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049447">
            <a:off x="11939434" y="5818666"/>
            <a:ext cx="8926640" cy="6025482"/>
          </a:xfrm>
          <a:prstGeom prst="rect">
            <a:avLst/>
          </a:prstGeom>
        </p:spPr>
      </p:pic>
      <p:pic>
        <p:nvPicPr>
          <p:cNvPr id="13" name="Picture 13"/>
          <p:cNvPicPr>
            <a:picLocks noChangeAspect="1"/>
          </p:cNvPicPr>
          <p:nvPr/>
        </p:nvPicPr>
        <p:blipFill>
          <a:blip r:embed="rId3"/>
          <a:srcRect/>
          <a:stretch>
            <a:fillRect/>
          </a:stretch>
        </p:blipFill>
        <p:spPr>
          <a:xfrm rot="9058896">
            <a:off x="-3837354" y="-2137071"/>
            <a:ext cx="5987024" cy="4550138"/>
          </a:xfrm>
          <a:prstGeom prst="rect">
            <a:avLst/>
          </a:prstGeom>
        </p:spPr>
      </p:pic>
      <p:pic>
        <p:nvPicPr>
          <p:cNvPr id="16" name="Picture 15">
            <a:extLst>
              <a:ext uri="{FF2B5EF4-FFF2-40B4-BE49-F238E27FC236}">
                <a16:creationId xmlns:a16="http://schemas.microsoft.com/office/drawing/2014/main" id="{3743E12B-6CE6-6F47-8743-E2A3386036CC}"/>
              </a:ext>
            </a:extLst>
          </p:cNvPr>
          <p:cNvPicPr>
            <a:picLocks noChangeAspect="1"/>
          </p:cNvPicPr>
          <p:nvPr/>
        </p:nvPicPr>
        <p:blipFill>
          <a:blip r:embed="rId4"/>
          <a:stretch>
            <a:fillRect/>
          </a:stretch>
        </p:blipFill>
        <p:spPr>
          <a:xfrm>
            <a:off x="99079" y="7786323"/>
            <a:ext cx="7660504" cy="2193357"/>
          </a:xfrm>
          <a:prstGeom prst="rect">
            <a:avLst/>
          </a:prstGeom>
        </p:spPr>
      </p:pic>
      <p:sp>
        <p:nvSpPr>
          <p:cNvPr id="17" name="TextBox 16">
            <a:extLst>
              <a:ext uri="{FF2B5EF4-FFF2-40B4-BE49-F238E27FC236}">
                <a16:creationId xmlns:a16="http://schemas.microsoft.com/office/drawing/2014/main" id="{60883682-BCFB-7A41-92D9-063EC042830F}"/>
              </a:ext>
            </a:extLst>
          </p:cNvPr>
          <p:cNvSpPr txBox="1"/>
          <p:nvPr/>
        </p:nvSpPr>
        <p:spPr>
          <a:xfrm>
            <a:off x="7543365" y="8021226"/>
            <a:ext cx="5390687" cy="1969770"/>
          </a:xfrm>
          <a:prstGeom prst="rect">
            <a:avLst/>
          </a:prstGeom>
          <a:noFill/>
        </p:spPr>
        <p:txBody>
          <a:bodyPr wrap="square" rtlCol="0">
            <a:spAutoFit/>
          </a:bodyPr>
          <a:lstStyle/>
          <a:p>
            <a:r>
              <a:rPr lang="en-IE" sz="1600" dirty="0">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US" sz="1600" spc="145" dirty="0">
                <a:solidFill>
                  <a:srgbClr val="222222"/>
                </a:solidFill>
                <a:latin typeface="Arial" panose="020B0604020202020204" pitchFamily="34" charset="0"/>
                <a:cs typeface="Arial" panose="020B0604020202020204" pitchFamily="34" charset="0"/>
              </a:rPr>
              <a:t>2020-1-DK01-KA205-074945</a:t>
            </a:r>
          </a:p>
          <a:p>
            <a:endParaRPr lang="en-US" sz="1000" dirty="0">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47DF986A-CB3F-A341-BB5B-2D3EDDF46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10" y="5439410"/>
            <a:ext cx="4111256" cy="1524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547592D-7938-4046-ACF6-F84633BC31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145" y="1949497"/>
            <a:ext cx="3784600" cy="26670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48179347-CE60-DA43-9210-4FA879940E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7726" y="1613144"/>
            <a:ext cx="1615565" cy="2900232"/>
          </a:xfrm>
          <a:prstGeom prst="rect">
            <a:avLst/>
          </a:prstGeom>
        </p:spPr>
      </p:pic>
      <p:pic>
        <p:nvPicPr>
          <p:cNvPr id="22" name="Picture 21" descr="A close up of a sign&#10;&#10;Description automatically generated">
            <a:extLst>
              <a:ext uri="{FF2B5EF4-FFF2-40B4-BE49-F238E27FC236}">
                <a16:creationId xmlns:a16="http://schemas.microsoft.com/office/drawing/2014/main" id="{A3B9BE33-1225-C14F-A052-8C1B09567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8744" y="5836262"/>
            <a:ext cx="3517900" cy="914400"/>
          </a:xfrm>
          <a:prstGeom prst="rect">
            <a:avLst/>
          </a:prstGeom>
        </p:spPr>
      </p:pic>
      <p:pic>
        <p:nvPicPr>
          <p:cNvPr id="24" name="Picture 23" descr="A picture containing food, drawing&#10;&#10;Description automatically generated">
            <a:extLst>
              <a:ext uri="{FF2B5EF4-FFF2-40B4-BE49-F238E27FC236}">
                <a16:creationId xmlns:a16="http://schemas.microsoft.com/office/drawing/2014/main" id="{4BFB75C4-1381-1940-985B-0155EBA4A5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0792" y="876300"/>
            <a:ext cx="6962945" cy="5805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CULTURAL INTOLERANCE</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609600" y="2813868"/>
            <a:ext cx="14401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600" dirty="0" err="1"/>
              <a:t>According</a:t>
            </a:r>
            <a:r>
              <a:rPr lang="fr-FR" sz="3600" dirty="0"/>
              <a:t> to the Council of Europe, </a:t>
            </a:r>
            <a:r>
              <a:rPr lang="fr-FR" sz="3600" dirty="0" err="1"/>
              <a:t>intolerance</a:t>
            </a:r>
            <a:r>
              <a:rPr lang="fr-FR" sz="3600" dirty="0"/>
              <a:t> </a:t>
            </a:r>
            <a:r>
              <a:rPr lang="fr-FR" sz="3600" dirty="0" err="1"/>
              <a:t>is</a:t>
            </a:r>
            <a:r>
              <a:rPr lang="fr-FR" sz="3600" dirty="0"/>
              <a:t> </a:t>
            </a:r>
            <a:r>
              <a:rPr lang="fr-FR" sz="3600" dirty="0" smtClean="0"/>
              <a:t>« </a:t>
            </a:r>
            <a:r>
              <a:rPr lang="en-US" sz="3600" dirty="0" smtClean="0"/>
              <a:t>a </a:t>
            </a:r>
            <a:r>
              <a:rPr lang="en-US" sz="3600" b="1" dirty="0">
                <a:effectLst>
                  <a:outerShdw blurRad="38100" dist="38100" dir="2700000" algn="tl">
                    <a:srgbClr val="000000">
                      <a:alpha val="43137"/>
                    </a:srgbClr>
                  </a:outerShdw>
                </a:effectLst>
              </a:rPr>
              <a:t>lack of respect </a:t>
            </a:r>
            <a:r>
              <a:rPr lang="en-US" sz="3600" dirty="0"/>
              <a:t>for </a:t>
            </a:r>
            <a:r>
              <a:rPr lang="en-US" sz="3600" b="1" dirty="0">
                <a:effectLst>
                  <a:outerShdw blurRad="38100" dist="38100" dir="2700000" algn="tl">
                    <a:srgbClr val="000000">
                      <a:alpha val="43137"/>
                    </a:srgbClr>
                  </a:outerShdw>
                </a:effectLst>
              </a:rPr>
              <a:t>practices or beliefs </a:t>
            </a:r>
            <a:r>
              <a:rPr lang="en-US" sz="3600" dirty="0"/>
              <a:t>other than one's own. It also involves the rejection of people whom we perceive as different, for example members of a social or ethnic group other than ours, or people who are different in political or sexual orientation</a:t>
            </a:r>
            <a:r>
              <a:rPr lang="en-US" sz="3600" dirty="0" smtClean="0"/>
              <a:t>.</a:t>
            </a:r>
            <a:r>
              <a:rPr lang="fr-FR" sz="3600" dirty="0"/>
              <a:t> </a:t>
            </a:r>
            <a:r>
              <a:rPr lang="fr-FR" sz="3600" dirty="0" smtClean="0"/>
              <a:t>»</a:t>
            </a:r>
          </a:p>
          <a:p>
            <a:pPr marL="0" indent="0" algn="just">
              <a:buNone/>
            </a:pPr>
            <a:endParaRPr lang="fr-FR" sz="3600" dirty="0"/>
          </a:p>
          <a:p>
            <a:pPr marL="0" indent="0" algn="just">
              <a:buNone/>
            </a:pPr>
            <a:r>
              <a:rPr lang="fr-FR" sz="3600" dirty="0"/>
              <a:t>It </a:t>
            </a:r>
            <a:r>
              <a:rPr lang="fr-FR" sz="3600" dirty="0" err="1"/>
              <a:t>goes</a:t>
            </a:r>
            <a:r>
              <a:rPr lang="fr-FR" sz="3600" dirty="0"/>
              <a:t> </a:t>
            </a:r>
            <a:r>
              <a:rPr lang="fr-FR" sz="3600" dirty="0" err="1"/>
              <a:t>against</a:t>
            </a:r>
            <a:r>
              <a:rPr lang="fr-FR" sz="3600" dirty="0"/>
              <a:t> </a:t>
            </a:r>
            <a:r>
              <a:rPr lang="fr-FR" sz="3600" dirty="0" err="1"/>
              <a:t>Human</a:t>
            </a:r>
            <a:r>
              <a:rPr lang="fr-FR" sz="3600" dirty="0"/>
              <a:t> </a:t>
            </a:r>
            <a:r>
              <a:rPr lang="fr-FR" sz="3600" dirty="0" err="1"/>
              <a:t>Rights</a:t>
            </a:r>
            <a:r>
              <a:rPr lang="fr-FR" sz="3600" dirty="0"/>
              <a:t> as </a:t>
            </a:r>
            <a:r>
              <a:rPr lang="en-US" sz="3600" dirty="0"/>
              <a:t>principles of equality and non-discrimination are laid down in the </a:t>
            </a:r>
            <a:r>
              <a:rPr lang="en-US" sz="3600" b="1" dirty="0">
                <a:effectLst>
                  <a:outerShdw blurRad="38100" dist="38100" dir="2700000" algn="tl">
                    <a:srgbClr val="000000">
                      <a:alpha val="43137"/>
                    </a:srgbClr>
                  </a:outerShdw>
                </a:effectLst>
              </a:rPr>
              <a:t>Universal Declaration on Human Rights</a:t>
            </a:r>
            <a:r>
              <a:rPr lang="en-US" sz="3600" dirty="0"/>
              <a:t>: </a:t>
            </a:r>
            <a:r>
              <a:rPr lang="en-US" sz="3600" dirty="0"/>
              <a:t>"All human beings are born free and equal in dignity and rights" (Article 1). </a:t>
            </a:r>
            <a:r>
              <a:rPr lang="en-US" sz="3600" dirty="0"/>
              <a:t>"</a:t>
            </a:r>
            <a:r>
              <a:rPr lang="en-US" sz="3600" dirty="0"/>
              <a:t>Everyone is entitled to all the rights and freedoms set forth in this Declaration, without distinction of any </a:t>
            </a:r>
            <a:r>
              <a:rPr lang="en-US" sz="3600" dirty="0"/>
              <a:t>kind“ (Article 2).</a:t>
            </a:r>
            <a:endParaRPr lang="fr-FR" sz="3600" dirty="0"/>
          </a:p>
          <a:p>
            <a:pPr marL="0" indent="0">
              <a:buNone/>
            </a:pPr>
            <a:endParaRPr lang="fr-FR" sz="3600" dirty="0"/>
          </a:p>
        </p:txBody>
      </p:sp>
    </p:spTree>
    <p:extLst>
      <p:ext uri="{BB962C8B-B14F-4D97-AF65-F5344CB8AC3E}">
        <p14:creationId xmlns:p14="http://schemas.microsoft.com/office/powerpoint/2010/main" val="41284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EUROPEAN LAW</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609600" y="3237803"/>
            <a:ext cx="14401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dirty="0"/>
              <a:t>The Council of Europe member states are also committed to non-discrimination in Article 14 of the European Convention on Human </a:t>
            </a:r>
            <a:r>
              <a:rPr lang="en-US" dirty="0" smtClean="0"/>
              <a:t>Rights (ECHR). </a:t>
            </a:r>
            <a:r>
              <a:rPr lang="en-US" dirty="0"/>
              <a:t>This article only gives protection from discrimination in relation to the enjoyment of the other rights set forth in the convention. </a:t>
            </a:r>
            <a:endParaRPr lang="en-US" dirty="0" smtClean="0"/>
          </a:p>
          <a:p>
            <a:pPr marL="0" indent="0" algn="just">
              <a:buNone/>
            </a:pPr>
            <a:endParaRPr lang="en-US" dirty="0"/>
          </a:p>
          <a:p>
            <a:pPr marL="0" indent="0" algn="just">
              <a:buNone/>
            </a:pPr>
            <a:r>
              <a:rPr lang="en-US" dirty="0" smtClean="0"/>
              <a:t>Protocol </a:t>
            </a:r>
            <a:r>
              <a:rPr lang="en-US" dirty="0"/>
              <a:t>12 to the ECHR was drawn up to provide a stronger, free-standing right to equality and a general prohibition of discrimination: "The enjoyment of any right set forth by law shall be secured without discrimination on any ground</a:t>
            </a:r>
            <a:r>
              <a:rPr lang="en-US" dirty="0" smtClean="0"/>
              <a:t>…“</a:t>
            </a:r>
            <a:endParaRPr lang="en-US" u="sng" baseline="30000" dirty="0"/>
          </a:p>
          <a:p>
            <a:pPr marL="0" indent="0" algn="just">
              <a:buNone/>
            </a:pPr>
            <a:r>
              <a:rPr lang="en-US" dirty="0" smtClean="0"/>
              <a:t>Thus</a:t>
            </a:r>
            <a:r>
              <a:rPr lang="en-US" dirty="0"/>
              <a:t>, this protocol broadens the scope of the ECHR as it covers discrimination in any legal right, even when that right is not specifically covered by the convention.</a:t>
            </a:r>
            <a:endParaRPr lang="fr-FR" sz="3600" dirty="0"/>
          </a:p>
        </p:txBody>
      </p:sp>
    </p:spTree>
    <p:extLst>
      <p:ext uri="{BB962C8B-B14F-4D97-AF65-F5344CB8AC3E}">
        <p14:creationId xmlns:p14="http://schemas.microsoft.com/office/powerpoint/2010/main" val="162752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76FB550-EF99-D746-9530-0839D9063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1068" y="9410700"/>
            <a:ext cx="1593850" cy="454458"/>
          </a:xfrm>
          <a:prstGeom prst="rect">
            <a:avLst/>
          </a:prstGeom>
        </p:spPr>
      </p:pic>
      <p:sp>
        <p:nvSpPr>
          <p:cNvPr id="13" name="TextBox 4">
            <a:extLst>
              <a:ext uri="{FF2B5EF4-FFF2-40B4-BE49-F238E27FC236}">
                <a16:creationId xmlns:a16="http://schemas.microsoft.com/office/drawing/2014/main" id="{12AFAD8B-E214-EE4A-B672-79CF6F38F04E}"/>
              </a:ext>
            </a:extLst>
          </p:cNvPr>
          <p:cNvSpPr txBox="1"/>
          <p:nvPr/>
        </p:nvSpPr>
        <p:spPr>
          <a:xfrm>
            <a:off x="1371600" y="917313"/>
            <a:ext cx="14056473" cy="1038746"/>
          </a:xfrm>
          <a:prstGeom prst="rect">
            <a:avLst/>
          </a:prstGeom>
        </p:spPr>
        <p:txBody>
          <a:bodyPr lIns="0" tIns="0" rIns="0" bIns="0" rtlCol="0" anchor="t">
            <a:spAutoFit/>
          </a:bodyPr>
          <a:lstStyle/>
          <a:p>
            <a:pPr>
              <a:lnSpc>
                <a:spcPts val="8800"/>
              </a:lnSpc>
            </a:pPr>
            <a:r>
              <a:rPr lang="en-US" sz="6000" spc="200" dirty="0" smtClean="0">
                <a:solidFill>
                  <a:srgbClr val="FF2870"/>
                </a:solidFill>
                <a:latin typeface="Glacial Indifference Bold"/>
              </a:rPr>
              <a:t>VARIOUS FORMS OF INTOLERANCE</a:t>
            </a:r>
            <a:endParaRPr lang="en-US" sz="6000" spc="200" dirty="0">
              <a:solidFill>
                <a:srgbClr val="FF2870"/>
              </a:solidFill>
              <a:latin typeface="Glacial Indifference Bold"/>
            </a:endParaRPr>
          </a:p>
        </p:txBody>
      </p:sp>
      <p:sp>
        <p:nvSpPr>
          <p:cNvPr id="14" name="TextBox 10">
            <a:extLst>
              <a:ext uri="{FF2B5EF4-FFF2-40B4-BE49-F238E27FC236}">
                <a16:creationId xmlns:a16="http://schemas.microsoft.com/office/drawing/2014/main" id="{9AF81174-8676-8843-AD07-066FEAA95750}"/>
              </a:ext>
            </a:extLst>
          </p:cNvPr>
          <p:cNvSpPr txBox="1"/>
          <p:nvPr/>
        </p:nvSpPr>
        <p:spPr>
          <a:xfrm>
            <a:off x="2138486" y="3238500"/>
            <a:ext cx="14554200" cy="4431983"/>
          </a:xfrm>
          <a:prstGeom prst="rect">
            <a:avLst/>
          </a:prstGeom>
        </p:spPr>
        <p:txBody>
          <a:bodyPr wrap="square" lIns="0" tIns="0" rIns="0" bIns="0" rtlCol="0" anchor="t">
            <a:spAutoFit/>
          </a:bodyPr>
          <a:lstStyle/>
          <a:p>
            <a:r>
              <a:rPr lang="en-US" sz="3200" dirty="0"/>
              <a:t>The</a:t>
            </a:r>
            <a:r>
              <a:rPr lang="en-US" dirty="0" smtClean="0"/>
              <a:t> </a:t>
            </a:r>
            <a:r>
              <a:rPr lang="en-US" sz="3200" dirty="0"/>
              <a:t>Council</a:t>
            </a:r>
            <a:r>
              <a:rPr lang="en-US" sz="3200" dirty="0"/>
              <a:t> of Europe lists various forms of intolerance</a:t>
            </a:r>
            <a:r>
              <a:rPr lang="en-US" sz="3200" dirty="0" smtClean="0"/>
              <a:t>:</a:t>
            </a:r>
          </a:p>
          <a:p>
            <a:endParaRPr lang="en-US" sz="3200" dirty="0"/>
          </a:p>
          <a:p>
            <a:pPr marL="571500" indent="-571500">
              <a:buFontTx/>
              <a:buChar char="-"/>
            </a:pPr>
            <a:r>
              <a:rPr lang="en-US" sz="3200" dirty="0"/>
              <a:t>Xenophobia</a:t>
            </a:r>
          </a:p>
          <a:p>
            <a:pPr marL="571500" indent="-571500">
              <a:buFontTx/>
              <a:buChar char="-"/>
            </a:pPr>
            <a:r>
              <a:rPr lang="en-US" sz="3200" dirty="0"/>
              <a:t>Racism</a:t>
            </a:r>
          </a:p>
          <a:p>
            <a:pPr marL="571500" indent="-571500">
              <a:buFontTx/>
              <a:buChar char="-"/>
            </a:pPr>
            <a:r>
              <a:rPr lang="en-US" sz="3200" dirty="0"/>
              <a:t>Antisemitism</a:t>
            </a:r>
          </a:p>
          <a:p>
            <a:pPr marL="571500" indent="-571500">
              <a:buFontTx/>
              <a:buChar char="-"/>
            </a:pPr>
            <a:r>
              <a:rPr lang="fr-FR" sz="3200" dirty="0" err="1"/>
              <a:t>Romaphobia</a:t>
            </a:r>
            <a:r>
              <a:rPr lang="fr-FR" sz="3200" dirty="0"/>
              <a:t> and </a:t>
            </a:r>
            <a:r>
              <a:rPr lang="fr-FR" sz="3200" dirty="0" err="1"/>
              <a:t>Antigypsyism</a:t>
            </a:r>
            <a:endParaRPr lang="fr-FR" sz="3200" dirty="0"/>
          </a:p>
          <a:p>
            <a:pPr marL="571500" indent="-571500">
              <a:buFontTx/>
              <a:buChar char="-"/>
            </a:pPr>
            <a:r>
              <a:rPr lang="fr-FR" sz="3200" dirty="0" err="1"/>
              <a:t>Intolerance</a:t>
            </a:r>
            <a:r>
              <a:rPr lang="fr-FR" sz="3200" dirty="0"/>
              <a:t> </a:t>
            </a:r>
            <a:r>
              <a:rPr lang="fr-FR" sz="3200" dirty="0" err="1"/>
              <a:t>based</a:t>
            </a:r>
            <a:r>
              <a:rPr lang="fr-FR" sz="3200" dirty="0"/>
              <a:t> on religion</a:t>
            </a:r>
          </a:p>
          <a:p>
            <a:pPr marL="571500" indent="-571500">
              <a:buFontTx/>
              <a:buChar char="-"/>
            </a:pPr>
            <a:r>
              <a:rPr lang="en-US" sz="3200" dirty="0"/>
              <a:t>Discrimination based on gender identity, gender or sexual orientation</a:t>
            </a:r>
          </a:p>
          <a:p>
            <a:pPr marL="571500" indent="-571500">
              <a:buFontTx/>
              <a:buChar char="-"/>
            </a:pPr>
            <a:endParaRPr lang="en-US" sz="3200" dirty="0"/>
          </a:p>
        </p:txBody>
      </p:sp>
      <p:pic>
        <p:nvPicPr>
          <p:cNvPr id="17" name="Picture 16" descr="A close up of a logo&#10;&#10;Description automatically generated">
            <a:extLst>
              <a:ext uri="{FF2B5EF4-FFF2-40B4-BE49-F238E27FC236}">
                <a16:creationId xmlns:a16="http://schemas.microsoft.com/office/drawing/2014/main" id="{2E7D19E0-2765-DC4A-A6EB-4D6AC1792F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1000" y="497854"/>
            <a:ext cx="2143372" cy="7659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XENOPHOBIA</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52930" y="3468520"/>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dirty="0"/>
              <a:t>The Oxford English Dictionary defines xenophobia as "a morbid fear of foreigners or foreign countries</a:t>
            </a:r>
            <a:r>
              <a:rPr lang="en-US" dirty="0" smtClean="0"/>
              <a:t>".</a:t>
            </a:r>
          </a:p>
          <a:p>
            <a:pPr marL="0" indent="0" algn="just">
              <a:buNone/>
            </a:pPr>
            <a:endParaRPr lang="en-US" sz="5400" dirty="0"/>
          </a:p>
          <a:p>
            <a:pPr marL="0" indent="0" algn="just">
              <a:buNone/>
            </a:pPr>
            <a:r>
              <a:rPr lang="en-US" dirty="0"/>
              <a:t>Xenophobia is a prejudice related to the false notion that people from other countries, groups, cultures, or speaking other languages are a threat</a:t>
            </a:r>
            <a:r>
              <a:rPr lang="en-US" dirty="0" smtClean="0"/>
              <a:t>.</a:t>
            </a:r>
          </a:p>
          <a:p>
            <a:pPr marL="0" indent="0" algn="just">
              <a:buNone/>
            </a:pPr>
            <a:endParaRPr lang="en-US" sz="5400" dirty="0"/>
          </a:p>
          <a:p>
            <a:pPr marL="0" indent="0" algn="ctr">
              <a:buNone/>
            </a:pPr>
            <a:r>
              <a:rPr lang="en-US" b="1" i="1" dirty="0"/>
              <a:t>Group discussion: </a:t>
            </a:r>
            <a:r>
              <a:rPr lang="en-US" b="1" i="1" dirty="0"/>
              <a:t>Who are the targets of xenophobia in your society?</a:t>
            </a:r>
            <a:endParaRPr lang="en-GB" b="1" i="1" dirty="0"/>
          </a:p>
        </p:txBody>
      </p:sp>
    </p:spTree>
    <p:extLst>
      <p:ext uri="{BB962C8B-B14F-4D97-AF65-F5344CB8AC3E}">
        <p14:creationId xmlns:p14="http://schemas.microsoft.com/office/powerpoint/2010/main" val="339347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RACISM</a:t>
              </a:r>
              <a:r>
                <a:rPr lang="en-US" sz="7200" spc="89" dirty="0" smtClean="0">
                  <a:solidFill>
                    <a:srgbClr val="FF2870"/>
                  </a:solidFill>
                  <a:latin typeface="Glacial Indifference Bold"/>
                </a:rPr>
                <a:t> </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2" name="Rectangle 1"/>
          <p:cNvSpPr/>
          <p:nvPr/>
        </p:nvSpPr>
        <p:spPr>
          <a:xfrm>
            <a:off x="938497" y="2827511"/>
            <a:ext cx="14249399" cy="4031873"/>
          </a:xfrm>
          <a:prstGeom prst="rect">
            <a:avLst/>
          </a:prstGeom>
        </p:spPr>
        <p:txBody>
          <a:bodyPr wrap="square">
            <a:spAutoFit/>
          </a:bodyPr>
          <a:lstStyle/>
          <a:p>
            <a:pPr algn="just"/>
            <a:r>
              <a:rPr lang="en-US" sz="3200" dirty="0"/>
              <a:t>Racism involves discriminatory or abusive </a:t>
            </a:r>
            <a:r>
              <a:rPr lang="en-US" sz="3200" dirty="0" err="1"/>
              <a:t>behaviour</a:t>
            </a:r>
            <a:r>
              <a:rPr lang="en-US" sz="3200" dirty="0"/>
              <a:t> towards people because of their imagined "inferiority</a:t>
            </a:r>
            <a:r>
              <a:rPr lang="en-US" sz="3200" dirty="0" smtClean="0"/>
              <a:t>".</a:t>
            </a:r>
          </a:p>
          <a:p>
            <a:pPr algn="just"/>
            <a:endParaRPr lang="en-US" sz="3200" dirty="0"/>
          </a:p>
          <a:p>
            <a:pPr algn="just"/>
            <a:r>
              <a:rPr lang="en-US" sz="3200" dirty="0" smtClean="0"/>
              <a:t>The </a:t>
            </a:r>
            <a:r>
              <a:rPr lang="en-US" sz="3200" dirty="0"/>
              <a:t>impact of racist ideologies has been devastating to humanity; it has justified slavery, colonialism, apartheid, forced </a:t>
            </a:r>
            <a:r>
              <a:rPr lang="en-US" sz="3200" dirty="0" err="1"/>
              <a:t>sterilisations</a:t>
            </a:r>
            <a:r>
              <a:rPr lang="en-US" sz="3200" dirty="0"/>
              <a:t> and annihilations of peoples</a:t>
            </a:r>
            <a:r>
              <a:rPr lang="en-US" sz="3200" dirty="0" smtClean="0"/>
              <a:t>.</a:t>
            </a:r>
          </a:p>
          <a:p>
            <a:pPr algn="just"/>
            <a:endParaRPr lang="en-US" sz="3200" dirty="0"/>
          </a:p>
          <a:p>
            <a:pPr algn="ctr"/>
            <a:r>
              <a:rPr lang="en-US" sz="3200" b="1" i="1" dirty="0"/>
              <a:t>Group discussion: </a:t>
            </a:r>
            <a:r>
              <a:rPr lang="en-US" sz="3200" b="1" i="1" dirty="0"/>
              <a:t>Can you point out any recent cases of racist violence in your country?</a:t>
            </a:r>
          </a:p>
        </p:txBody>
      </p:sp>
      <p:pic>
        <p:nvPicPr>
          <p:cNvPr id="1026" name="Picture 2" descr="Image: Theme 'Discrimination and Intolerance' by Panch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296" y="7074366"/>
            <a:ext cx="3733800" cy="295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1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ANTISEMITISM</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15" name="Rectangle 14"/>
          <p:cNvSpPr/>
          <p:nvPr/>
        </p:nvSpPr>
        <p:spPr>
          <a:xfrm>
            <a:off x="706691" y="2822946"/>
            <a:ext cx="14249399" cy="6986528"/>
          </a:xfrm>
          <a:prstGeom prst="rect">
            <a:avLst/>
          </a:prstGeom>
        </p:spPr>
        <p:txBody>
          <a:bodyPr wrap="square">
            <a:spAutoFit/>
          </a:bodyPr>
          <a:lstStyle/>
          <a:p>
            <a:pPr algn="just"/>
            <a:r>
              <a:rPr lang="en-US" sz="3200" dirty="0"/>
              <a:t>The </a:t>
            </a:r>
            <a:r>
              <a:rPr lang="en-US" sz="3200" dirty="0"/>
              <a:t>Oxford English Dictionary defines </a:t>
            </a:r>
            <a:r>
              <a:rPr lang="en-US" sz="3200" dirty="0"/>
              <a:t>antisemitism as the “hate </a:t>
            </a:r>
            <a:r>
              <a:rPr lang="en-US" sz="3200" dirty="0"/>
              <a:t>that is felt towards Jewish people; unfair treatment of </a:t>
            </a:r>
            <a:r>
              <a:rPr lang="en-US" sz="3200" dirty="0"/>
              <a:t>Jews</a:t>
            </a:r>
            <a:r>
              <a:rPr lang="en-US" sz="3200" dirty="0" smtClean="0"/>
              <a:t>”.</a:t>
            </a:r>
          </a:p>
          <a:p>
            <a:pPr algn="just"/>
            <a:endParaRPr lang="en-US" sz="3200" dirty="0" smtClean="0"/>
          </a:p>
          <a:p>
            <a:pPr algn="just"/>
            <a:r>
              <a:rPr lang="en-US" sz="3200" dirty="0"/>
              <a:t>During the </a:t>
            </a:r>
            <a:r>
              <a:rPr lang="en-US" sz="3200" dirty="0" smtClean="0"/>
              <a:t>Holocaust an </a:t>
            </a:r>
            <a:r>
              <a:rPr lang="en-US" sz="3200" dirty="0"/>
              <a:t>estimated 6 million Jews were systematically exterminated for no other reason than that they were Jews</a:t>
            </a:r>
            <a:r>
              <a:rPr lang="en-US" sz="3200" dirty="0"/>
              <a:t>.</a:t>
            </a:r>
          </a:p>
          <a:p>
            <a:pPr algn="just"/>
            <a:endParaRPr lang="en-US" sz="3200" dirty="0"/>
          </a:p>
          <a:p>
            <a:pPr algn="just"/>
            <a:r>
              <a:rPr lang="en-US" sz="3200" dirty="0"/>
              <a:t>As the European Commission Against Racism and Intolerance (ECRI) pointed out, it is an alarming trend in Europe, that despite all efforts antisemitism "continues to be promoted, openly or in a coded manner, by certain political parties and leaders, including not only extremist parties, but also certain mainstream </a:t>
            </a:r>
            <a:r>
              <a:rPr lang="en-US" sz="3200" dirty="0"/>
              <a:t>parties</a:t>
            </a:r>
            <a:r>
              <a:rPr lang="en-US" sz="3200" dirty="0" smtClean="0"/>
              <a:t>“.</a:t>
            </a:r>
          </a:p>
          <a:p>
            <a:pPr algn="just"/>
            <a:endParaRPr lang="en-US" sz="3200" dirty="0"/>
          </a:p>
          <a:p>
            <a:pPr algn="ctr"/>
            <a:r>
              <a:rPr lang="en-US" sz="3200" b="1" i="1" dirty="0"/>
              <a:t>Group discussion: Can you point out any recent cases of </a:t>
            </a:r>
            <a:r>
              <a:rPr lang="en-US" sz="3200" b="1" i="1" dirty="0" smtClean="0"/>
              <a:t>anti-Semitic </a:t>
            </a:r>
            <a:r>
              <a:rPr lang="en-US" sz="3200" b="1" i="1" dirty="0"/>
              <a:t>violence in your country?</a:t>
            </a:r>
          </a:p>
          <a:p>
            <a:pPr algn="just"/>
            <a:endParaRPr lang="en-US" sz="3200" dirty="0"/>
          </a:p>
        </p:txBody>
      </p:sp>
    </p:spTree>
    <p:extLst>
      <p:ext uri="{BB962C8B-B14F-4D97-AF65-F5344CB8AC3E}">
        <p14:creationId xmlns:p14="http://schemas.microsoft.com/office/powerpoint/2010/main" val="260340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2438400" y="1523665"/>
            <a:ext cx="15727679" cy="1202532"/>
            <a:chOff x="-37815" y="38100"/>
            <a:chExt cx="9885698" cy="1367896"/>
          </a:xfrm>
        </p:grpSpPr>
        <p:sp>
          <p:nvSpPr>
            <p:cNvPr id="8" name="TextBox 8"/>
            <p:cNvSpPr txBox="1"/>
            <p:nvPr/>
          </p:nvSpPr>
          <p:spPr>
            <a:xfrm>
              <a:off x="-37815" y="38100"/>
              <a:ext cx="9828725" cy="1367896"/>
            </a:xfrm>
            <a:prstGeom prst="rect">
              <a:avLst/>
            </a:prstGeom>
          </p:spPr>
          <p:txBody>
            <a:bodyPr wrap="square" lIns="0" tIns="0" rIns="0" bIns="0" rtlCol="0" anchor="t">
              <a:spAutoFit/>
            </a:bodyPr>
            <a:lstStyle/>
            <a:p>
              <a:pPr>
                <a:lnSpc>
                  <a:spcPts val="3959"/>
                </a:lnSpc>
              </a:pPr>
              <a:r>
                <a:rPr lang="en-US" sz="7200" spc="89" dirty="0" smtClean="0">
                  <a:solidFill>
                    <a:srgbClr val="FF2870"/>
                  </a:solidFill>
                  <a:latin typeface="Glacial Indifference Bold"/>
                </a:rPr>
                <a:t>ROMAPHOBIA AND ANTIGYPSYISM</a:t>
              </a:r>
              <a:endParaRPr lang="en-US" sz="7200" spc="89" dirty="0">
                <a:solidFill>
                  <a:srgbClr val="FF2870"/>
                </a:solidFill>
                <a:latin typeface="Glacial Indifference Bold"/>
              </a:endParaRPr>
            </a:p>
          </p:txBody>
        </p:sp>
        <p:sp>
          <p:nvSpPr>
            <p:cNvPr id="11" name="AutoShape 11"/>
            <p:cNvSpPr/>
            <p:nvPr/>
          </p:nvSpPr>
          <p:spPr>
            <a:xfrm>
              <a:off x="19158" y="972646"/>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4" name="Rectangle 3"/>
          <p:cNvSpPr/>
          <p:nvPr/>
        </p:nvSpPr>
        <p:spPr>
          <a:xfrm>
            <a:off x="1837690" y="3420620"/>
            <a:ext cx="14249400" cy="4031873"/>
          </a:xfrm>
          <a:prstGeom prst="rect">
            <a:avLst/>
          </a:prstGeom>
        </p:spPr>
        <p:txBody>
          <a:bodyPr wrap="square">
            <a:spAutoFit/>
          </a:bodyPr>
          <a:lstStyle/>
          <a:p>
            <a:pPr algn="just"/>
            <a:r>
              <a:rPr lang="en-US" sz="3200" dirty="0"/>
              <a:t>There are approximately 10 million Roma in Europe. A few groups live as </a:t>
            </a:r>
            <a:r>
              <a:rPr lang="en-US" sz="3200" dirty="0" err="1"/>
              <a:t>travellers</a:t>
            </a:r>
            <a:r>
              <a:rPr lang="en-US" sz="3200" dirty="0"/>
              <a:t> with no permanent home, but the majority is now living under sedentary </a:t>
            </a:r>
            <a:r>
              <a:rPr lang="en-US" sz="3200" dirty="0"/>
              <a:t>condition.</a:t>
            </a:r>
          </a:p>
          <a:p>
            <a:pPr algn="just"/>
            <a:endParaRPr lang="en-US" sz="3200" dirty="0"/>
          </a:p>
          <a:p>
            <a:pPr algn="just"/>
            <a:r>
              <a:rPr lang="en-US" sz="3200" dirty="0" err="1"/>
              <a:t>Antigypsyism</a:t>
            </a:r>
            <a:r>
              <a:rPr lang="en-US" sz="3200" dirty="0"/>
              <a:t> can be defined as a specific form of racism, an ideology of racial superiority, a form of </a:t>
            </a:r>
            <a:r>
              <a:rPr lang="en-US" sz="3200" dirty="0" err="1"/>
              <a:t>dehumanisation</a:t>
            </a:r>
            <a:r>
              <a:rPr lang="en-US" sz="3200" dirty="0"/>
              <a:t> and of </a:t>
            </a:r>
            <a:r>
              <a:rPr lang="en-US" sz="3200" dirty="0" err="1"/>
              <a:t>institutionalised</a:t>
            </a:r>
            <a:r>
              <a:rPr lang="en-US" sz="3200" dirty="0"/>
              <a:t> </a:t>
            </a:r>
            <a:r>
              <a:rPr lang="en-US" sz="3200" dirty="0" smtClean="0"/>
              <a:t>racism </a:t>
            </a:r>
            <a:r>
              <a:rPr lang="en-US" sz="3200" dirty="0"/>
              <a:t>applied against Roma people. </a:t>
            </a:r>
            <a:r>
              <a:rPr lang="en-US" sz="3200" dirty="0"/>
              <a:t>"It is based, on the one hand, on </a:t>
            </a:r>
            <a:r>
              <a:rPr lang="en-US" sz="3200" dirty="0"/>
              <a:t>imagined </a:t>
            </a:r>
            <a:r>
              <a:rPr lang="en-US" sz="3200" dirty="0"/>
              <a:t>fears, negative stereotypes and myths and, on the other, on denial or erasure from the public conscience of a long history of discrimination against </a:t>
            </a:r>
            <a:r>
              <a:rPr lang="en-US" sz="3200" dirty="0"/>
              <a:t>Roma”. </a:t>
            </a:r>
            <a:endParaRPr lang="fr-FR" sz="3200" dirty="0"/>
          </a:p>
        </p:txBody>
      </p:sp>
    </p:spTree>
    <p:extLst>
      <p:ext uri="{BB962C8B-B14F-4D97-AF65-F5344CB8AC3E}">
        <p14:creationId xmlns:p14="http://schemas.microsoft.com/office/powerpoint/2010/main" val="74576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2438400" y="1523665"/>
            <a:ext cx="15727679" cy="942859"/>
            <a:chOff x="-37815" y="38100"/>
            <a:chExt cx="9885698" cy="1072514"/>
          </a:xfrm>
        </p:grpSpPr>
        <p:sp>
          <p:nvSpPr>
            <p:cNvPr id="8" name="TextBox 8"/>
            <p:cNvSpPr txBox="1"/>
            <p:nvPr/>
          </p:nvSpPr>
          <p:spPr>
            <a:xfrm>
              <a:off x="-37815" y="38100"/>
              <a:ext cx="9828725" cy="700199"/>
            </a:xfrm>
            <a:prstGeom prst="rect">
              <a:avLst/>
            </a:prstGeom>
          </p:spPr>
          <p:txBody>
            <a:bodyPr wrap="square" lIns="0" tIns="0" rIns="0" bIns="0" rtlCol="0" anchor="t">
              <a:spAutoFit/>
            </a:bodyPr>
            <a:lstStyle/>
            <a:p>
              <a:pPr>
                <a:lnSpc>
                  <a:spcPts val="3959"/>
                </a:lnSpc>
              </a:pPr>
              <a:r>
                <a:rPr lang="en-US" sz="7200" spc="89" dirty="0" smtClean="0">
                  <a:solidFill>
                    <a:srgbClr val="FF2870"/>
                  </a:solidFill>
                  <a:latin typeface="Glacial Indifference Bold"/>
                </a:rPr>
                <a:t>INTOLERANCE BASED ON RELIGION</a:t>
              </a:r>
              <a:endParaRPr lang="en-US" sz="7200" spc="89" dirty="0">
                <a:solidFill>
                  <a:srgbClr val="FF2870"/>
                </a:solidFill>
                <a:latin typeface="Glacial Indifference Bold"/>
              </a:endParaRPr>
            </a:p>
          </p:txBody>
        </p:sp>
        <p:sp>
          <p:nvSpPr>
            <p:cNvPr id="11" name="AutoShape 11"/>
            <p:cNvSpPr/>
            <p:nvPr/>
          </p:nvSpPr>
          <p:spPr>
            <a:xfrm>
              <a:off x="19158" y="972646"/>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4" name="Rectangle 3"/>
          <p:cNvSpPr/>
          <p:nvPr/>
        </p:nvSpPr>
        <p:spPr>
          <a:xfrm>
            <a:off x="1837690" y="3420620"/>
            <a:ext cx="14249400" cy="4524315"/>
          </a:xfrm>
          <a:prstGeom prst="rect">
            <a:avLst/>
          </a:prstGeom>
        </p:spPr>
        <p:txBody>
          <a:bodyPr wrap="square">
            <a:spAutoFit/>
          </a:bodyPr>
          <a:lstStyle/>
          <a:p>
            <a:pPr algn="just"/>
            <a:r>
              <a:rPr lang="en-US" sz="3200" dirty="0"/>
              <a:t>“Everyone </a:t>
            </a:r>
            <a:r>
              <a:rPr lang="en-US" sz="3200" dirty="0"/>
              <a:t>has the right to freedom of thought, conscience and religion; this right includes freedom to change his religion or belief and freedom, either alone or in community with others and in public or private, to manifest his religion or belief, in worship, teaching, practice and </a:t>
            </a:r>
            <a:r>
              <a:rPr lang="en-US" sz="3200" dirty="0"/>
              <a:t>observance”</a:t>
            </a:r>
          </a:p>
          <a:p>
            <a:pPr algn="just"/>
            <a:r>
              <a:rPr lang="en-US" sz="3200" dirty="0"/>
              <a:t>Article 9, European Convention on Human </a:t>
            </a:r>
            <a:r>
              <a:rPr lang="en-US" sz="3200" dirty="0" smtClean="0"/>
              <a:t>Rights</a:t>
            </a:r>
          </a:p>
          <a:p>
            <a:pPr algn="just"/>
            <a:endParaRPr lang="en-US" sz="3200" dirty="0"/>
          </a:p>
          <a:p>
            <a:pPr algn="just"/>
            <a:endParaRPr lang="en-US" sz="3200" dirty="0" smtClean="0"/>
          </a:p>
          <a:p>
            <a:pPr algn="just"/>
            <a:r>
              <a:rPr lang="en-US" sz="3200" dirty="0"/>
              <a:t>Religious intolerance is often linked with racism and xenophobia – particularly with Antisemitism and Islamophobia.</a:t>
            </a:r>
            <a:endParaRPr lang="fr-FR" sz="3200" dirty="0"/>
          </a:p>
        </p:txBody>
      </p:sp>
    </p:spTree>
    <p:extLst>
      <p:ext uri="{BB962C8B-B14F-4D97-AF65-F5344CB8AC3E}">
        <p14:creationId xmlns:p14="http://schemas.microsoft.com/office/powerpoint/2010/main" val="3378945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3867</TotalTime>
  <Words>888</Words>
  <Application>Microsoft Office PowerPoint</Application>
  <PresentationFormat>Personnalisé</PresentationFormat>
  <Paragraphs>57</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Calibri</vt:lpstr>
      <vt:lpstr>Glacial Indifference Bold</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E-seniors</dc:creator>
  <cp:lastModifiedBy>Ariane G</cp:lastModifiedBy>
  <cp:revision>35</cp:revision>
  <dcterms:created xsi:type="dcterms:W3CDTF">2006-08-16T00:00:00Z</dcterms:created>
  <dcterms:modified xsi:type="dcterms:W3CDTF">2020-12-21T18:49:48Z</dcterms:modified>
  <dc:identifier>DADxvuSMa00</dc:identifier>
</cp:coreProperties>
</file>