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74" r:id="rId6"/>
    <p:sldId id="262" r:id="rId7"/>
    <p:sldId id="257" r:id="rId8"/>
    <p:sldId id="264" r:id="rId9"/>
    <p:sldId id="275" r:id="rId10"/>
    <p:sldId id="267" r:id="rId11"/>
    <p:sldId id="276" r:id="rId12"/>
    <p:sldId id="269" r:id="rId13"/>
    <p:sldId id="273"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Glacial Indifference" panose="020B0604020202020204" charset="0"/>
      <p:regular r:id="rId19"/>
    </p:embeddedFont>
    <p:embeddedFont>
      <p:font typeface="Glacial Indifference Bold" panose="020B0604020202020204" charset="0"/>
      <p:regular r:id="rId20"/>
      <p:bold r:id="rId21"/>
    </p:embeddedFont>
    <p:embeddedFont>
      <p:font typeface="HK Grotesk Light" panose="020B0604020202020204" charset="0"/>
      <p:regular r:id="rId22"/>
    </p:embeddedFont>
    <p:embeddedFont>
      <p:font typeface="HK Grotesk Light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6" autoAdjust="0"/>
  </p:normalViewPr>
  <p:slideViewPr>
    <p:cSldViewPr>
      <p:cViewPr varScale="1">
        <p:scale>
          <a:sx n="42" d="100"/>
          <a:sy n="42" d="100"/>
        </p:scale>
        <p:origin x="7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forms/about/"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thewordsearch.com/maker/" TargetMode="External"/><Relationship Id="rId7" Type="http://schemas.openxmlformats.org/officeDocument/2006/relationships/image" Target="../media/image15.png"/><Relationship Id="rId2" Type="http://schemas.openxmlformats.org/officeDocument/2006/relationships/hyperlink" Target="https://tickets.kadsoftwareusa.com/"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9.jpeg"/><Relationship Id="rId4" Type="http://schemas.openxmlformats.org/officeDocument/2006/relationships/hyperlink" Target="https://wordunscrambler.me/"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emf"/><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86121">
            <a:off x="-3910051" y="-638849"/>
            <a:ext cx="9753141" cy="5803119"/>
          </a:xfrm>
          <a:prstGeom prst="rect">
            <a:avLst/>
          </a:prstGeom>
        </p:spPr>
      </p:pic>
      <p:sp>
        <p:nvSpPr>
          <p:cNvPr id="8" name="Rectangle 7">
            <a:extLst>
              <a:ext uri="{FF2B5EF4-FFF2-40B4-BE49-F238E27FC236}">
                <a16:creationId xmlns:a16="http://schemas.microsoft.com/office/drawing/2014/main" id="{A8095CBA-141D-8E44-973B-2B8BF0977998}"/>
              </a:ext>
            </a:extLst>
          </p:cNvPr>
          <p:cNvSpPr/>
          <p:nvPr/>
        </p:nvSpPr>
        <p:spPr>
          <a:xfrm>
            <a:off x="1524000" y="3686691"/>
            <a:ext cx="9144000" cy="2913618"/>
          </a:xfrm>
          <a:prstGeom prst="rect">
            <a:avLst/>
          </a:prstGeom>
        </p:spPr>
        <p:txBody>
          <a:bodyPr>
            <a:spAutoFit/>
          </a:bodyPr>
          <a:lstStyle/>
          <a:p>
            <a:pPr>
              <a:lnSpc>
                <a:spcPts val="11000"/>
              </a:lnSpc>
            </a:pPr>
            <a:r>
              <a:rPr lang="en-US" sz="9600" spc="275" dirty="0">
                <a:solidFill>
                  <a:srgbClr val="FF2870"/>
                </a:solidFill>
                <a:latin typeface="Glacial Indifference Bold"/>
              </a:rPr>
              <a:t>Digital Breakouts</a:t>
            </a:r>
          </a:p>
        </p:txBody>
      </p:sp>
      <p:pic>
        <p:nvPicPr>
          <p:cNvPr id="5" name="Picture 4" descr="A picture containing food, drawing&#10;&#10;Description automatically generated">
            <a:extLst>
              <a:ext uri="{FF2B5EF4-FFF2-40B4-BE49-F238E27FC236}">
                <a16:creationId xmlns:a16="http://schemas.microsoft.com/office/drawing/2014/main" id="{A19731BC-E39A-9E43-A435-C7310F1197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238" y="2240652"/>
            <a:ext cx="6962945" cy="58052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5400" y="1523043"/>
            <a:ext cx="11145608" cy="2266646"/>
          </a:xfrm>
          <a:prstGeom prst="rect">
            <a:avLst/>
          </a:prstGeom>
        </p:spPr>
        <p:txBody>
          <a:bodyPr lIns="0" tIns="0" rIns="0" bIns="0" rtlCol="0" anchor="t">
            <a:spAutoFit/>
          </a:bodyPr>
          <a:lstStyle/>
          <a:p>
            <a:pPr>
              <a:lnSpc>
                <a:spcPts val="9100"/>
              </a:lnSpc>
            </a:pPr>
            <a:r>
              <a:rPr lang="en-US" sz="7000" spc="350" dirty="0">
                <a:solidFill>
                  <a:srgbClr val="FF2870"/>
                </a:solidFill>
                <a:latin typeface="Glacial Indifference"/>
              </a:rPr>
              <a:t>La creation </a:t>
            </a:r>
            <a:r>
              <a:rPr lang="en-US" sz="7000" spc="350" dirty="0" err="1">
                <a:solidFill>
                  <a:srgbClr val="FF2870"/>
                </a:solidFill>
                <a:latin typeface="Glacial Indifference"/>
              </a:rPr>
              <a:t>d’une</a:t>
            </a:r>
            <a:r>
              <a:rPr lang="en-US" sz="7000" spc="350" dirty="0">
                <a:solidFill>
                  <a:srgbClr val="FF2870"/>
                </a:solidFill>
                <a:latin typeface="Glacial Indifference"/>
              </a:rPr>
              <a:t> DB pas à pas</a:t>
            </a:r>
          </a:p>
        </p:txBody>
      </p:sp>
      <p:grpSp>
        <p:nvGrpSpPr>
          <p:cNvPr id="3" name="Group 3"/>
          <p:cNvGrpSpPr/>
          <p:nvPr/>
        </p:nvGrpSpPr>
        <p:grpSpPr>
          <a:xfrm>
            <a:off x="1429529" y="4717509"/>
            <a:ext cx="3711445" cy="4152015"/>
            <a:chOff x="0" y="0"/>
            <a:chExt cx="863140" cy="965600"/>
          </a:xfrm>
        </p:grpSpPr>
        <p:sp>
          <p:nvSpPr>
            <p:cNvPr id="4" name="Freeform 4"/>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5" name="TextBox 5"/>
          <p:cNvSpPr txBox="1"/>
          <p:nvPr/>
        </p:nvSpPr>
        <p:spPr>
          <a:xfrm>
            <a:off x="1776135" y="5089216"/>
            <a:ext cx="3018233" cy="557781"/>
          </a:xfrm>
          <a:prstGeom prst="rect">
            <a:avLst/>
          </a:prstGeom>
        </p:spPr>
        <p:txBody>
          <a:bodyPr lIns="0" tIns="0" rIns="0" bIns="0" rtlCol="0" anchor="t">
            <a:spAutoFit/>
          </a:bodyPr>
          <a:lstStyle/>
          <a:p>
            <a:pPr>
              <a:lnSpc>
                <a:spcPts val="4375"/>
              </a:lnSpc>
            </a:pPr>
            <a:r>
              <a:rPr lang="en-US" sz="3500" spc="175" dirty="0" err="1">
                <a:solidFill>
                  <a:srgbClr val="FFFFFF"/>
                </a:solidFill>
                <a:latin typeface="HK Grotesk Light Bold"/>
              </a:rPr>
              <a:t>Etape</a:t>
            </a:r>
            <a:r>
              <a:rPr lang="en-US" sz="3500" spc="175" dirty="0">
                <a:solidFill>
                  <a:srgbClr val="FFFFFF"/>
                </a:solidFill>
                <a:latin typeface="HK Grotesk Light Bold"/>
              </a:rPr>
              <a:t> 1</a:t>
            </a:r>
          </a:p>
        </p:txBody>
      </p:sp>
      <p:sp>
        <p:nvSpPr>
          <p:cNvPr id="6" name="TextBox 6"/>
          <p:cNvSpPr txBox="1"/>
          <p:nvPr/>
        </p:nvSpPr>
        <p:spPr>
          <a:xfrm>
            <a:off x="1776134" y="6037367"/>
            <a:ext cx="3018233" cy="2092881"/>
          </a:xfrm>
          <a:prstGeom prst="rect">
            <a:avLst/>
          </a:prstGeom>
        </p:spPr>
        <p:txBody>
          <a:bodyPr lIns="0" tIns="0" rIns="0" bIns="0" rtlCol="0" anchor="t">
            <a:spAutoFit/>
          </a:bodyPr>
          <a:lstStyle/>
          <a:p>
            <a:r>
              <a:rPr lang="fr-FR" sz="2400" spc="120" dirty="0">
                <a:solidFill>
                  <a:srgbClr val="FFFFFF"/>
                </a:solidFill>
                <a:latin typeface="Glacial Indifference"/>
              </a:rPr>
              <a:t>Accédez à la plateforme Google </a:t>
            </a:r>
            <a:r>
              <a:rPr lang="fr-FR" sz="2400" spc="120" dirty="0" err="1">
                <a:solidFill>
                  <a:srgbClr val="FFFFFF"/>
                </a:solidFill>
                <a:latin typeface="Glacial Indifference"/>
              </a:rPr>
              <a:t>Form</a:t>
            </a:r>
            <a:r>
              <a:rPr lang="fr-FR" sz="2400" spc="120" dirty="0">
                <a:solidFill>
                  <a:srgbClr val="FFFFFF"/>
                </a:solidFill>
                <a:latin typeface="Glacial Indifference"/>
              </a:rPr>
              <a:t> </a:t>
            </a:r>
            <a:r>
              <a:rPr lang="en-IE" sz="2400" dirty="0">
                <a:latin typeface="Calibri" panose="020F0502020204030204" pitchFamily="34" charset="0"/>
                <a:cs typeface="Calibri" panose="020F0502020204030204" pitchFamily="34" charset="0"/>
                <a:hlinkClick r:id="rId2"/>
              </a:rPr>
              <a:t>https://www.google.com/forms/about/</a:t>
            </a:r>
            <a:endParaRPr lang="en-IE" sz="2400" dirty="0">
              <a:latin typeface="Calibri" panose="020F0502020204030204" pitchFamily="34" charset="0"/>
              <a:cs typeface="Calibri" panose="020F0502020204030204" pitchFamily="34" charset="0"/>
            </a:endParaRPr>
          </a:p>
          <a:p>
            <a:r>
              <a:rPr lang="en-IE" sz="1600" dirty="0">
                <a:latin typeface="Calibri" panose="020F0502020204030204" pitchFamily="34" charset="0"/>
                <a:cs typeface="Calibri" panose="020F0502020204030204" pitchFamily="34" charset="0"/>
              </a:rPr>
              <a:t>. </a:t>
            </a:r>
          </a:p>
        </p:txBody>
      </p:sp>
      <p:grpSp>
        <p:nvGrpSpPr>
          <p:cNvPr id="7" name="Group 7"/>
          <p:cNvGrpSpPr/>
          <p:nvPr/>
        </p:nvGrpSpPr>
        <p:grpSpPr>
          <a:xfrm>
            <a:off x="5335362" y="4717509"/>
            <a:ext cx="3711445" cy="4152015"/>
            <a:chOff x="0" y="0"/>
            <a:chExt cx="863140" cy="965600"/>
          </a:xfrm>
        </p:grpSpPr>
        <p:sp>
          <p:nvSpPr>
            <p:cNvPr id="8" name="Freeform 8"/>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9" name="TextBox 9"/>
          <p:cNvSpPr txBox="1"/>
          <p:nvPr/>
        </p:nvSpPr>
        <p:spPr>
          <a:xfrm>
            <a:off x="5681967" y="5089216"/>
            <a:ext cx="3018233" cy="557781"/>
          </a:xfrm>
          <a:prstGeom prst="rect">
            <a:avLst/>
          </a:prstGeom>
        </p:spPr>
        <p:txBody>
          <a:bodyPr lIns="0" tIns="0" rIns="0" bIns="0" rtlCol="0" anchor="t">
            <a:spAutoFit/>
          </a:bodyPr>
          <a:lstStyle/>
          <a:p>
            <a:pPr>
              <a:lnSpc>
                <a:spcPts val="4375"/>
              </a:lnSpc>
            </a:pPr>
            <a:r>
              <a:rPr lang="en-US" sz="3500" spc="175" dirty="0" err="1">
                <a:solidFill>
                  <a:srgbClr val="FFFFFF"/>
                </a:solidFill>
                <a:latin typeface="HK Grotesk Light Bold"/>
              </a:rPr>
              <a:t>Etape</a:t>
            </a:r>
            <a:r>
              <a:rPr lang="en-US" sz="3500" spc="175" dirty="0">
                <a:solidFill>
                  <a:srgbClr val="FFFFFF"/>
                </a:solidFill>
                <a:latin typeface="HK Grotesk Light Bold"/>
              </a:rPr>
              <a:t> 2</a:t>
            </a:r>
          </a:p>
        </p:txBody>
      </p:sp>
      <p:sp>
        <p:nvSpPr>
          <p:cNvPr id="10" name="TextBox 10"/>
          <p:cNvSpPr txBox="1"/>
          <p:nvPr/>
        </p:nvSpPr>
        <p:spPr>
          <a:xfrm>
            <a:off x="5712447" y="5982028"/>
            <a:ext cx="3018233" cy="2215991"/>
          </a:xfrm>
          <a:prstGeom prst="rect">
            <a:avLst/>
          </a:prstGeom>
        </p:spPr>
        <p:txBody>
          <a:bodyPr lIns="0" tIns="0" rIns="0" bIns="0" rtlCol="0" anchor="t">
            <a:spAutoFit/>
          </a:bodyPr>
          <a:lstStyle/>
          <a:p>
            <a:r>
              <a:rPr lang="fr-FR" sz="2400" spc="120" dirty="0">
                <a:solidFill>
                  <a:srgbClr val="FFFFFF"/>
                </a:solidFill>
                <a:latin typeface="Glacial Indifference"/>
              </a:rPr>
              <a:t>Que devrait enseigner la DB?</a:t>
            </a:r>
          </a:p>
          <a:p>
            <a:endParaRPr lang="fr-FR" sz="2400" spc="120" dirty="0">
              <a:solidFill>
                <a:srgbClr val="FFFFFF"/>
              </a:solidFill>
              <a:latin typeface="Glacial Indifference"/>
            </a:endParaRPr>
          </a:p>
          <a:p>
            <a:r>
              <a:rPr lang="fr-FR" sz="2400" spc="120" dirty="0">
                <a:solidFill>
                  <a:srgbClr val="FFFFFF"/>
                </a:solidFill>
                <a:latin typeface="Glacial Indifference"/>
              </a:rPr>
              <a:t>Recherchez ce que la DB devrait enseigner</a:t>
            </a:r>
            <a:endParaRPr lang="en-US" sz="2400" spc="120" dirty="0">
              <a:solidFill>
                <a:srgbClr val="FFFFFF"/>
              </a:solidFill>
              <a:latin typeface="Glacial Indifference"/>
            </a:endParaRPr>
          </a:p>
        </p:txBody>
      </p:sp>
      <p:grpSp>
        <p:nvGrpSpPr>
          <p:cNvPr id="11" name="Group 11"/>
          <p:cNvGrpSpPr/>
          <p:nvPr/>
        </p:nvGrpSpPr>
        <p:grpSpPr>
          <a:xfrm>
            <a:off x="9241194" y="4717509"/>
            <a:ext cx="3711445" cy="4152015"/>
            <a:chOff x="0" y="0"/>
            <a:chExt cx="863140" cy="965600"/>
          </a:xfrm>
        </p:grpSpPr>
        <p:sp>
          <p:nvSpPr>
            <p:cNvPr id="12" name="Freeform 12"/>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13" name="TextBox 13"/>
          <p:cNvSpPr txBox="1"/>
          <p:nvPr/>
        </p:nvSpPr>
        <p:spPr>
          <a:xfrm>
            <a:off x="9587799" y="5089337"/>
            <a:ext cx="3018233" cy="557781"/>
          </a:xfrm>
          <a:prstGeom prst="rect">
            <a:avLst/>
          </a:prstGeom>
        </p:spPr>
        <p:txBody>
          <a:bodyPr lIns="0" tIns="0" rIns="0" bIns="0" rtlCol="0" anchor="t">
            <a:spAutoFit/>
          </a:bodyPr>
          <a:lstStyle/>
          <a:p>
            <a:pPr>
              <a:lnSpc>
                <a:spcPts val="4375"/>
              </a:lnSpc>
            </a:pPr>
            <a:r>
              <a:rPr lang="en-US" sz="3500" spc="175" dirty="0" err="1">
                <a:solidFill>
                  <a:srgbClr val="FFFFFF"/>
                </a:solidFill>
                <a:latin typeface="HK Grotesk Light Bold"/>
              </a:rPr>
              <a:t>Etape</a:t>
            </a:r>
            <a:r>
              <a:rPr lang="en-US" sz="3500" spc="175" dirty="0">
                <a:solidFill>
                  <a:srgbClr val="FFFFFF"/>
                </a:solidFill>
                <a:latin typeface="HK Grotesk Light Bold"/>
              </a:rPr>
              <a:t> 3</a:t>
            </a:r>
          </a:p>
        </p:txBody>
      </p:sp>
      <p:sp>
        <p:nvSpPr>
          <p:cNvPr id="14" name="TextBox 14"/>
          <p:cNvSpPr txBox="1"/>
          <p:nvPr/>
        </p:nvSpPr>
        <p:spPr>
          <a:xfrm>
            <a:off x="9587798" y="6022369"/>
            <a:ext cx="3018233" cy="2215991"/>
          </a:xfrm>
          <a:prstGeom prst="rect">
            <a:avLst/>
          </a:prstGeom>
        </p:spPr>
        <p:txBody>
          <a:bodyPr lIns="0" tIns="0" rIns="0" bIns="0" rtlCol="0" anchor="t">
            <a:spAutoFit/>
          </a:bodyPr>
          <a:lstStyle/>
          <a:p>
            <a:r>
              <a:rPr lang="fr-FR" sz="2400" spc="120" dirty="0">
                <a:solidFill>
                  <a:srgbClr val="FFFFFF"/>
                </a:solidFill>
                <a:latin typeface="Glacial Indifference"/>
              </a:rPr>
              <a:t>Créez un scénario basé sur ce que vous souhaitez enseigner et que vous avez défini à l'étape 2. </a:t>
            </a:r>
            <a:endParaRPr lang="en-IE" sz="2400" spc="120" dirty="0">
              <a:solidFill>
                <a:srgbClr val="FFFFFF"/>
              </a:solidFill>
              <a:latin typeface="Glacial Indifference"/>
            </a:endParaRPr>
          </a:p>
        </p:txBody>
      </p:sp>
      <p:grpSp>
        <p:nvGrpSpPr>
          <p:cNvPr id="15" name="Group 15"/>
          <p:cNvGrpSpPr/>
          <p:nvPr/>
        </p:nvGrpSpPr>
        <p:grpSpPr>
          <a:xfrm>
            <a:off x="13147026" y="4717509"/>
            <a:ext cx="3711445" cy="4152015"/>
            <a:chOff x="0" y="0"/>
            <a:chExt cx="863140" cy="965600"/>
          </a:xfrm>
        </p:grpSpPr>
        <p:sp>
          <p:nvSpPr>
            <p:cNvPr id="16" name="Freeform 16"/>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17" name="TextBox 17"/>
          <p:cNvSpPr txBox="1"/>
          <p:nvPr/>
        </p:nvSpPr>
        <p:spPr>
          <a:xfrm>
            <a:off x="13493632" y="5100449"/>
            <a:ext cx="3018233" cy="557781"/>
          </a:xfrm>
          <a:prstGeom prst="rect">
            <a:avLst/>
          </a:prstGeom>
        </p:spPr>
        <p:txBody>
          <a:bodyPr lIns="0" tIns="0" rIns="0" bIns="0" rtlCol="0" anchor="t">
            <a:spAutoFit/>
          </a:bodyPr>
          <a:lstStyle/>
          <a:p>
            <a:pPr>
              <a:lnSpc>
                <a:spcPts val="4375"/>
              </a:lnSpc>
            </a:pPr>
            <a:r>
              <a:rPr lang="en-US" sz="3500" spc="175" dirty="0" err="1">
                <a:solidFill>
                  <a:srgbClr val="FFFFFF"/>
                </a:solidFill>
                <a:latin typeface="HK Grotesk Light Bold"/>
              </a:rPr>
              <a:t>Etape</a:t>
            </a:r>
            <a:r>
              <a:rPr lang="en-US" sz="3500" spc="175" dirty="0">
                <a:solidFill>
                  <a:srgbClr val="FFFFFF"/>
                </a:solidFill>
                <a:latin typeface="HK Grotesk Light Bold"/>
              </a:rPr>
              <a:t> 4</a:t>
            </a:r>
          </a:p>
        </p:txBody>
      </p:sp>
      <p:sp>
        <p:nvSpPr>
          <p:cNvPr id="18" name="TextBox 18"/>
          <p:cNvSpPr txBox="1"/>
          <p:nvPr/>
        </p:nvSpPr>
        <p:spPr>
          <a:xfrm>
            <a:off x="13639800" y="6041170"/>
            <a:ext cx="3018233" cy="1846659"/>
          </a:xfrm>
          <a:prstGeom prst="rect">
            <a:avLst/>
          </a:prstGeom>
        </p:spPr>
        <p:txBody>
          <a:bodyPr lIns="0" tIns="0" rIns="0" bIns="0" rtlCol="0" anchor="t">
            <a:spAutoFit/>
          </a:bodyPr>
          <a:lstStyle/>
          <a:p>
            <a:r>
              <a:rPr lang="fr-FR" sz="2400" spc="120" dirty="0">
                <a:solidFill>
                  <a:srgbClr val="FFFFFF"/>
                </a:solidFill>
                <a:latin typeface="Glacial Indifference"/>
              </a:rPr>
              <a:t>Créez vos énigmes et vos défis. Chaque défi doit comporter une énigme. Visez 4 à 5 défis. </a:t>
            </a:r>
            <a:endParaRPr lang="en-US" sz="2400" spc="120" dirty="0">
              <a:solidFill>
                <a:srgbClr val="FFFFFF"/>
              </a:solidFill>
              <a:latin typeface="Glacial Indifference"/>
            </a:endParaRPr>
          </a:p>
        </p:txBody>
      </p:sp>
      <p:pic>
        <p:nvPicPr>
          <p:cNvPr id="19" name="Picture 19"/>
          <p:cNvPicPr>
            <a:picLocks noChangeAspect="1"/>
          </p:cNvPicPr>
          <p:nvPr/>
        </p:nvPicPr>
        <p:blipFill>
          <a:blip r:embed="rId3"/>
          <a:srcRect/>
          <a:stretch>
            <a:fillRect/>
          </a:stretch>
        </p:blipFill>
        <p:spPr>
          <a:xfrm rot="1296475">
            <a:off x="13769967" y="-2018882"/>
            <a:ext cx="6177008" cy="4540101"/>
          </a:xfrm>
          <a:prstGeom prst="rect">
            <a:avLst/>
          </a:prstGeom>
        </p:spPr>
      </p:pic>
      <p:pic>
        <p:nvPicPr>
          <p:cNvPr id="20" name="Picture 20"/>
          <p:cNvPicPr>
            <a:picLocks noChangeAspect="1"/>
          </p:cNvPicPr>
          <p:nvPr/>
        </p:nvPicPr>
        <p:blipFill>
          <a:blip r:embed="rId4"/>
          <a:srcRect/>
          <a:stretch>
            <a:fillRect/>
          </a:stretch>
        </p:blipFill>
        <p:spPr>
          <a:xfrm rot="-1656853">
            <a:off x="15611358" y="2180527"/>
            <a:ext cx="596103" cy="596103"/>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CF18F791-6A1B-7F48-940D-EF3808998F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23" name="Picture 22" descr="A close up of a logo&#10;&#10;Description automatically generated">
            <a:extLst>
              <a:ext uri="{FF2B5EF4-FFF2-40B4-BE49-F238E27FC236}">
                <a16:creationId xmlns:a16="http://schemas.microsoft.com/office/drawing/2014/main" id="{2925292B-0F31-9F47-8C4A-638454D292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5400" y="1523043"/>
            <a:ext cx="11145608" cy="2266646"/>
          </a:xfrm>
          <a:prstGeom prst="rect">
            <a:avLst/>
          </a:prstGeom>
        </p:spPr>
        <p:txBody>
          <a:bodyPr lIns="0" tIns="0" rIns="0" bIns="0" rtlCol="0" anchor="t">
            <a:spAutoFit/>
          </a:bodyPr>
          <a:lstStyle/>
          <a:p>
            <a:pPr>
              <a:lnSpc>
                <a:spcPts val="9100"/>
              </a:lnSpc>
            </a:pPr>
            <a:r>
              <a:rPr lang="en-US" sz="7000" spc="350" dirty="0">
                <a:solidFill>
                  <a:srgbClr val="FF2870"/>
                </a:solidFill>
                <a:latin typeface="Glacial Indifference"/>
              </a:rPr>
              <a:t>La creation </a:t>
            </a:r>
            <a:r>
              <a:rPr lang="en-US" sz="7000" spc="350" dirty="0" err="1">
                <a:solidFill>
                  <a:srgbClr val="FF2870"/>
                </a:solidFill>
                <a:latin typeface="Glacial Indifference"/>
              </a:rPr>
              <a:t>d’une</a:t>
            </a:r>
            <a:r>
              <a:rPr lang="en-US" sz="7000" spc="350" dirty="0">
                <a:solidFill>
                  <a:srgbClr val="FF2870"/>
                </a:solidFill>
                <a:latin typeface="Glacial Indifference"/>
              </a:rPr>
              <a:t> DB pas à pas</a:t>
            </a:r>
          </a:p>
        </p:txBody>
      </p:sp>
      <p:grpSp>
        <p:nvGrpSpPr>
          <p:cNvPr id="3" name="Group 3"/>
          <p:cNvGrpSpPr/>
          <p:nvPr/>
        </p:nvGrpSpPr>
        <p:grpSpPr>
          <a:xfrm>
            <a:off x="1429529" y="4717509"/>
            <a:ext cx="3711445" cy="4152015"/>
            <a:chOff x="0" y="0"/>
            <a:chExt cx="863140" cy="965600"/>
          </a:xfrm>
        </p:grpSpPr>
        <p:sp>
          <p:nvSpPr>
            <p:cNvPr id="4" name="Freeform 4"/>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5" name="TextBox 5"/>
          <p:cNvSpPr txBox="1"/>
          <p:nvPr/>
        </p:nvSpPr>
        <p:spPr>
          <a:xfrm>
            <a:off x="1776135" y="5089216"/>
            <a:ext cx="3018233" cy="557781"/>
          </a:xfrm>
          <a:prstGeom prst="rect">
            <a:avLst/>
          </a:prstGeom>
        </p:spPr>
        <p:txBody>
          <a:bodyPr lIns="0" tIns="0" rIns="0" bIns="0" rtlCol="0" anchor="t">
            <a:spAutoFit/>
          </a:bodyPr>
          <a:lstStyle/>
          <a:p>
            <a:pPr>
              <a:lnSpc>
                <a:spcPts val="4375"/>
              </a:lnSpc>
            </a:pPr>
            <a:r>
              <a:rPr lang="en-US" sz="3500" spc="175" dirty="0" err="1">
                <a:solidFill>
                  <a:srgbClr val="FFFFFF"/>
                </a:solidFill>
                <a:latin typeface="HK Grotesk Light Bold"/>
              </a:rPr>
              <a:t>Etape</a:t>
            </a:r>
            <a:r>
              <a:rPr lang="en-US" sz="3500" spc="175" dirty="0">
                <a:solidFill>
                  <a:srgbClr val="FFFFFF"/>
                </a:solidFill>
                <a:latin typeface="HK Grotesk Light Bold"/>
              </a:rPr>
              <a:t> 5</a:t>
            </a:r>
          </a:p>
        </p:txBody>
      </p:sp>
      <p:sp>
        <p:nvSpPr>
          <p:cNvPr id="6" name="TextBox 6"/>
          <p:cNvSpPr txBox="1"/>
          <p:nvPr/>
        </p:nvSpPr>
        <p:spPr>
          <a:xfrm>
            <a:off x="1776134" y="6037367"/>
            <a:ext cx="3018233" cy="2462213"/>
          </a:xfrm>
          <a:prstGeom prst="rect">
            <a:avLst/>
          </a:prstGeom>
        </p:spPr>
        <p:txBody>
          <a:bodyPr lIns="0" tIns="0" rIns="0" bIns="0" rtlCol="0" anchor="t">
            <a:spAutoFit/>
          </a:bodyPr>
          <a:lstStyle/>
          <a:p>
            <a:r>
              <a:rPr lang="fr-FR" sz="2000" spc="120" dirty="0">
                <a:solidFill>
                  <a:srgbClr val="FFFFFF"/>
                </a:solidFill>
                <a:latin typeface="Glacial Indifference"/>
              </a:rPr>
              <a:t>Mettez à jour le formulaire </a:t>
            </a:r>
            <a:r>
              <a:rPr lang="fr-FR" sz="2000" spc="120" dirty="0" err="1">
                <a:solidFill>
                  <a:srgbClr val="FFFFFF"/>
                </a:solidFill>
                <a:latin typeface="Glacial Indifference"/>
              </a:rPr>
              <a:t>Google.À</a:t>
            </a:r>
            <a:r>
              <a:rPr lang="fr-FR" sz="2000" spc="120" dirty="0">
                <a:solidFill>
                  <a:srgbClr val="FFFFFF"/>
                </a:solidFill>
                <a:latin typeface="Glacial Indifference"/>
              </a:rPr>
              <a:t> l'aide d'images et de vidéos libres de droits, rendez votre module numérique visuellement attrayant pour les utilisateurs. </a:t>
            </a:r>
            <a:endParaRPr lang="en-IE" sz="2000" spc="120" dirty="0">
              <a:solidFill>
                <a:srgbClr val="FFFFFF"/>
              </a:solidFill>
              <a:latin typeface="Glacial Indifference"/>
            </a:endParaRPr>
          </a:p>
        </p:txBody>
      </p:sp>
      <p:grpSp>
        <p:nvGrpSpPr>
          <p:cNvPr id="7" name="Group 7"/>
          <p:cNvGrpSpPr/>
          <p:nvPr/>
        </p:nvGrpSpPr>
        <p:grpSpPr>
          <a:xfrm>
            <a:off x="5335362" y="4717509"/>
            <a:ext cx="3711445" cy="4152015"/>
            <a:chOff x="0" y="0"/>
            <a:chExt cx="863140" cy="965600"/>
          </a:xfrm>
        </p:grpSpPr>
        <p:sp>
          <p:nvSpPr>
            <p:cNvPr id="8" name="Freeform 8"/>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9" name="TextBox 9"/>
          <p:cNvSpPr txBox="1"/>
          <p:nvPr/>
        </p:nvSpPr>
        <p:spPr>
          <a:xfrm>
            <a:off x="5681967" y="5089216"/>
            <a:ext cx="3018233" cy="557781"/>
          </a:xfrm>
          <a:prstGeom prst="rect">
            <a:avLst/>
          </a:prstGeom>
        </p:spPr>
        <p:txBody>
          <a:bodyPr lIns="0" tIns="0" rIns="0" bIns="0" rtlCol="0" anchor="t">
            <a:spAutoFit/>
          </a:bodyPr>
          <a:lstStyle/>
          <a:p>
            <a:pPr>
              <a:lnSpc>
                <a:spcPts val="4375"/>
              </a:lnSpc>
            </a:pPr>
            <a:r>
              <a:rPr lang="en-US" sz="3500" spc="175" dirty="0" err="1">
                <a:solidFill>
                  <a:srgbClr val="FFFFFF"/>
                </a:solidFill>
                <a:latin typeface="HK Grotesk Light Bold"/>
              </a:rPr>
              <a:t>Etape</a:t>
            </a:r>
            <a:r>
              <a:rPr lang="en-US" sz="3500" spc="175" dirty="0">
                <a:solidFill>
                  <a:srgbClr val="FFFFFF"/>
                </a:solidFill>
                <a:latin typeface="HK Grotesk Light Bold"/>
              </a:rPr>
              <a:t> 6</a:t>
            </a:r>
          </a:p>
        </p:txBody>
      </p:sp>
      <p:sp>
        <p:nvSpPr>
          <p:cNvPr id="10" name="TextBox 10"/>
          <p:cNvSpPr txBox="1"/>
          <p:nvPr/>
        </p:nvSpPr>
        <p:spPr>
          <a:xfrm>
            <a:off x="5681967" y="6002930"/>
            <a:ext cx="3018233" cy="2154436"/>
          </a:xfrm>
          <a:prstGeom prst="rect">
            <a:avLst/>
          </a:prstGeom>
        </p:spPr>
        <p:txBody>
          <a:bodyPr lIns="0" tIns="0" rIns="0" bIns="0" rtlCol="0" anchor="t">
            <a:spAutoFit/>
          </a:bodyPr>
          <a:lstStyle/>
          <a:p>
            <a:r>
              <a:rPr lang="fr-FR" sz="2000" spc="120" dirty="0">
                <a:solidFill>
                  <a:srgbClr val="FFFFFF"/>
                </a:solidFill>
                <a:latin typeface="Glacial Indifference"/>
              </a:rPr>
              <a:t>Formatez le formulaire </a:t>
            </a:r>
            <a:r>
              <a:rPr lang="fr-FR" sz="2000" spc="120" dirty="0" err="1">
                <a:solidFill>
                  <a:srgbClr val="FFFFFF"/>
                </a:solidFill>
                <a:latin typeface="Glacial Indifference"/>
              </a:rPr>
              <a:t>Google.Chaque</a:t>
            </a:r>
            <a:r>
              <a:rPr lang="fr-FR" sz="2000" spc="120" dirty="0">
                <a:solidFill>
                  <a:srgbClr val="FFFFFF"/>
                </a:solidFill>
                <a:latin typeface="Glacial Indifference"/>
              </a:rPr>
              <a:t> défi doit comporter un titre, une image de couverture, un récit, un défi et un message de félicitations. </a:t>
            </a:r>
            <a:endParaRPr lang="en-IE" sz="2000" dirty="0">
              <a:latin typeface="Calibri" panose="020F0502020204030204" pitchFamily="34" charset="0"/>
              <a:cs typeface="Calibri" panose="020F0502020204030204" pitchFamily="34" charset="0"/>
            </a:endParaRPr>
          </a:p>
        </p:txBody>
      </p:sp>
      <p:grpSp>
        <p:nvGrpSpPr>
          <p:cNvPr id="11" name="Group 11"/>
          <p:cNvGrpSpPr/>
          <p:nvPr/>
        </p:nvGrpSpPr>
        <p:grpSpPr>
          <a:xfrm>
            <a:off x="9241194" y="4717509"/>
            <a:ext cx="3711445" cy="4152015"/>
            <a:chOff x="0" y="0"/>
            <a:chExt cx="863140" cy="965600"/>
          </a:xfrm>
        </p:grpSpPr>
        <p:sp>
          <p:nvSpPr>
            <p:cNvPr id="12" name="Freeform 12"/>
            <p:cNvSpPr/>
            <p:nvPr/>
          </p:nvSpPr>
          <p:spPr>
            <a:xfrm>
              <a:off x="0" y="0"/>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13" name="TextBox 13"/>
          <p:cNvSpPr txBox="1"/>
          <p:nvPr/>
        </p:nvSpPr>
        <p:spPr>
          <a:xfrm>
            <a:off x="9587799" y="5089337"/>
            <a:ext cx="3018233" cy="557781"/>
          </a:xfrm>
          <a:prstGeom prst="rect">
            <a:avLst/>
          </a:prstGeom>
        </p:spPr>
        <p:txBody>
          <a:bodyPr lIns="0" tIns="0" rIns="0" bIns="0" rtlCol="0" anchor="t">
            <a:spAutoFit/>
          </a:bodyPr>
          <a:lstStyle/>
          <a:p>
            <a:pPr>
              <a:lnSpc>
                <a:spcPts val="4375"/>
              </a:lnSpc>
            </a:pPr>
            <a:r>
              <a:rPr lang="en-US" sz="3500" spc="175" dirty="0" err="1">
                <a:solidFill>
                  <a:srgbClr val="FFFFFF"/>
                </a:solidFill>
                <a:latin typeface="HK Grotesk Light Bold"/>
              </a:rPr>
              <a:t>Etape</a:t>
            </a:r>
            <a:r>
              <a:rPr lang="en-US" sz="3500" spc="175" dirty="0">
                <a:solidFill>
                  <a:srgbClr val="FFFFFF"/>
                </a:solidFill>
                <a:latin typeface="HK Grotesk Light Bold"/>
              </a:rPr>
              <a:t> 7</a:t>
            </a:r>
          </a:p>
        </p:txBody>
      </p:sp>
      <p:sp>
        <p:nvSpPr>
          <p:cNvPr id="14" name="TextBox 14"/>
          <p:cNvSpPr txBox="1"/>
          <p:nvPr/>
        </p:nvSpPr>
        <p:spPr>
          <a:xfrm>
            <a:off x="9587798" y="6022369"/>
            <a:ext cx="3018233" cy="1477328"/>
          </a:xfrm>
          <a:prstGeom prst="rect">
            <a:avLst/>
          </a:prstGeom>
        </p:spPr>
        <p:txBody>
          <a:bodyPr lIns="0" tIns="0" rIns="0" bIns="0" rtlCol="0" anchor="t">
            <a:spAutoFit/>
          </a:bodyPr>
          <a:lstStyle/>
          <a:p>
            <a:r>
              <a:rPr lang="fr-FR" sz="2400" spc="120" dirty="0">
                <a:solidFill>
                  <a:srgbClr val="FFFFFF"/>
                </a:solidFill>
                <a:latin typeface="Glacial Indifference"/>
              </a:rPr>
              <a:t>Testez la Digital </a:t>
            </a:r>
            <a:r>
              <a:rPr lang="fr-FR" sz="2400" spc="120" dirty="0" err="1">
                <a:solidFill>
                  <a:srgbClr val="FFFFFF"/>
                </a:solidFill>
                <a:latin typeface="Glacial Indifference"/>
              </a:rPr>
              <a:t>Breakout</a:t>
            </a:r>
            <a:r>
              <a:rPr lang="fr-FR" sz="2400" spc="120" dirty="0">
                <a:solidFill>
                  <a:srgbClr val="FFFFFF"/>
                </a:solidFill>
                <a:latin typeface="Glacial Indifference"/>
              </a:rPr>
              <a:t> pour détecter tout problème mineur. </a:t>
            </a:r>
            <a:endParaRPr lang="en-IE" sz="2400" spc="120" dirty="0">
              <a:solidFill>
                <a:srgbClr val="FFFFFF"/>
              </a:solidFill>
              <a:latin typeface="Glacial Indifference"/>
            </a:endParaRPr>
          </a:p>
        </p:txBody>
      </p:sp>
      <p:grpSp>
        <p:nvGrpSpPr>
          <p:cNvPr id="15" name="Group 15"/>
          <p:cNvGrpSpPr/>
          <p:nvPr/>
        </p:nvGrpSpPr>
        <p:grpSpPr>
          <a:xfrm>
            <a:off x="13147026" y="4691903"/>
            <a:ext cx="3711445" cy="4152015"/>
            <a:chOff x="0" y="-5955"/>
            <a:chExt cx="863140" cy="965600"/>
          </a:xfrm>
        </p:grpSpPr>
        <p:sp>
          <p:nvSpPr>
            <p:cNvPr id="16" name="Freeform 16"/>
            <p:cNvSpPr/>
            <p:nvPr/>
          </p:nvSpPr>
          <p:spPr>
            <a:xfrm>
              <a:off x="0" y="-5955"/>
              <a:ext cx="863140" cy="965600"/>
            </a:xfrm>
            <a:custGeom>
              <a:avLst/>
              <a:gdLst/>
              <a:ahLst/>
              <a:cxnLst/>
              <a:rect l="l" t="t" r="r" b="b"/>
              <a:pathLst>
                <a:path w="863140" h="965600">
                  <a:moveTo>
                    <a:pt x="0" y="0"/>
                  </a:moveTo>
                  <a:lnTo>
                    <a:pt x="863140" y="0"/>
                  </a:lnTo>
                  <a:lnTo>
                    <a:pt x="863140" y="965600"/>
                  </a:lnTo>
                  <a:lnTo>
                    <a:pt x="0" y="965600"/>
                  </a:lnTo>
                  <a:close/>
                </a:path>
              </a:pathLst>
            </a:custGeom>
            <a:solidFill>
              <a:srgbClr val="FF2870"/>
            </a:solidFill>
          </p:spPr>
        </p:sp>
      </p:grpSp>
      <p:sp>
        <p:nvSpPr>
          <p:cNvPr id="17" name="TextBox 17"/>
          <p:cNvSpPr txBox="1"/>
          <p:nvPr/>
        </p:nvSpPr>
        <p:spPr>
          <a:xfrm>
            <a:off x="13493632" y="5100449"/>
            <a:ext cx="3018233" cy="557781"/>
          </a:xfrm>
          <a:prstGeom prst="rect">
            <a:avLst/>
          </a:prstGeom>
        </p:spPr>
        <p:txBody>
          <a:bodyPr lIns="0" tIns="0" rIns="0" bIns="0" rtlCol="0" anchor="t">
            <a:spAutoFit/>
          </a:bodyPr>
          <a:lstStyle/>
          <a:p>
            <a:pPr>
              <a:lnSpc>
                <a:spcPts val="4375"/>
              </a:lnSpc>
            </a:pPr>
            <a:r>
              <a:rPr lang="en-US" sz="3500" spc="175" dirty="0" err="1">
                <a:solidFill>
                  <a:srgbClr val="FFFFFF"/>
                </a:solidFill>
                <a:latin typeface="HK Grotesk Light Bold"/>
              </a:rPr>
              <a:t>Etape</a:t>
            </a:r>
            <a:r>
              <a:rPr lang="en-US" sz="3500" spc="175" dirty="0">
                <a:solidFill>
                  <a:srgbClr val="FFFFFF"/>
                </a:solidFill>
                <a:latin typeface="HK Grotesk Light Bold"/>
              </a:rPr>
              <a:t> 8</a:t>
            </a:r>
          </a:p>
        </p:txBody>
      </p:sp>
      <p:sp>
        <p:nvSpPr>
          <p:cNvPr id="18" name="TextBox 18"/>
          <p:cNvSpPr txBox="1"/>
          <p:nvPr/>
        </p:nvSpPr>
        <p:spPr>
          <a:xfrm>
            <a:off x="13639800" y="6041170"/>
            <a:ext cx="3018233" cy="2279470"/>
          </a:xfrm>
          <a:prstGeom prst="rect">
            <a:avLst/>
          </a:prstGeom>
        </p:spPr>
        <p:txBody>
          <a:bodyPr lIns="0" tIns="0" rIns="0" bIns="0" rtlCol="0" anchor="t">
            <a:spAutoFit/>
          </a:bodyPr>
          <a:lstStyle/>
          <a:p>
            <a:r>
              <a:rPr lang="fr-FR" sz="2400" spc="120" dirty="0">
                <a:solidFill>
                  <a:srgbClr val="FFFFFF"/>
                </a:solidFill>
                <a:latin typeface="Glacial Indifference"/>
              </a:rPr>
              <a:t>Lancez un défi à vos pairs pour compléter la Digital </a:t>
            </a:r>
            <a:r>
              <a:rPr lang="fr-FR" sz="2400" spc="120" dirty="0" err="1">
                <a:solidFill>
                  <a:srgbClr val="FFFFFF"/>
                </a:solidFill>
                <a:latin typeface="Glacial Indifference"/>
              </a:rPr>
              <a:t>Breakout</a:t>
            </a:r>
            <a:r>
              <a:rPr lang="en-IE" sz="2400" spc="120" dirty="0">
                <a:solidFill>
                  <a:srgbClr val="FFFFFF"/>
                </a:solidFill>
                <a:latin typeface="Glacial Indifference"/>
              </a:rPr>
              <a:t>.</a:t>
            </a:r>
          </a:p>
          <a:p>
            <a:r>
              <a:rPr lang="en-IE" sz="2400" dirty="0">
                <a:latin typeface="Calibri" panose="020F0502020204030204" pitchFamily="34" charset="0"/>
                <a:cs typeface="Calibri" panose="020F0502020204030204" pitchFamily="34" charset="0"/>
              </a:rPr>
              <a:t>. </a:t>
            </a:r>
          </a:p>
          <a:p>
            <a:pPr>
              <a:lnSpc>
                <a:spcPts val="3720"/>
              </a:lnSpc>
            </a:pPr>
            <a:endParaRPr lang="en-US" sz="2400" spc="120" dirty="0">
              <a:solidFill>
                <a:srgbClr val="FFFFFF"/>
              </a:solidFill>
              <a:latin typeface="Glacial Indifference"/>
            </a:endParaRPr>
          </a:p>
        </p:txBody>
      </p:sp>
      <p:pic>
        <p:nvPicPr>
          <p:cNvPr id="19" name="Picture 19"/>
          <p:cNvPicPr>
            <a:picLocks noChangeAspect="1"/>
          </p:cNvPicPr>
          <p:nvPr/>
        </p:nvPicPr>
        <p:blipFill>
          <a:blip r:embed="rId2"/>
          <a:srcRect/>
          <a:stretch>
            <a:fillRect/>
          </a:stretch>
        </p:blipFill>
        <p:spPr>
          <a:xfrm rot="1296475">
            <a:off x="13769967" y="-2018882"/>
            <a:ext cx="6177008" cy="4540101"/>
          </a:xfrm>
          <a:prstGeom prst="rect">
            <a:avLst/>
          </a:prstGeom>
        </p:spPr>
      </p:pic>
      <p:pic>
        <p:nvPicPr>
          <p:cNvPr id="20" name="Picture 20"/>
          <p:cNvPicPr>
            <a:picLocks noChangeAspect="1"/>
          </p:cNvPicPr>
          <p:nvPr/>
        </p:nvPicPr>
        <p:blipFill>
          <a:blip r:embed="rId3"/>
          <a:srcRect/>
          <a:stretch>
            <a:fillRect/>
          </a:stretch>
        </p:blipFill>
        <p:spPr>
          <a:xfrm rot="-1656853">
            <a:off x="15611358" y="2180527"/>
            <a:ext cx="596103" cy="596103"/>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CF18F791-6A1B-7F48-940D-EF3808998F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23" name="Picture 22" descr="A close up of a logo&#10;&#10;Description automatically generated">
            <a:extLst>
              <a:ext uri="{FF2B5EF4-FFF2-40B4-BE49-F238E27FC236}">
                <a16:creationId xmlns:a16="http://schemas.microsoft.com/office/drawing/2014/main" id="{2925292B-0F31-9F47-8C4A-638454D292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extLst>
      <p:ext uri="{BB962C8B-B14F-4D97-AF65-F5344CB8AC3E}">
        <p14:creationId xmlns:p14="http://schemas.microsoft.com/office/powerpoint/2010/main" val="255394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74441" y="1125053"/>
            <a:ext cx="7550559" cy="7251798"/>
            <a:chOff x="0" y="57150"/>
            <a:chExt cx="10067411" cy="9669060"/>
          </a:xfrm>
        </p:grpSpPr>
        <p:sp>
          <p:nvSpPr>
            <p:cNvPr id="3" name="TextBox 3"/>
            <p:cNvSpPr txBox="1"/>
            <p:nvPr/>
          </p:nvSpPr>
          <p:spPr>
            <a:xfrm>
              <a:off x="0" y="57150"/>
              <a:ext cx="9372670" cy="2804186"/>
            </a:xfrm>
            <a:prstGeom prst="rect">
              <a:avLst/>
            </a:prstGeom>
          </p:spPr>
          <p:txBody>
            <a:bodyPr lIns="0" tIns="0" rIns="0" bIns="0" rtlCol="0" anchor="t">
              <a:spAutoFit/>
            </a:bodyPr>
            <a:lstStyle/>
            <a:p>
              <a:pPr>
                <a:lnSpc>
                  <a:spcPts val="8800"/>
                </a:lnSpc>
              </a:pPr>
              <a:r>
                <a:rPr lang="fr-FR" sz="4000" spc="200" dirty="0">
                  <a:solidFill>
                    <a:srgbClr val="FF2870"/>
                  </a:solidFill>
                  <a:latin typeface="Glacial Indifference Bold"/>
                </a:rPr>
                <a:t>Ressources pour vous aider à construire une DB</a:t>
              </a:r>
              <a:endParaRPr lang="en-US" sz="4000" spc="200" dirty="0">
                <a:solidFill>
                  <a:srgbClr val="FF2870"/>
                </a:solidFill>
                <a:latin typeface="Glacial Indifference Bold"/>
              </a:endParaRPr>
            </a:p>
          </p:txBody>
        </p:sp>
        <p:sp>
          <p:nvSpPr>
            <p:cNvPr id="4" name="TextBox 4"/>
            <p:cNvSpPr txBox="1"/>
            <p:nvPr/>
          </p:nvSpPr>
          <p:spPr>
            <a:xfrm>
              <a:off x="0" y="4473493"/>
              <a:ext cx="10067411" cy="5252717"/>
            </a:xfrm>
            <a:prstGeom prst="rect">
              <a:avLst/>
            </a:prstGeom>
          </p:spPr>
          <p:txBody>
            <a:bodyPr wrap="square" lIns="0" tIns="0" rIns="0" bIns="0" rtlCol="0" anchor="t">
              <a:spAutoFit/>
            </a:bodyPr>
            <a:lstStyle/>
            <a:p>
              <a:r>
                <a:rPr lang="en-IE" sz="3600" dirty="0"/>
                <a:t>Faux billets de concerts:</a:t>
              </a:r>
            </a:p>
            <a:p>
              <a:pPr lvl="1"/>
              <a:r>
                <a:rPr lang="en-IE" sz="3600" dirty="0">
                  <a:hlinkClick r:id="rId2"/>
                </a:rPr>
                <a:t>https://tickets.kadsoftwareusa.com/</a:t>
              </a:r>
              <a:r>
                <a:rPr lang="en-IE" sz="3600" dirty="0"/>
                <a:t> </a:t>
              </a:r>
            </a:p>
            <a:p>
              <a:r>
                <a:rPr lang="en-IE" sz="3600" dirty="0" err="1"/>
                <a:t>Créateur</a:t>
              </a:r>
              <a:r>
                <a:rPr lang="en-IE" sz="3600" dirty="0"/>
                <a:t> de mots </a:t>
              </a:r>
              <a:r>
                <a:rPr lang="en-IE" sz="3600" dirty="0" err="1"/>
                <a:t>cachés</a:t>
              </a:r>
              <a:r>
                <a:rPr lang="en-IE" sz="3600" dirty="0"/>
                <a:t>:</a:t>
              </a:r>
            </a:p>
            <a:p>
              <a:pPr lvl="1"/>
              <a:r>
                <a:rPr lang="en-IE" sz="3600" dirty="0">
                  <a:hlinkClick r:id="rId3"/>
                </a:rPr>
                <a:t>https://thewordsearch.com/maker/</a:t>
              </a:r>
              <a:r>
                <a:rPr lang="en-IE" sz="3600" dirty="0"/>
                <a:t> </a:t>
              </a:r>
            </a:p>
            <a:p>
              <a:r>
                <a:rPr lang="en-IE" sz="3600" dirty="0" err="1"/>
                <a:t>Créateur</a:t>
              </a:r>
              <a:r>
                <a:rPr lang="en-IE" sz="3600" dirty="0"/>
                <a:t> de mots </a:t>
              </a:r>
              <a:r>
                <a:rPr lang="en-IE" sz="3600" dirty="0" err="1"/>
                <a:t>mêlés</a:t>
              </a:r>
              <a:r>
                <a:rPr lang="en-IE" sz="3600" dirty="0"/>
                <a:t>:</a:t>
              </a:r>
            </a:p>
            <a:p>
              <a:pPr lvl="1"/>
              <a:r>
                <a:rPr lang="en-IE" sz="3600" dirty="0">
                  <a:hlinkClick r:id="rId4"/>
                </a:rPr>
                <a:t>https://wordunscrambler.me</a:t>
              </a:r>
              <a:r>
                <a:rPr lang="en-IE" sz="3600" dirty="0"/>
                <a:t> </a:t>
              </a:r>
            </a:p>
            <a:p>
              <a:pPr>
                <a:lnSpc>
                  <a:spcPts val="4800"/>
                </a:lnSpc>
              </a:pPr>
              <a:endParaRPr lang="en-US" sz="4000" spc="200" dirty="0">
                <a:solidFill>
                  <a:srgbClr val="222222"/>
                </a:solidFill>
                <a:latin typeface="Glacial Indifference Bold"/>
              </a:endParaRPr>
            </a:p>
          </p:txBody>
        </p:sp>
        <p:sp>
          <p:nvSpPr>
            <p:cNvPr id="5" name="TextBox 5"/>
            <p:cNvSpPr txBox="1"/>
            <p:nvPr/>
          </p:nvSpPr>
          <p:spPr>
            <a:xfrm>
              <a:off x="0" y="5657007"/>
              <a:ext cx="9372670" cy="328295"/>
            </a:xfrm>
            <a:prstGeom prst="rect">
              <a:avLst/>
            </a:prstGeom>
          </p:spPr>
          <p:txBody>
            <a:bodyPr lIns="0" tIns="0" rIns="0" bIns="0" rtlCol="0" anchor="t">
              <a:spAutoFit/>
            </a:bodyPr>
            <a:lstStyle/>
            <a:p>
              <a:pPr lvl="1"/>
              <a:endParaRPr lang="en-IE" sz="1600" dirty="0">
                <a:latin typeface="Calibri" panose="020F0502020204030204" pitchFamily="34" charset="0"/>
                <a:cs typeface="Calibri" panose="020F0502020204030204" pitchFamily="34" charset="0"/>
              </a:endParaRPr>
            </a:p>
          </p:txBody>
        </p:sp>
        <p:sp>
          <p:nvSpPr>
            <p:cNvPr id="6" name="AutoShape 6"/>
            <p:cNvSpPr/>
            <p:nvPr/>
          </p:nvSpPr>
          <p:spPr>
            <a:xfrm>
              <a:off x="0" y="3616443"/>
              <a:ext cx="9372670" cy="114100"/>
            </a:xfrm>
            <a:prstGeom prst="rect">
              <a:avLst/>
            </a:prstGeom>
            <a:solidFill>
              <a:srgbClr val="FFE148"/>
            </a:solidFill>
          </p:spPr>
        </p:sp>
      </p:grpSp>
      <p:pic>
        <p:nvPicPr>
          <p:cNvPr id="7" name="Picture 7"/>
          <p:cNvPicPr>
            <a:picLocks noChangeAspect="1"/>
          </p:cNvPicPr>
          <p:nvPr/>
        </p:nvPicPr>
        <p:blipFill>
          <a:blip r:embed="rId5"/>
          <a:srcRect l="10034" r="40125"/>
          <a:stretch>
            <a:fillRect/>
          </a:stretch>
        </p:blipFill>
        <p:spPr>
          <a:xfrm>
            <a:off x="10454740" y="-302861"/>
            <a:ext cx="8163720" cy="10892721"/>
          </a:xfrm>
          <a:prstGeom prst="rect">
            <a:avLst/>
          </a:prstGeom>
        </p:spPr>
      </p:pic>
      <p:pic>
        <p:nvPicPr>
          <p:cNvPr id="9" name="Picture 9"/>
          <p:cNvPicPr>
            <a:picLocks noChangeAspect="1"/>
          </p:cNvPicPr>
          <p:nvPr/>
        </p:nvPicPr>
        <p:blipFill>
          <a:blip r:embed="rId6"/>
          <a:srcRect/>
          <a:stretch>
            <a:fillRect/>
          </a:stretch>
        </p:blipFill>
        <p:spPr>
          <a:xfrm rot="-1247691">
            <a:off x="8694822" y="9001496"/>
            <a:ext cx="11604014" cy="4409525"/>
          </a:xfrm>
          <a:prstGeom prst="rect">
            <a:avLst/>
          </a:prstGeom>
        </p:spPr>
      </p:pic>
      <p:pic>
        <p:nvPicPr>
          <p:cNvPr id="10" name="Picture 10"/>
          <p:cNvPicPr>
            <a:picLocks noChangeAspect="1"/>
          </p:cNvPicPr>
          <p:nvPr/>
        </p:nvPicPr>
        <p:blipFill>
          <a:blip r:embed="rId7"/>
          <a:srcRect/>
          <a:stretch>
            <a:fillRect/>
          </a:stretch>
        </p:blipFill>
        <p:spPr>
          <a:xfrm rot="9476854">
            <a:off x="15969032" y="7399941"/>
            <a:ext cx="596103" cy="59610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069CFFE1-C852-B945-A6AE-98B9297BCE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3" name="Picture 12" descr="A close up of a logo&#10;&#10;Description automatically generated">
            <a:extLst>
              <a:ext uri="{FF2B5EF4-FFF2-40B4-BE49-F238E27FC236}">
                <a16:creationId xmlns:a16="http://schemas.microsoft.com/office/drawing/2014/main" id="{F8FEEB29-903F-8949-AA14-9B2704151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049447">
            <a:off x="11939434" y="5818666"/>
            <a:ext cx="8926640" cy="6025482"/>
          </a:xfrm>
          <a:prstGeom prst="rect">
            <a:avLst/>
          </a:prstGeom>
        </p:spPr>
      </p:pic>
      <p:pic>
        <p:nvPicPr>
          <p:cNvPr id="13" name="Picture 13"/>
          <p:cNvPicPr>
            <a:picLocks noChangeAspect="1"/>
          </p:cNvPicPr>
          <p:nvPr/>
        </p:nvPicPr>
        <p:blipFill>
          <a:blip r:embed="rId3"/>
          <a:srcRect/>
          <a:stretch>
            <a:fillRect/>
          </a:stretch>
        </p:blipFill>
        <p:spPr>
          <a:xfrm rot="9058896">
            <a:off x="-3837354" y="-2137071"/>
            <a:ext cx="5987024" cy="4550138"/>
          </a:xfrm>
          <a:prstGeom prst="rect">
            <a:avLst/>
          </a:prstGeom>
        </p:spPr>
      </p:pic>
      <p:pic>
        <p:nvPicPr>
          <p:cNvPr id="16" name="Picture 15">
            <a:extLst>
              <a:ext uri="{FF2B5EF4-FFF2-40B4-BE49-F238E27FC236}">
                <a16:creationId xmlns:a16="http://schemas.microsoft.com/office/drawing/2014/main" id="{3743E12B-6CE6-6F47-8743-E2A3386036CC}"/>
              </a:ext>
            </a:extLst>
          </p:cNvPr>
          <p:cNvPicPr>
            <a:picLocks noChangeAspect="1"/>
          </p:cNvPicPr>
          <p:nvPr/>
        </p:nvPicPr>
        <p:blipFill>
          <a:blip r:embed="rId4"/>
          <a:stretch>
            <a:fillRect/>
          </a:stretch>
        </p:blipFill>
        <p:spPr>
          <a:xfrm>
            <a:off x="99079" y="7786323"/>
            <a:ext cx="7660504" cy="2193357"/>
          </a:xfrm>
          <a:prstGeom prst="rect">
            <a:avLst/>
          </a:prstGeom>
        </p:spPr>
      </p:pic>
      <p:sp>
        <p:nvSpPr>
          <p:cNvPr id="17" name="TextBox 16">
            <a:extLst>
              <a:ext uri="{FF2B5EF4-FFF2-40B4-BE49-F238E27FC236}">
                <a16:creationId xmlns:a16="http://schemas.microsoft.com/office/drawing/2014/main" id="{60883682-BCFB-7A41-92D9-063EC042830F}"/>
              </a:ext>
            </a:extLst>
          </p:cNvPr>
          <p:cNvSpPr txBox="1"/>
          <p:nvPr/>
        </p:nvSpPr>
        <p:spPr>
          <a:xfrm>
            <a:off x="7543365" y="8021226"/>
            <a:ext cx="5390687" cy="1969770"/>
          </a:xfrm>
          <a:prstGeom prst="rect">
            <a:avLst/>
          </a:prstGeom>
          <a:noFill/>
        </p:spPr>
        <p:txBody>
          <a:bodyPr wrap="square" rtlCol="0">
            <a:spAutoFit/>
          </a:bodyPr>
          <a:lstStyle/>
          <a:p>
            <a:r>
              <a:rPr lang="en-IE" sz="1600" dirty="0">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US" sz="1600" spc="145" dirty="0">
                <a:solidFill>
                  <a:srgbClr val="222222"/>
                </a:solidFill>
                <a:latin typeface="Arial" panose="020B0604020202020204" pitchFamily="34" charset="0"/>
                <a:cs typeface="Arial" panose="020B0604020202020204" pitchFamily="34" charset="0"/>
              </a:rPr>
              <a:t>2020-1-DK01-KA205-074945</a:t>
            </a:r>
          </a:p>
          <a:p>
            <a:endParaRPr lang="en-US" sz="1000" dirty="0">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47DF986A-CB3F-A341-BB5B-2D3EDDF46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10" y="5439410"/>
            <a:ext cx="4111256" cy="1524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547592D-7938-4046-ACF6-F84633BC31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145" y="1949497"/>
            <a:ext cx="3784600" cy="26670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48179347-CE60-DA43-9210-4FA879940E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7726" y="1613144"/>
            <a:ext cx="1615565" cy="2900232"/>
          </a:xfrm>
          <a:prstGeom prst="rect">
            <a:avLst/>
          </a:prstGeom>
        </p:spPr>
      </p:pic>
      <p:pic>
        <p:nvPicPr>
          <p:cNvPr id="22" name="Picture 21" descr="A close up of a sign&#10;&#10;Description automatically generated">
            <a:extLst>
              <a:ext uri="{FF2B5EF4-FFF2-40B4-BE49-F238E27FC236}">
                <a16:creationId xmlns:a16="http://schemas.microsoft.com/office/drawing/2014/main" id="{A3B9BE33-1225-C14F-A052-8C1B09567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8744" y="5836262"/>
            <a:ext cx="3517900" cy="914400"/>
          </a:xfrm>
          <a:prstGeom prst="rect">
            <a:avLst/>
          </a:prstGeom>
        </p:spPr>
      </p:pic>
      <p:pic>
        <p:nvPicPr>
          <p:cNvPr id="24" name="Picture 23" descr="A picture containing food, drawing&#10;&#10;Description automatically generated">
            <a:extLst>
              <a:ext uri="{FF2B5EF4-FFF2-40B4-BE49-F238E27FC236}">
                <a16:creationId xmlns:a16="http://schemas.microsoft.com/office/drawing/2014/main" id="{4BFB75C4-1381-1940-985B-0155EBA4A5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0792" y="876300"/>
            <a:ext cx="6962945" cy="5805230"/>
          </a:xfrm>
          <a:prstGeom prst="rect">
            <a:avLst/>
          </a:prstGeom>
        </p:spPr>
      </p:pic>
    </p:spTree>
    <p:extLst>
      <p:ext uri="{BB962C8B-B14F-4D97-AF65-F5344CB8AC3E}">
        <p14:creationId xmlns:p14="http://schemas.microsoft.com/office/powerpoint/2010/main" val="200586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0700" y="2884488"/>
            <a:ext cx="14820900" cy="6444379"/>
            <a:chOff x="0" y="-19050"/>
            <a:chExt cx="17552140" cy="8592507"/>
          </a:xfrm>
        </p:grpSpPr>
        <p:sp>
          <p:nvSpPr>
            <p:cNvPr id="3" name="TextBox 3"/>
            <p:cNvSpPr txBox="1"/>
            <p:nvPr/>
          </p:nvSpPr>
          <p:spPr>
            <a:xfrm>
              <a:off x="0" y="1485901"/>
              <a:ext cx="17552140" cy="6894196"/>
            </a:xfrm>
            <a:prstGeom prst="rect">
              <a:avLst/>
            </a:prstGeom>
          </p:spPr>
          <p:txBody>
            <a:bodyPr lIns="0" tIns="0" rIns="0" bIns="0" rtlCol="0" anchor="t">
              <a:spAutoFit/>
            </a:bodyPr>
            <a:lstStyle/>
            <a:p>
              <a:pPr marL="685800" indent="-685800" algn="just">
                <a:buFont typeface="Arial" panose="020B0604020202020204" pitchFamily="34" charset="0"/>
                <a:buChar char="•"/>
              </a:pPr>
              <a:r>
                <a:rPr lang="fr-FR" sz="4800" dirty="0">
                  <a:latin typeface="Calibri" panose="020F0502020204030204" pitchFamily="34" charset="0"/>
                  <a:cs typeface="Calibri" panose="020F0502020204030204" pitchFamily="34" charset="0"/>
                </a:rPr>
                <a:t>Une Digital </a:t>
              </a:r>
              <a:r>
                <a:rPr lang="fr-FR" sz="4800" dirty="0" err="1">
                  <a:latin typeface="Calibri" panose="020F0502020204030204" pitchFamily="34" charset="0"/>
                  <a:cs typeface="Calibri" panose="020F0502020204030204" pitchFamily="34" charset="0"/>
                </a:rPr>
                <a:t>Breakout</a:t>
              </a:r>
              <a:r>
                <a:rPr lang="fr-FR" sz="4800" dirty="0">
                  <a:latin typeface="Calibri" panose="020F0502020204030204" pitchFamily="34" charset="0"/>
                  <a:cs typeface="Calibri" panose="020F0502020204030204" pitchFamily="34" charset="0"/>
                </a:rPr>
                <a:t> (DB) est une expérience immersive en ligne qui permet aux utilisateurs de se mettre au défi, de résoudre des énigmes et des quêtes pour "s'échapper" d’un problème. </a:t>
              </a:r>
            </a:p>
            <a:p>
              <a:pPr marL="685800" indent="-685800" algn="just">
                <a:buFont typeface="Arial" panose="020B0604020202020204" pitchFamily="34" charset="0"/>
                <a:buChar char="•"/>
              </a:pPr>
              <a:r>
                <a:rPr lang="fr-FR" sz="4800" dirty="0">
                  <a:latin typeface="Calibri" panose="020F0502020204030204" pitchFamily="34" charset="0"/>
                  <a:cs typeface="Calibri" panose="020F0502020204030204" pitchFamily="34" charset="0"/>
                </a:rPr>
                <a:t>Une Digital </a:t>
              </a:r>
              <a:r>
                <a:rPr lang="fr-FR" sz="4800" dirty="0" err="1">
                  <a:latin typeface="Calibri" panose="020F0502020204030204" pitchFamily="34" charset="0"/>
                  <a:cs typeface="Calibri" panose="020F0502020204030204" pitchFamily="34" charset="0"/>
                </a:rPr>
                <a:t>Breakout</a:t>
              </a:r>
              <a:r>
                <a:rPr lang="fr-FR" sz="4800" dirty="0">
                  <a:latin typeface="Calibri" panose="020F0502020204030204" pitchFamily="34" charset="0"/>
                  <a:cs typeface="Calibri" panose="020F0502020204030204" pitchFamily="34" charset="0"/>
                </a:rPr>
                <a:t> consiste à utiliser une série d'indices et d'énigmes afin de déverrouiller une série de serrures.</a:t>
              </a:r>
              <a:endParaRPr lang="en-US" sz="4800" spc="350" dirty="0">
                <a:solidFill>
                  <a:srgbClr val="222222"/>
                </a:solidFill>
                <a:latin typeface="Glacial Indifference"/>
              </a:endParaRPr>
            </a:p>
          </p:txBody>
        </p:sp>
        <p:sp>
          <p:nvSpPr>
            <p:cNvPr id="4" name="TextBox 4"/>
            <p:cNvSpPr txBox="1"/>
            <p:nvPr/>
          </p:nvSpPr>
          <p:spPr>
            <a:xfrm>
              <a:off x="3919863" y="8081014"/>
              <a:ext cx="13632277" cy="492443"/>
            </a:xfrm>
            <a:prstGeom prst="rect">
              <a:avLst/>
            </a:prstGeom>
          </p:spPr>
          <p:txBody>
            <a:bodyPr lIns="0" tIns="0" rIns="0" bIns="0" rtlCol="0" anchor="t">
              <a:spAutoFit/>
            </a:bodyPr>
            <a:lstStyle/>
            <a:p>
              <a:pPr marL="139700" indent="0">
                <a:buNone/>
              </a:pPr>
              <a:r>
                <a:rPr lang="en-IE" sz="2400" dirty="0"/>
                <a:t>Source: https://journals.ala.org/index.php/ltr/article/view/7315/10036</a:t>
              </a:r>
            </a:p>
          </p:txBody>
        </p:sp>
        <p:sp>
          <p:nvSpPr>
            <p:cNvPr id="5" name="TextBox 5"/>
            <p:cNvSpPr txBox="1"/>
            <p:nvPr/>
          </p:nvSpPr>
          <p:spPr>
            <a:xfrm>
              <a:off x="0" y="-19050"/>
              <a:ext cx="13632277" cy="819150"/>
            </a:xfrm>
            <a:prstGeom prst="rect">
              <a:avLst/>
            </a:prstGeom>
          </p:spPr>
          <p:txBody>
            <a:bodyPr lIns="0" tIns="0" rIns="0" bIns="0" rtlCol="0" anchor="t">
              <a:spAutoFit/>
            </a:bodyPr>
            <a:lstStyle/>
            <a:p>
              <a:pPr algn="just">
                <a:lnSpc>
                  <a:spcPts val="4800"/>
                </a:lnSpc>
              </a:pPr>
              <a:r>
                <a:rPr lang="en-US" sz="4000" spc="200" dirty="0" err="1">
                  <a:solidFill>
                    <a:srgbClr val="FF2870"/>
                  </a:solidFill>
                  <a:latin typeface="Glacial Indifference Bold"/>
                </a:rPr>
                <a:t>Qu’est-ce</a:t>
              </a:r>
              <a:r>
                <a:rPr lang="en-US" sz="4000" spc="200" dirty="0">
                  <a:solidFill>
                    <a:srgbClr val="FF2870"/>
                  </a:solidFill>
                  <a:latin typeface="Glacial Indifference Bold"/>
                </a:rPr>
                <a:t> </a:t>
              </a:r>
              <a:r>
                <a:rPr lang="en-US" sz="4000" spc="200" dirty="0" err="1">
                  <a:solidFill>
                    <a:srgbClr val="FF2870"/>
                  </a:solidFill>
                  <a:latin typeface="Glacial Indifference Bold"/>
                </a:rPr>
                <a:t>qu’une</a:t>
              </a:r>
              <a:r>
                <a:rPr lang="en-US" sz="4000" spc="200" dirty="0">
                  <a:solidFill>
                    <a:srgbClr val="FF2870"/>
                  </a:solidFill>
                  <a:latin typeface="Glacial Indifference Bold"/>
                </a:rPr>
                <a:t> Digital Breakout? </a:t>
              </a:r>
            </a:p>
          </p:txBody>
        </p:sp>
      </p:grpSp>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0472144-4495-8F4C-80B9-CFFC3E99E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1068" y="9486900"/>
            <a:ext cx="1593850" cy="454458"/>
          </a:xfrm>
          <a:prstGeom prst="rect">
            <a:avLst/>
          </a:prstGeom>
        </p:spPr>
      </p:pic>
      <p:pic>
        <p:nvPicPr>
          <p:cNvPr id="11" name="Picture 10" descr="A close up of a logo&#10;&#10;Description automatically generated">
            <a:extLst>
              <a:ext uri="{FF2B5EF4-FFF2-40B4-BE49-F238E27FC236}">
                <a16:creationId xmlns:a16="http://schemas.microsoft.com/office/drawing/2014/main" id="{E21D719B-CA44-1744-93F9-1B6BC6AC88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95123" y="1851026"/>
            <a:ext cx="9887277" cy="7528723"/>
            <a:chOff x="-127436" y="57150"/>
            <a:chExt cx="13183036" cy="10038295"/>
          </a:xfrm>
        </p:grpSpPr>
        <p:sp>
          <p:nvSpPr>
            <p:cNvPr id="4" name="TextBox 4"/>
            <p:cNvSpPr txBox="1"/>
            <p:nvPr/>
          </p:nvSpPr>
          <p:spPr>
            <a:xfrm>
              <a:off x="0" y="57150"/>
              <a:ext cx="13055600" cy="1504685"/>
            </a:xfrm>
            <a:prstGeom prst="rect">
              <a:avLst/>
            </a:prstGeom>
          </p:spPr>
          <p:txBody>
            <a:bodyPr wrap="square" lIns="0" tIns="0" rIns="0" bIns="0" rtlCol="0" anchor="t">
              <a:spAutoFit/>
            </a:bodyPr>
            <a:lstStyle/>
            <a:p>
              <a:pPr>
                <a:lnSpc>
                  <a:spcPts val="8800"/>
                </a:lnSpc>
              </a:pPr>
              <a:r>
                <a:rPr lang="en-US" sz="8000" spc="200" dirty="0" err="1">
                  <a:solidFill>
                    <a:srgbClr val="FF2870"/>
                  </a:solidFill>
                  <a:latin typeface="Glacial Indifference Bold"/>
                </a:rPr>
                <a:t>Avantages</a:t>
              </a:r>
              <a:r>
                <a:rPr lang="en-US" sz="8000" spc="200" dirty="0">
                  <a:solidFill>
                    <a:srgbClr val="FF2870"/>
                  </a:solidFill>
                  <a:latin typeface="Glacial Indifference Bold"/>
                </a:rPr>
                <a:t> des DB</a:t>
              </a:r>
            </a:p>
          </p:txBody>
        </p:sp>
        <p:sp>
          <p:nvSpPr>
            <p:cNvPr id="5" name="TextBox 5"/>
            <p:cNvSpPr txBox="1"/>
            <p:nvPr/>
          </p:nvSpPr>
          <p:spPr>
            <a:xfrm>
              <a:off x="-127436" y="2790883"/>
              <a:ext cx="9842532" cy="7304562"/>
            </a:xfrm>
            <a:prstGeom prst="rect">
              <a:avLst/>
            </a:prstGeom>
          </p:spPr>
          <p:txBody>
            <a:bodyPr lIns="0" tIns="0" rIns="0" bIns="0" rtlCol="0" anchor="t">
              <a:spAutoFit/>
            </a:bodyPr>
            <a:lstStyle/>
            <a:p>
              <a:r>
                <a:rPr lang="fr-FR" sz="3600" dirty="0">
                  <a:latin typeface="Calibri" panose="020F0502020204030204" pitchFamily="34" charset="0"/>
                  <a:cs typeface="Calibri" panose="020F0502020204030204" pitchFamily="34" charset="0"/>
                </a:rPr>
                <a:t>Les Digital </a:t>
              </a:r>
              <a:r>
                <a:rPr lang="fr-FR" sz="3600" dirty="0" err="1">
                  <a:latin typeface="Calibri" panose="020F0502020204030204" pitchFamily="34" charset="0"/>
                  <a:cs typeface="Calibri" panose="020F0502020204030204" pitchFamily="34" charset="0"/>
                </a:rPr>
                <a:t>Breakouts</a:t>
              </a:r>
              <a:r>
                <a:rPr lang="fr-FR" sz="3600" dirty="0">
                  <a:latin typeface="Calibri" panose="020F0502020204030204" pitchFamily="34" charset="0"/>
                  <a:cs typeface="Calibri" panose="020F0502020204030204" pitchFamily="34" charset="0"/>
                </a:rPr>
                <a:t> :</a:t>
              </a:r>
            </a:p>
            <a:p>
              <a:pPr marL="571500" indent="-571500" algn="just">
                <a:buFont typeface="Arial" panose="020B0604020202020204" pitchFamily="34" charset="0"/>
                <a:buChar char="•"/>
              </a:pPr>
              <a:r>
                <a:rPr lang="fr-FR" sz="3200" dirty="0">
                  <a:latin typeface="Calibri" panose="020F0502020204030204" pitchFamily="34" charset="0"/>
                  <a:cs typeface="Calibri" panose="020F0502020204030204" pitchFamily="34" charset="0"/>
                </a:rPr>
                <a:t>Développent les capacités de réflexion critique et créative</a:t>
              </a:r>
            </a:p>
            <a:p>
              <a:pPr marL="571500" indent="-571500" algn="just">
                <a:buFont typeface="Arial" panose="020B0604020202020204" pitchFamily="34" charset="0"/>
                <a:buChar char="•"/>
              </a:pPr>
              <a:r>
                <a:rPr lang="fr-FR" sz="3200" dirty="0">
                  <a:latin typeface="Calibri" panose="020F0502020204030204" pitchFamily="34" charset="0"/>
                  <a:cs typeface="Calibri" panose="020F0502020204030204" pitchFamily="34" charset="0"/>
                </a:rPr>
                <a:t>Approfondissent les possibilités d'apprentissage des utilisateurs</a:t>
              </a:r>
            </a:p>
            <a:p>
              <a:pPr marL="571500" indent="-571500" algn="just">
                <a:buFont typeface="Arial" panose="020B0604020202020204" pitchFamily="34" charset="0"/>
                <a:buChar char="•"/>
              </a:pPr>
              <a:r>
                <a:rPr lang="fr-FR" sz="3200" dirty="0">
                  <a:latin typeface="Calibri" panose="020F0502020204030204" pitchFamily="34" charset="0"/>
                  <a:cs typeface="Calibri" panose="020F0502020204030204" pitchFamily="34" charset="0"/>
                </a:rPr>
                <a:t>Fournissent des occasions de travailler collectivement et en collaboration.</a:t>
              </a:r>
            </a:p>
            <a:p>
              <a:pPr marL="571500" indent="-571500" algn="just">
                <a:buFont typeface="Arial" panose="020B0604020202020204" pitchFamily="34" charset="0"/>
                <a:buChar char="•"/>
              </a:pPr>
              <a:r>
                <a:rPr lang="fr-FR" sz="3200" dirty="0">
                  <a:latin typeface="Calibri" panose="020F0502020204030204" pitchFamily="34" charset="0"/>
                  <a:cs typeface="Calibri" panose="020F0502020204030204" pitchFamily="34" charset="0"/>
                </a:rPr>
                <a:t>Améliorent l'esprit d'équipe des participants</a:t>
              </a:r>
            </a:p>
            <a:p>
              <a:pPr marL="571500" indent="-571500" algn="just">
                <a:buFont typeface="Arial" panose="020B0604020202020204" pitchFamily="34" charset="0"/>
                <a:buChar char="•"/>
              </a:pPr>
              <a:r>
                <a:rPr lang="fr-FR" sz="3200" dirty="0">
                  <a:latin typeface="Calibri" panose="020F0502020204030204" pitchFamily="34" charset="0"/>
                  <a:cs typeface="Calibri" panose="020F0502020204030204" pitchFamily="34" charset="0"/>
                </a:rPr>
                <a:t>Améliorent les compétences en matière de recherche</a:t>
              </a:r>
              <a:endParaRPr lang="en-IE" sz="3200" dirty="0">
                <a:latin typeface="Calibri" panose="020F0502020204030204" pitchFamily="34" charset="0"/>
                <a:cs typeface="Calibri" panose="020F0502020204030204" pitchFamily="34" charset="0"/>
              </a:endParaRPr>
            </a:p>
          </p:txBody>
        </p:sp>
        <p:sp>
          <p:nvSpPr>
            <p:cNvPr id="11" name="AutoShape 11"/>
            <p:cNvSpPr/>
            <p:nvPr/>
          </p:nvSpPr>
          <p:spPr>
            <a:xfrm>
              <a:off x="0" y="2129367"/>
              <a:ext cx="9842532" cy="110067"/>
            </a:xfrm>
            <a:prstGeom prst="rect">
              <a:avLst/>
            </a:prstGeom>
            <a:solidFill>
              <a:srgbClr val="FFE148"/>
            </a:solidFill>
          </p:spPr>
        </p:sp>
      </p:grpSp>
      <p:pic>
        <p:nvPicPr>
          <p:cNvPr id="12" name="Picture 12"/>
          <p:cNvPicPr>
            <a:picLocks noChangeAspect="1"/>
          </p:cNvPicPr>
          <p:nvPr/>
        </p:nvPicPr>
        <p:blipFill>
          <a:blip r:embed="rId2"/>
          <a:srcRect/>
          <a:stretch>
            <a:fillRect/>
          </a:stretch>
        </p:blipFill>
        <p:spPr>
          <a:xfrm rot="2983526">
            <a:off x="14304312" y="-1517844"/>
            <a:ext cx="6710076" cy="4529301"/>
          </a:xfrm>
          <a:prstGeom prst="rect">
            <a:avLst/>
          </a:prstGeom>
        </p:spPr>
      </p:pic>
      <p:pic>
        <p:nvPicPr>
          <p:cNvPr id="14" name="Picture 14"/>
          <p:cNvPicPr>
            <a:picLocks noChangeAspect="1"/>
          </p:cNvPicPr>
          <p:nvPr/>
        </p:nvPicPr>
        <p:blipFill>
          <a:blip r:embed="rId3"/>
          <a:srcRect/>
          <a:stretch>
            <a:fillRect/>
          </a:stretch>
        </p:blipFill>
        <p:spPr>
          <a:xfrm rot="-10800000">
            <a:off x="13464603" y="8180786"/>
            <a:ext cx="596103" cy="59610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595409A-EB26-8F4E-AE7A-390DA4992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7" name="Picture 16" descr="A close up of a logo&#10;&#10;Description automatically generated">
            <a:extLst>
              <a:ext uri="{FF2B5EF4-FFF2-40B4-BE49-F238E27FC236}">
                <a16:creationId xmlns:a16="http://schemas.microsoft.com/office/drawing/2014/main" id="{5AADF854-2FF9-9E4B-B143-26CC5A5EA9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2684" y="3893206"/>
            <a:ext cx="8499939" cy="56666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017238" y="-1977893"/>
            <a:ext cx="8484124" cy="8229600"/>
          </a:xfrm>
          <a:prstGeom prst="rect">
            <a:avLst/>
          </a:prstGeom>
        </p:spPr>
      </p:pic>
      <p:pic>
        <p:nvPicPr>
          <p:cNvPr id="3" name="Picture 3"/>
          <p:cNvPicPr>
            <a:picLocks noChangeAspect="1"/>
          </p:cNvPicPr>
          <p:nvPr/>
        </p:nvPicPr>
        <p:blipFill>
          <a:blip r:embed="rId3"/>
          <a:srcRect/>
          <a:stretch>
            <a:fillRect/>
          </a:stretch>
        </p:blipFill>
        <p:spPr>
          <a:xfrm rot="1745510">
            <a:off x="-4437506" y="7234722"/>
            <a:ext cx="9797143" cy="8229600"/>
          </a:xfrm>
          <a:prstGeom prst="rect">
            <a:avLst/>
          </a:prstGeom>
        </p:spPr>
      </p:pic>
      <p:sp>
        <p:nvSpPr>
          <p:cNvPr id="4" name="TextBox 4"/>
          <p:cNvSpPr txBox="1"/>
          <p:nvPr/>
        </p:nvSpPr>
        <p:spPr>
          <a:xfrm>
            <a:off x="1790700" y="1333500"/>
            <a:ext cx="10172700" cy="1099660"/>
          </a:xfrm>
          <a:prstGeom prst="rect">
            <a:avLst/>
          </a:prstGeom>
        </p:spPr>
        <p:txBody>
          <a:bodyPr wrap="square" lIns="0" tIns="0" rIns="0" bIns="0" rtlCol="0" anchor="t">
            <a:spAutoFit/>
          </a:bodyPr>
          <a:lstStyle/>
          <a:p>
            <a:pPr>
              <a:lnSpc>
                <a:spcPts val="9100"/>
              </a:lnSpc>
            </a:pPr>
            <a:r>
              <a:rPr lang="en-US" sz="7000" spc="350" dirty="0">
                <a:solidFill>
                  <a:srgbClr val="FF2870"/>
                </a:solidFill>
                <a:latin typeface="Glacial Indifference"/>
              </a:rPr>
              <a:t>Les </a:t>
            </a:r>
            <a:r>
              <a:rPr lang="en-US" sz="7000" spc="350" dirty="0" err="1">
                <a:solidFill>
                  <a:srgbClr val="FF2870"/>
                </a:solidFill>
                <a:latin typeface="Glacial Indifference"/>
              </a:rPr>
              <a:t>éléments</a:t>
            </a:r>
            <a:r>
              <a:rPr lang="en-US" sz="7000" spc="350" dirty="0">
                <a:solidFill>
                  <a:srgbClr val="FF2870"/>
                </a:solidFill>
                <a:latin typeface="Glacial Indifference"/>
              </a:rPr>
              <a:t> </a:t>
            </a:r>
            <a:r>
              <a:rPr lang="en-US" sz="7000" spc="350" dirty="0" err="1">
                <a:solidFill>
                  <a:srgbClr val="FF2870"/>
                </a:solidFill>
                <a:latin typeface="Glacial Indifference"/>
              </a:rPr>
              <a:t>d’une</a:t>
            </a:r>
            <a:r>
              <a:rPr lang="en-US" sz="7000" spc="350" dirty="0">
                <a:solidFill>
                  <a:srgbClr val="FF2870"/>
                </a:solidFill>
                <a:latin typeface="Glacial Indifference"/>
              </a:rPr>
              <a:t> DB</a:t>
            </a:r>
          </a:p>
        </p:txBody>
      </p:sp>
      <p:sp>
        <p:nvSpPr>
          <p:cNvPr id="5" name="TextBox 5"/>
          <p:cNvSpPr txBox="1"/>
          <p:nvPr/>
        </p:nvSpPr>
        <p:spPr>
          <a:xfrm>
            <a:off x="960490" y="3567791"/>
            <a:ext cx="1096910" cy="1135719"/>
          </a:xfrm>
          <a:prstGeom prst="rect">
            <a:avLst/>
          </a:prstGeom>
        </p:spPr>
        <p:txBody>
          <a:bodyPr lIns="0" tIns="0" rIns="0" bIns="0" rtlCol="0" anchor="t">
            <a:spAutoFit/>
          </a:bodyPr>
          <a:lstStyle/>
          <a:p>
            <a:pPr algn="ctr">
              <a:lnSpc>
                <a:spcPts val="9100"/>
              </a:lnSpc>
            </a:pPr>
            <a:r>
              <a:rPr lang="en-US" sz="7000" spc="350">
                <a:solidFill>
                  <a:srgbClr val="FF2870"/>
                </a:solidFill>
                <a:latin typeface="Glacial Indifference Bold"/>
              </a:rPr>
              <a:t>1</a:t>
            </a:r>
          </a:p>
        </p:txBody>
      </p:sp>
      <p:grpSp>
        <p:nvGrpSpPr>
          <p:cNvPr id="6" name="Group 6"/>
          <p:cNvGrpSpPr/>
          <p:nvPr/>
        </p:nvGrpSpPr>
        <p:grpSpPr>
          <a:xfrm>
            <a:off x="2057400" y="3775736"/>
            <a:ext cx="5455226" cy="2565215"/>
            <a:chOff x="0" y="-19050"/>
            <a:chExt cx="5896527" cy="3420283"/>
          </a:xfrm>
        </p:grpSpPr>
        <p:sp>
          <p:nvSpPr>
            <p:cNvPr id="7" name="TextBox 7"/>
            <p:cNvSpPr txBox="1"/>
            <p:nvPr/>
          </p:nvSpPr>
          <p:spPr>
            <a:xfrm>
              <a:off x="0" y="-19050"/>
              <a:ext cx="5896527" cy="827197"/>
            </a:xfrm>
            <a:prstGeom prst="rect">
              <a:avLst/>
            </a:prstGeom>
          </p:spPr>
          <p:txBody>
            <a:bodyPr lIns="0" tIns="0" rIns="0" bIns="0" rtlCol="0" anchor="t">
              <a:spAutoFit/>
            </a:bodyPr>
            <a:lstStyle/>
            <a:p>
              <a:pPr>
                <a:lnSpc>
                  <a:spcPts val="4800"/>
                </a:lnSpc>
              </a:pPr>
              <a:r>
                <a:rPr lang="en-US" sz="4000" spc="200" dirty="0" err="1">
                  <a:solidFill>
                    <a:srgbClr val="222222"/>
                  </a:solidFill>
                  <a:latin typeface="Glacial Indifference Bold"/>
                </a:rPr>
                <a:t>Récit</a:t>
              </a:r>
              <a:endParaRPr lang="en-US" sz="4000" spc="200" dirty="0">
                <a:solidFill>
                  <a:srgbClr val="222222"/>
                </a:solidFill>
                <a:latin typeface="Glacial Indifference Bold"/>
              </a:endParaRPr>
            </a:p>
          </p:txBody>
        </p:sp>
        <p:sp>
          <p:nvSpPr>
            <p:cNvPr id="8" name="TextBox 8"/>
            <p:cNvSpPr txBox="1"/>
            <p:nvPr/>
          </p:nvSpPr>
          <p:spPr>
            <a:xfrm>
              <a:off x="0" y="1103170"/>
              <a:ext cx="5896527" cy="2298063"/>
            </a:xfrm>
            <a:prstGeom prst="rect">
              <a:avLst/>
            </a:prstGeom>
          </p:spPr>
          <p:txBody>
            <a:bodyPr lIns="0" tIns="0" rIns="0" bIns="0" rtlCol="0" anchor="t">
              <a:spAutoFit/>
            </a:bodyPr>
            <a:lstStyle/>
            <a:p>
              <a:pPr lvl="1" algn="just"/>
              <a:r>
                <a:rPr lang="fr-FR" sz="2800" dirty="0">
                  <a:latin typeface="Calibri" panose="020F0502020204030204" pitchFamily="34" charset="0"/>
                  <a:cs typeface="Calibri" panose="020F0502020204030204" pitchFamily="34" charset="0"/>
                </a:rPr>
                <a:t>Un scénario convaincant contribuera à attirer les utilisateurs et à les encourager à participer à la digital </a:t>
              </a:r>
              <a:r>
                <a:rPr lang="fr-FR" sz="2800" dirty="0" err="1">
                  <a:latin typeface="Calibri" panose="020F0502020204030204" pitchFamily="34" charset="0"/>
                  <a:cs typeface="Calibri" panose="020F0502020204030204" pitchFamily="34" charset="0"/>
                </a:rPr>
                <a:t>breakout</a:t>
              </a:r>
              <a:r>
                <a:rPr lang="fr-FR" sz="2800" dirty="0">
                  <a:latin typeface="Calibri" panose="020F0502020204030204" pitchFamily="34" charset="0"/>
                  <a:cs typeface="Calibri" panose="020F0502020204030204" pitchFamily="34" charset="0"/>
                </a:rPr>
                <a:t>. </a:t>
              </a:r>
              <a:endParaRPr lang="en-IE" sz="2800" dirty="0">
                <a:latin typeface="Calibri" panose="020F0502020204030204" pitchFamily="34" charset="0"/>
                <a:cs typeface="Calibri" panose="020F0502020204030204" pitchFamily="34" charset="0"/>
              </a:endParaRPr>
            </a:p>
          </p:txBody>
        </p:sp>
      </p:grpSp>
      <p:sp>
        <p:nvSpPr>
          <p:cNvPr id="9" name="TextBox 9"/>
          <p:cNvSpPr txBox="1"/>
          <p:nvPr/>
        </p:nvSpPr>
        <p:spPr>
          <a:xfrm>
            <a:off x="8686800" y="3567791"/>
            <a:ext cx="1096910" cy="1135719"/>
          </a:xfrm>
          <a:prstGeom prst="rect">
            <a:avLst/>
          </a:prstGeom>
        </p:spPr>
        <p:txBody>
          <a:bodyPr lIns="0" tIns="0" rIns="0" bIns="0" rtlCol="0" anchor="t">
            <a:spAutoFit/>
          </a:bodyPr>
          <a:lstStyle/>
          <a:p>
            <a:pPr algn="ctr">
              <a:lnSpc>
                <a:spcPts val="9100"/>
              </a:lnSpc>
            </a:pPr>
            <a:r>
              <a:rPr lang="en-US" sz="7000" spc="350" dirty="0">
                <a:solidFill>
                  <a:srgbClr val="FF2870"/>
                </a:solidFill>
                <a:latin typeface="Glacial Indifference Bold"/>
              </a:rPr>
              <a:t>3</a:t>
            </a:r>
          </a:p>
        </p:txBody>
      </p:sp>
      <p:grpSp>
        <p:nvGrpSpPr>
          <p:cNvPr id="10" name="Group 10"/>
          <p:cNvGrpSpPr/>
          <p:nvPr/>
        </p:nvGrpSpPr>
        <p:grpSpPr>
          <a:xfrm>
            <a:off x="9753600" y="3775736"/>
            <a:ext cx="6858000" cy="2955130"/>
            <a:chOff x="0" y="-19051"/>
            <a:chExt cx="9144001" cy="3940172"/>
          </a:xfrm>
        </p:grpSpPr>
        <p:sp>
          <p:nvSpPr>
            <p:cNvPr id="11" name="TextBox 11"/>
            <p:cNvSpPr txBox="1"/>
            <p:nvPr/>
          </p:nvSpPr>
          <p:spPr>
            <a:xfrm>
              <a:off x="0" y="-19051"/>
              <a:ext cx="9144001" cy="820737"/>
            </a:xfrm>
            <a:prstGeom prst="rect">
              <a:avLst/>
            </a:prstGeom>
          </p:spPr>
          <p:txBody>
            <a:bodyPr wrap="square" lIns="0" tIns="0" rIns="0" bIns="0" rtlCol="0" anchor="t">
              <a:spAutoFit/>
            </a:bodyPr>
            <a:lstStyle/>
            <a:p>
              <a:pPr>
                <a:lnSpc>
                  <a:spcPts val="4800"/>
                </a:lnSpc>
              </a:pPr>
              <a:r>
                <a:rPr lang="en-US" sz="4000" spc="200" dirty="0" err="1">
                  <a:solidFill>
                    <a:srgbClr val="222222"/>
                  </a:solidFill>
                  <a:latin typeface="Glacial Indifference Bold"/>
                </a:rPr>
                <a:t>Objectifs</a:t>
              </a:r>
              <a:r>
                <a:rPr lang="en-US" sz="4000" spc="200" dirty="0">
                  <a:solidFill>
                    <a:srgbClr val="222222"/>
                  </a:solidFill>
                  <a:latin typeface="Glacial Indifference Bold"/>
                </a:rPr>
                <a:t> </a:t>
              </a:r>
              <a:r>
                <a:rPr lang="en-US" sz="4000" spc="200" dirty="0" err="1">
                  <a:solidFill>
                    <a:srgbClr val="222222"/>
                  </a:solidFill>
                  <a:latin typeface="Glacial Indifference Bold"/>
                </a:rPr>
                <a:t>d’apprentissage</a:t>
              </a:r>
              <a:endParaRPr lang="en-US" sz="4000" spc="200" dirty="0">
                <a:solidFill>
                  <a:srgbClr val="222222"/>
                </a:solidFill>
                <a:latin typeface="Glacial Indifference Bold"/>
              </a:endParaRPr>
            </a:p>
          </p:txBody>
        </p:sp>
        <p:sp>
          <p:nvSpPr>
            <p:cNvPr id="12" name="TextBox 12"/>
            <p:cNvSpPr txBox="1"/>
            <p:nvPr/>
          </p:nvSpPr>
          <p:spPr>
            <a:xfrm>
              <a:off x="415751" y="1103170"/>
              <a:ext cx="5896527" cy="2817951"/>
            </a:xfrm>
            <a:prstGeom prst="rect">
              <a:avLst/>
            </a:prstGeom>
          </p:spPr>
          <p:txBody>
            <a:bodyPr lIns="0" tIns="0" rIns="0" bIns="0" rtlCol="0" anchor="t">
              <a:spAutoFit/>
            </a:bodyPr>
            <a:lstStyle/>
            <a:p>
              <a:pPr algn="just">
                <a:lnSpc>
                  <a:spcPts val="4152"/>
                </a:lnSpc>
              </a:pPr>
              <a:r>
                <a:rPr lang="fr-FR" sz="2800" dirty="0">
                  <a:latin typeface="Calibri" panose="020F0502020204030204" pitchFamily="34" charset="0"/>
                  <a:cs typeface="Calibri" panose="020F0502020204030204" pitchFamily="34" charset="0"/>
                </a:rPr>
                <a:t>La recherche est cruciale à ce stade pour s'assurer que vous pouvez atteindre vos objectifs d'apprentissage.</a:t>
              </a:r>
              <a:endParaRPr lang="en-US" sz="2679" spc="133" dirty="0">
                <a:solidFill>
                  <a:srgbClr val="222222"/>
                </a:solidFill>
                <a:latin typeface="Glacial Indifference"/>
              </a:endParaRPr>
            </a:p>
          </p:txBody>
        </p:sp>
      </p:grpSp>
      <p:sp>
        <p:nvSpPr>
          <p:cNvPr id="13" name="TextBox 13"/>
          <p:cNvSpPr txBox="1"/>
          <p:nvPr/>
        </p:nvSpPr>
        <p:spPr>
          <a:xfrm>
            <a:off x="4313290" y="6896100"/>
            <a:ext cx="1096910" cy="1135719"/>
          </a:xfrm>
          <a:prstGeom prst="rect">
            <a:avLst/>
          </a:prstGeom>
        </p:spPr>
        <p:txBody>
          <a:bodyPr lIns="0" tIns="0" rIns="0" bIns="0" rtlCol="0" anchor="t">
            <a:spAutoFit/>
          </a:bodyPr>
          <a:lstStyle/>
          <a:p>
            <a:pPr algn="ctr">
              <a:lnSpc>
                <a:spcPts val="9100"/>
              </a:lnSpc>
            </a:pPr>
            <a:r>
              <a:rPr lang="en-US" sz="7000" spc="350" dirty="0">
                <a:solidFill>
                  <a:srgbClr val="FF2870"/>
                </a:solidFill>
                <a:latin typeface="Glacial Indifference Bold"/>
              </a:rPr>
              <a:t>2</a:t>
            </a:r>
          </a:p>
        </p:txBody>
      </p:sp>
      <p:grpSp>
        <p:nvGrpSpPr>
          <p:cNvPr id="14" name="Group 14"/>
          <p:cNvGrpSpPr/>
          <p:nvPr/>
        </p:nvGrpSpPr>
        <p:grpSpPr>
          <a:xfrm>
            <a:off x="5511940" y="7200900"/>
            <a:ext cx="8813659" cy="2565215"/>
            <a:chOff x="0" y="-19051"/>
            <a:chExt cx="6558230" cy="3420285"/>
          </a:xfrm>
        </p:grpSpPr>
        <p:sp>
          <p:nvSpPr>
            <p:cNvPr id="15" name="TextBox 15"/>
            <p:cNvSpPr txBox="1"/>
            <p:nvPr/>
          </p:nvSpPr>
          <p:spPr>
            <a:xfrm>
              <a:off x="0" y="-19051"/>
              <a:ext cx="6558230" cy="820737"/>
            </a:xfrm>
            <a:prstGeom prst="rect">
              <a:avLst/>
            </a:prstGeom>
          </p:spPr>
          <p:txBody>
            <a:bodyPr wrap="square" lIns="0" tIns="0" rIns="0" bIns="0" rtlCol="0" anchor="t">
              <a:spAutoFit/>
            </a:bodyPr>
            <a:lstStyle/>
            <a:p>
              <a:pPr>
                <a:lnSpc>
                  <a:spcPts val="4800"/>
                </a:lnSpc>
              </a:pPr>
              <a:r>
                <a:rPr lang="en-US" sz="4000" spc="200" dirty="0" err="1">
                  <a:solidFill>
                    <a:srgbClr val="222222"/>
                  </a:solidFill>
                  <a:latin typeface="Glacial Indifference Bold"/>
                </a:rPr>
                <a:t>Enigmes</a:t>
              </a:r>
              <a:r>
                <a:rPr lang="en-US" sz="4000" spc="200" dirty="0">
                  <a:solidFill>
                    <a:srgbClr val="222222"/>
                  </a:solidFill>
                  <a:latin typeface="Glacial Indifference Bold"/>
                </a:rPr>
                <a:t> et puzzles</a:t>
              </a:r>
            </a:p>
          </p:txBody>
        </p:sp>
        <p:sp>
          <p:nvSpPr>
            <p:cNvPr id="16" name="TextBox 16"/>
            <p:cNvSpPr txBox="1"/>
            <p:nvPr/>
          </p:nvSpPr>
          <p:spPr>
            <a:xfrm>
              <a:off x="0" y="1103170"/>
              <a:ext cx="5896527" cy="2298064"/>
            </a:xfrm>
            <a:prstGeom prst="rect">
              <a:avLst/>
            </a:prstGeom>
          </p:spPr>
          <p:txBody>
            <a:bodyPr lIns="0" tIns="0" rIns="0" bIns="0" rtlCol="0" anchor="t">
              <a:spAutoFit/>
            </a:bodyPr>
            <a:lstStyle/>
            <a:p>
              <a:pPr lvl="1" algn="just"/>
              <a:r>
                <a:rPr lang="fr-FR" sz="2800" dirty="0">
                  <a:latin typeface="Calibri" panose="020F0502020204030204" pitchFamily="34" charset="0"/>
                  <a:cs typeface="Calibri" panose="020F0502020204030204" pitchFamily="34" charset="0"/>
                </a:rPr>
                <a:t>Les utilisateurs doivent être en mesure de résoudre les problèmes. Des images numériques, verbales et même photographiques peuvent être utilisées comme exemples d’énigmes et de puzzles. </a:t>
              </a:r>
              <a:endParaRPr lang="en-IE" sz="2800" dirty="0">
                <a:latin typeface="Calibri" panose="020F0502020204030204" pitchFamily="34" charset="0"/>
                <a:cs typeface="Calibri" panose="020F0502020204030204" pitchFamily="34" charset="0"/>
              </a:endParaRPr>
            </a:p>
          </p:txBody>
        </p:sp>
      </p:grpSp>
      <p:pic>
        <p:nvPicPr>
          <p:cNvPr id="21" name="Picture 20" descr="A picture containing drawing&#10;&#10;Description automatically generated">
            <a:extLst>
              <a:ext uri="{FF2B5EF4-FFF2-40B4-BE49-F238E27FC236}">
                <a16:creationId xmlns:a16="http://schemas.microsoft.com/office/drawing/2014/main" id="{3BD1C075-74F0-0D4B-85A0-55F58096B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2375" y="9486900"/>
            <a:ext cx="1593850" cy="454458"/>
          </a:xfrm>
          <a:prstGeom prst="rect">
            <a:avLst/>
          </a:prstGeom>
        </p:spPr>
      </p:pic>
      <p:pic>
        <p:nvPicPr>
          <p:cNvPr id="23" name="Picture 22" descr="A close up of a logo&#10;&#10;Description automatically generated">
            <a:extLst>
              <a:ext uri="{FF2B5EF4-FFF2-40B4-BE49-F238E27FC236}">
                <a16:creationId xmlns:a16="http://schemas.microsoft.com/office/drawing/2014/main" id="{316700DD-58BD-9145-860D-CB93A2A9BE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017238" y="-1977893"/>
            <a:ext cx="8484124" cy="8229600"/>
          </a:xfrm>
          <a:prstGeom prst="rect">
            <a:avLst/>
          </a:prstGeom>
        </p:spPr>
      </p:pic>
      <p:pic>
        <p:nvPicPr>
          <p:cNvPr id="3" name="Picture 3"/>
          <p:cNvPicPr>
            <a:picLocks noChangeAspect="1"/>
          </p:cNvPicPr>
          <p:nvPr/>
        </p:nvPicPr>
        <p:blipFill>
          <a:blip r:embed="rId3"/>
          <a:srcRect/>
          <a:stretch>
            <a:fillRect/>
          </a:stretch>
        </p:blipFill>
        <p:spPr>
          <a:xfrm rot="1745510">
            <a:off x="-4437506" y="7234722"/>
            <a:ext cx="9797143" cy="8229600"/>
          </a:xfrm>
          <a:prstGeom prst="rect">
            <a:avLst/>
          </a:prstGeom>
        </p:spPr>
      </p:pic>
      <p:sp>
        <p:nvSpPr>
          <p:cNvPr id="4" name="TextBox 4"/>
          <p:cNvSpPr txBox="1"/>
          <p:nvPr/>
        </p:nvSpPr>
        <p:spPr>
          <a:xfrm>
            <a:off x="1790700" y="1333500"/>
            <a:ext cx="10172700" cy="1099660"/>
          </a:xfrm>
          <a:prstGeom prst="rect">
            <a:avLst/>
          </a:prstGeom>
        </p:spPr>
        <p:txBody>
          <a:bodyPr wrap="square" lIns="0" tIns="0" rIns="0" bIns="0" rtlCol="0" anchor="t">
            <a:spAutoFit/>
          </a:bodyPr>
          <a:lstStyle/>
          <a:p>
            <a:pPr>
              <a:lnSpc>
                <a:spcPts val="9100"/>
              </a:lnSpc>
            </a:pPr>
            <a:r>
              <a:rPr lang="en-US" sz="7000" spc="350" dirty="0">
                <a:solidFill>
                  <a:srgbClr val="FF2870"/>
                </a:solidFill>
                <a:latin typeface="Glacial Indifference"/>
              </a:rPr>
              <a:t>Les </a:t>
            </a:r>
            <a:r>
              <a:rPr lang="en-US" sz="7000" spc="350" dirty="0" err="1">
                <a:solidFill>
                  <a:srgbClr val="FF2870"/>
                </a:solidFill>
                <a:latin typeface="Glacial Indifference"/>
              </a:rPr>
              <a:t>éléments</a:t>
            </a:r>
            <a:r>
              <a:rPr lang="en-US" sz="7000" spc="350" dirty="0">
                <a:solidFill>
                  <a:srgbClr val="FF2870"/>
                </a:solidFill>
                <a:latin typeface="Glacial Indifference"/>
              </a:rPr>
              <a:t> </a:t>
            </a:r>
            <a:r>
              <a:rPr lang="en-US" sz="7000" spc="350" dirty="0" err="1">
                <a:solidFill>
                  <a:srgbClr val="FF2870"/>
                </a:solidFill>
                <a:latin typeface="Glacial Indifference"/>
              </a:rPr>
              <a:t>d’une</a:t>
            </a:r>
            <a:r>
              <a:rPr lang="en-US" sz="7000" spc="350" dirty="0">
                <a:solidFill>
                  <a:srgbClr val="FF2870"/>
                </a:solidFill>
                <a:latin typeface="Glacial Indifference"/>
              </a:rPr>
              <a:t> DB</a:t>
            </a:r>
          </a:p>
        </p:txBody>
      </p:sp>
      <p:sp>
        <p:nvSpPr>
          <p:cNvPr id="5" name="TextBox 5"/>
          <p:cNvSpPr txBox="1"/>
          <p:nvPr/>
        </p:nvSpPr>
        <p:spPr>
          <a:xfrm>
            <a:off x="960490" y="3567791"/>
            <a:ext cx="1096910" cy="1135719"/>
          </a:xfrm>
          <a:prstGeom prst="rect">
            <a:avLst/>
          </a:prstGeom>
        </p:spPr>
        <p:txBody>
          <a:bodyPr lIns="0" tIns="0" rIns="0" bIns="0" rtlCol="0" anchor="t">
            <a:spAutoFit/>
          </a:bodyPr>
          <a:lstStyle/>
          <a:p>
            <a:pPr algn="ctr">
              <a:lnSpc>
                <a:spcPts val="9100"/>
              </a:lnSpc>
            </a:pPr>
            <a:r>
              <a:rPr lang="en-US" sz="7000" spc="350" dirty="0">
                <a:solidFill>
                  <a:srgbClr val="FF2870"/>
                </a:solidFill>
                <a:latin typeface="Glacial Indifference Bold"/>
              </a:rPr>
              <a:t>4</a:t>
            </a:r>
          </a:p>
        </p:txBody>
      </p:sp>
      <p:grpSp>
        <p:nvGrpSpPr>
          <p:cNvPr id="6" name="Group 6"/>
          <p:cNvGrpSpPr/>
          <p:nvPr/>
        </p:nvGrpSpPr>
        <p:grpSpPr>
          <a:xfrm>
            <a:off x="2057400" y="3775736"/>
            <a:ext cx="5455226" cy="2996101"/>
            <a:chOff x="0" y="-19050"/>
            <a:chExt cx="5896527" cy="3994798"/>
          </a:xfrm>
        </p:grpSpPr>
        <p:sp>
          <p:nvSpPr>
            <p:cNvPr id="7" name="TextBox 7"/>
            <p:cNvSpPr txBox="1"/>
            <p:nvPr/>
          </p:nvSpPr>
          <p:spPr>
            <a:xfrm>
              <a:off x="0" y="-19050"/>
              <a:ext cx="5896527" cy="827197"/>
            </a:xfrm>
            <a:prstGeom prst="rect">
              <a:avLst/>
            </a:prstGeom>
          </p:spPr>
          <p:txBody>
            <a:bodyPr lIns="0" tIns="0" rIns="0" bIns="0" rtlCol="0" anchor="t">
              <a:spAutoFit/>
            </a:bodyPr>
            <a:lstStyle/>
            <a:p>
              <a:pPr>
                <a:lnSpc>
                  <a:spcPts val="4800"/>
                </a:lnSpc>
              </a:pPr>
              <a:r>
                <a:rPr lang="en-US" sz="4000" spc="200" dirty="0" err="1">
                  <a:solidFill>
                    <a:srgbClr val="222222"/>
                  </a:solidFill>
                  <a:latin typeface="Glacial Indifference Bold"/>
                </a:rPr>
                <a:t>Objectifs</a:t>
              </a:r>
              <a:endParaRPr lang="en-US" sz="4000" spc="200" dirty="0">
                <a:solidFill>
                  <a:srgbClr val="222222"/>
                </a:solidFill>
                <a:latin typeface="Glacial Indifference Bold"/>
              </a:endParaRPr>
            </a:p>
          </p:txBody>
        </p:sp>
        <p:sp>
          <p:nvSpPr>
            <p:cNvPr id="8" name="TextBox 8"/>
            <p:cNvSpPr txBox="1"/>
            <p:nvPr/>
          </p:nvSpPr>
          <p:spPr>
            <a:xfrm>
              <a:off x="0" y="1103169"/>
              <a:ext cx="5896527" cy="2872579"/>
            </a:xfrm>
            <a:prstGeom prst="rect">
              <a:avLst/>
            </a:prstGeom>
          </p:spPr>
          <p:txBody>
            <a:bodyPr lIns="0" tIns="0" rIns="0" bIns="0" rtlCol="0" anchor="t">
              <a:spAutoFit/>
            </a:bodyPr>
            <a:lstStyle/>
            <a:p>
              <a:pPr lvl="1" algn="just"/>
              <a:r>
                <a:rPr lang="fr-FR" sz="2800" dirty="0">
                  <a:latin typeface="Calibri" panose="020F0502020204030204" pitchFamily="34" charset="0"/>
                  <a:cs typeface="Calibri" panose="020F0502020204030204" pitchFamily="34" charset="0"/>
                </a:rPr>
                <a:t>À l'issue de l'atelier numérique, les utilisateurs devraient avoir appris des faits liés au sujet. Veillez à ce qu'ils soient transparents. </a:t>
              </a:r>
              <a:endParaRPr lang="en-IE" sz="2800" dirty="0">
                <a:latin typeface="Calibri" panose="020F0502020204030204" pitchFamily="34" charset="0"/>
                <a:cs typeface="Calibri" panose="020F0502020204030204" pitchFamily="34" charset="0"/>
              </a:endParaRPr>
            </a:p>
          </p:txBody>
        </p:sp>
      </p:grpSp>
      <p:sp>
        <p:nvSpPr>
          <p:cNvPr id="9" name="TextBox 9"/>
          <p:cNvSpPr txBox="1"/>
          <p:nvPr/>
        </p:nvSpPr>
        <p:spPr>
          <a:xfrm>
            <a:off x="8686800" y="3567791"/>
            <a:ext cx="1096910" cy="1135719"/>
          </a:xfrm>
          <a:prstGeom prst="rect">
            <a:avLst/>
          </a:prstGeom>
        </p:spPr>
        <p:txBody>
          <a:bodyPr lIns="0" tIns="0" rIns="0" bIns="0" rtlCol="0" anchor="t">
            <a:spAutoFit/>
          </a:bodyPr>
          <a:lstStyle/>
          <a:p>
            <a:pPr algn="ctr">
              <a:lnSpc>
                <a:spcPts val="9100"/>
              </a:lnSpc>
            </a:pPr>
            <a:r>
              <a:rPr lang="en-US" sz="7000" spc="350" dirty="0">
                <a:solidFill>
                  <a:srgbClr val="FF2870"/>
                </a:solidFill>
                <a:latin typeface="Glacial Indifference Bold"/>
              </a:rPr>
              <a:t>6</a:t>
            </a:r>
          </a:p>
        </p:txBody>
      </p:sp>
      <p:grpSp>
        <p:nvGrpSpPr>
          <p:cNvPr id="10" name="Group 10"/>
          <p:cNvGrpSpPr/>
          <p:nvPr/>
        </p:nvGrpSpPr>
        <p:grpSpPr>
          <a:xfrm>
            <a:off x="9753600" y="3775736"/>
            <a:ext cx="6096000" cy="2565215"/>
            <a:chOff x="0" y="-19051"/>
            <a:chExt cx="7423134" cy="3420286"/>
          </a:xfrm>
        </p:grpSpPr>
        <p:sp>
          <p:nvSpPr>
            <p:cNvPr id="11" name="TextBox 11"/>
            <p:cNvSpPr txBox="1"/>
            <p:nvPr/>
          </p:nvSpPr>
          <p:spPr>
            <a:xfrm>
              <a:off x="0" y="-19051"/>
              <a:ext cx="7423134" cy="820737"/>
            </a:xfrm>
            <a:prstGeom prst="rect">
              <a:avLst/>
            </a:prstGeom>
          </p:spPr>
          <p:txBody>
            <a:bodyPr wrap="square" lIns="0" tIns="0" rIns="0" bIns="0" rtlCol="0" anchor="t">
              <a:spAutoFit/>
            </a:bodyPr>
            <a:lstStyle/>
            <a:p>
              <a:pPr>
                <a:lnSpc>
                  <a:spcPts val="4800"/>
                </a:lnSpc>
              </a:pPr>
              <a:r>
                <a:rPr lang="en-US" sz="4000" spc="200" dirty="0" err="1">
                  <a:solidFill>
                    <a:srgbClr val="222222"/>
                  </a:solidFill>
                  <a:latin typeface="Glacial Indifference Bold"/>
                </a:rPr>
                <a:t>Défis</a:t>
              </a:r>
              <a:endParaRPr lang="en-US" sz="4000" spc="200" dirty="0">
                <a:solidFill>
                  <a:srgbClr val="222222"/>
                </a:solidFill>
                <a:latin typeface="Glacial Indifference Bold"/>
              </a:endParaRPr>
            </a:p>
          </p:txBody>
        </p:sp>
        <p:sp>
          <p:nvSpPr>
            <p:cNvPr id="12" name="TextBox 12"/>
            <p:cNvSpPr txBox="1"/>
            <p:nvPr/>
          </p:nvSpPr>
          <p:spPr>
            <a:xfrm>
              <a:off x="415752" y="1103170"/>
              <a:ext cx="6636226" cy="2298065"/>
            </a:xfrm>
            <a:prstGeom prst="rect">
              <a:avLst/>
            </a:prstGeom>
          </p:spPr>
          <p:txBody>
            <a:bodyPr wrap="square" lIns="0" tIns="0" rIns="0" bIns="0" rtlCol="0" anchor="t">
              <a:spAutoFit/>
            </a:bodyPr>
            <a:lstStyle/>
            <a:p>
              <a:pPr lvl="1" algn="just"/>
              <a:r>
                <a:rPr lang="fr-FR" sz="2800" dirty="0">
                  <a:latin typeface="Calibri" panose="020F0502020204030204" pitchFamily="34" charset="0"/>
                  <a:cs typeface="Calibri" panose="020F0502020204030204" pitchFamily="34" charset="0"/>
                </a:rPr>
                <a:t>En fonction du niveau de difficulté, entre 2 et 6 défis distincts doivent être présentés aux utilisateurs. </a:t>
              </a:r>
              <a:endParaRPr lang="en-IE" sz="2800" dirty="0">
                <a:latin typeface="Calibri" panose="020F0502020204030204" pitchFamily="34" charset="0"/>
                <a:cs typeface="Calibri" panose="020F0502020204030204" pitchFamily="34" charset="0"/>
              </a:endParaRPr>
            </a:p>
          </p:txBody>
        </p:sp>
      </p:grpSp>
      <p:sp>
        <p:nvSpPr>
          <p:cNvPr id="13" name="TextBox 13"/>
          <p:cNvSpPr txBox="1"/>
          <p:nvPr/>
        </p:nvSpPr>
        <p:spPr>
          <a:xfrm>
            <a:off x="4313290" y="6896100"/>
            <a:ext cx="1096910" cy="1135719"/>
          </a:xfrm>
          <a:prstGeom prst="rect">
            <a:avLst/>
          </a:prstGeom>
        </p:spPr>
        <p:txBody>
          <a:bodyPr lIns="0" tIns="0" rIns="0" bIns="0" rtlCol="0" anchor="t">
            <a:spAutoFit/>
          </a:bodyPr>
          <a:lstStyle/>
          <a:p>
            <a:pPr algn="ctr">
              <a:lnSpc>
                <a:spcPts val="9100"/>
              </a:lnSpc>
            </a:pPr>
            <a:r>
              <a:rPr lang="en-US" sz="7000" spc="350" dirty="0">
                <a:solidFill>
                  <a:srgbClr val="FF2870"/>
                </a:solidFill>
                <a:latin typeface="Glacial Indifference Bold"/>
              </a:rPr>
              <a:t>5</a:t>
            </a:r>
          </a:p>
        </p:txBody>
      </p:sp>
      <p:grpSp>
        <p:nvGrpSpPr>
          <p:cNvPr id="14" name="Group 14"/>
          <p:cNvGrpSpPr/>
          <p:nvPr/>
        </p:nvGrpSpPr>
        <p:grpSpPr>
          <a:xfrm>
            <a:off x="5511940" y="7200900"/>
            <a:ext cx="8813659" cy="1703440"/>
            <a:chOff x="0" y="-19051"/>
            <a:chExt cx="6558230" cy="2271253"/>
          </a:xfrm>
        </p:grpSpPr>
        <p:sp>
          <p:nvSpPr>
            <p:cNvPr id="15" name="TextBox 15"/>
            <p:cNvSpPr txBox="1"/>
            <p:nvPr/>
          </p:nvSpPr>
          <p:spPr>
            <a:xfrm>
              <a:off x="0" y="-19051"/>
              <a:ext cx="6558230" cy="820737"/>
            </a:xfrm>
            <a:prstGeom prst="rect">
              <a:avLst/>
            </a:prstGeom>
          </p:spPr>
          <p:txBody>
            <a:bodyPr wrap="square" lIns="0" tIns="0" rIns="0" bIns="0" rtlCol="0" anchor="t">
              <a:spAutoFit/>
            </a:bodyPr>
            <a:lstStyle/>
            <a:p>
              <a:pPr>
                <a:lnSpc>
                  <a:spcPts val="4800"/>
                </a:lnSpc>
              </a:pPr>
              <a:r>
                <a:rPr lang="en-US" sz="4000" spc="200" dirty="0" err="1">
                  <a:solidFill>
                    <a:srgbClr val="222222"/>
                  </a:solidFill>
                  <a:latin typeface="Glacial Indifference Bold"/>
                </a:rPr>
                <a:t>Résolution</a:t>
              </a:r>
              <a:endParaRPr lang="en-US" sz="4000" spc="200" dirty="0">
                <a:solidFill>
                  <a:srgbClr val="222222"/>
                </a:solidFill>
                <a:latin typeface="Glacial Indifference Bold"/>
              </a:endParaRPr>
            </a:p>
          </p:txBody>
        </p:sp>
        <p:sp>
          <p:nvSpPr>
            <p:cNvPr id="16" name="TextBox 16"/>
            <p:cNvSpPr txBox="1"/>
            <p:nvPr/>
          </p:nvSpPr>
          <p:spPr>
            <a:xfrm>
              <a:off x="1" y="1103170"/>
              <a:ext cx="5084023" cy="1149032"/>
            </a:xfrm>
            <a:prstGeom prst="rect">
              <a:avLst/>
            </a:prstGeom>
          </p:spPr>
          <p:txBody>
            <a:bodyPr wrap="square" lIns="0" tIns="0" rIns="0" bIns="0" rtlCol="0" anchor="t">
              <a:spAutoFit/>
            </a:bodyPr>
            <a:lstStyle/>
            <a:p>
              <a:pPr lvl="1" algn="just"/>
              <a:r>
                <a:rPr lang="fr-FR" sz="2800" dirty="0">
                  <a:latin typeface="Calibri" panose="020F0502020204030204" pitchFamily="34" charset="0"/>
                  <a:cs typeface="Calibri" panose="020F0502020204030204" pitchFamily="34" charset="0"/>
                </a:rPr>
                <a:t>Le récit initial devrait se terminer à la fin du défi.</a:t>
              </a:r>
              <a:endParaRPr lang="en-IE" sz="2800" dirty="0">
                <a:latin typeface="Calibri" panose="020F0502020204030204" pitchFamily="34" charset="0"/>
                <a:cs typeface="Calibri" panose="020F0502020204030204" pitchFamily="34" charset="0"/>
              </a:endParaRPr>
            </a:p>
          </p:txBody>
        </p:sp>
      </p:grpSp>
      <p:pic>
        <p:nvPicPr>
          <p:cNvPr id="21" name="Picture 20" descr="A picture containing drawing&#10;&#10;Description automatically generated">
            <a:extLst>
              <a:ext uri="{FF2B5EF4-FFF2-40B4-BE49-F238E27FC236}">
                <a16:creationId xmlns:a16="http://schemas.microsoft.com/office/drawing/2014/main" id="{3BD1C075-74F0-0D4B-85A0-55F58096B1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2375" y="9486900"/>
            <a:ext cx="1593850" cy="454458"/>
          </a:xfrm>
          <a:prstGeom prst="rect">
            <a:avLst/>
          </a:prstGeom>
        </p:spPr>
      </p:pic>
      <p:pic>
        <p:nvPicPr>
          <p:cNvPr id="23" name="Picture 22" descr="A close up of a logo&#10;&#10;Description automatically generated">
            <a:extLst>
              <a:ext uri="{FF2B5EF4-FFF2-40B4-BE49-F238E27FC236}">
                <a16:creationId xmlns:a16="http://schemas.microsoft.com/office/drawing/2014/main" id="{316700DD-58BD-9145-860D-CB93A2A9BE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extLst>
      <p:ext uri="{BB962C8B-B14F-4D97-AF65-F5344CB8AC3E}">
        <p14:creationId xmlns:p14="http://schemas.microsoft.com/office/powerpoint/2010/main" val="177338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510185">
            <a:off x="4689183" y="3843768"/>
            <a:ext cx="19690789" cy="14472730"/>
          </a:xfrm>
          <a:prstGeom prst="rect">
            <a:avLst/>
          </a:prstGeom>
        </p:spPr>
      </p:pic>
      <p:grpSp>
        <p:nvGrpSpPr>
          <p:cNvPr id="3" name="Group 3"/>
          <p:cNvGrpSpPr/>
          <p:nvPr/>
        </p:nvGrpSpPr>
        <p:grpSpPr>
          <a:xfrm>
            <a:off x="1790700" y="1347986"/>
            <a:ext cx="11620500" cy="7603490"/>
            <a:chOff x="0" y="-82286"/>
            <a:chExt cx="11339014" cy="10137989"/>
          </a:xfrm>
        </p:grpSpPr>
        <p:sp>
          <p:nvSpPr>
            <p:cNvPr id="4" name="TextBox 4"/>
            <p:cNvSpPr txBox="1"/>
            <p:nvPr/>
          </p:nvSpPr>
          <p:spPr>
            <a:xfrm>
              <a:off x="0" y="-82286"/>
              <a:ext cx="11339014" cy="1504685"/>
            </a:xfrm>
            <a:prstGeom prst="rect">
              <a:avLst/>
            </a:prstGeom>
          </p:spPr>
          <p:txBody>
            <a:bodyPr lIns="0" tIns="0" rIns="0" bIns="0" rtlCol="0" anchor="t">
              <a:spAutoFit/>
            </a:bodyPr>
            <a:lstStyle/>
            <a:p>
              <a:pPr>
                <a:lnSpc>
                  <a:spcPts val="8800"/>
                </a:lnSpc>
              </a:pPr>
              <a:r>
                <a:rPr lang="en-US" sz="8000" spc="200" dirty="0">
                  <a:solidFill>
                    <a:srgbClr val="FF2870"/>
                  </a:solidFill>
                  <a:latin typeface="Glacial Indifference Bold"/>
                </a:rPr>
                <a:t>Le </a:t>
              </a:r>
              <a:r>
                <a:rPr lang="en-US" sz="8000" spc="200" dirty="0" err="1">
                  <a:solidFill>
                    <a:srgbClr val="FF2870"/>
                  </a:solidFill>
                  <a:latin typeface="Glacial Indifference Bold"/>
                </a:rPr>
                <a:t>récit</a:t>
              </a:r>
              <a:endParaRPr lang="en-US" sz="8000" spc="200" dirty="0">
                <a:solidFill>
                  <a:srgbClr val="FF2870"/>
                </a:solidFill>
                <a:latin typeface="Glacial Indifference Bold"/>
              </a:endParaRPr>
            </a:p>
          </p:txBody>
        </p:sp>
        <p:sp>
          <p:nvSpPr>
            <p:cNvPr id="5" name="TextBox 5"/>
            <p:cNvSpPr txBox="1"/>
            <p:nvPr/>
          </p:nvSpPr>
          <p:spPr>
            <a:xfrm>
              <a:off x="0" y="-19050"/>
              <a:ext cx="11339014" cy="819150"/>
            </a:xfrm>
            <a:prstGeom prst="rect">
              <a:avLst/>
            </a:prstGeom>
          </p:spPr>
          <p:txBody>
            <a:bodyPr lIns="0" tIns="0" rIns="0" bIns="0" rtlCol="0" anchor="t">
              <a:spAutoFit/>
            </a:bodyPr>
            <a:lstStyle/>
            <a:p>
              <a:pPr>
                <a:lnSpc>
                  <a:spcPts val="4800"/>
                </a:lnSpc>
              </a:pPr>
              <a:endParaRPr lang="en-US" sz="4000" spc="200" dirty="0">
                <a:solidFill>
                  <a:srgbClr val="222222"/>
                </a:solidFill>
                <a:latin typeface="Glacial Indifference Bold"/>
              </a:endParaRPr>
            </a:p>
          </p:txBody>
        </p:sp>
        <p:sp>
          <p:nvSpPr>
            <p:cNvPr id="6" name="TextBox 6"/>
            <p:cNvSpPr txBox="1"/>
            <p:nvPr/>
          </p:nvSpPr>
          <p:spPr>
            <a:xfrm>
              <a:off x="0" y="1930400"/>
              <a:ext cx="11339014" cy="8125303"/>
            </a:xfrm>
            <a:prstGeom prst="rect">
              <a:avLst/>
            </a:prstGeom>
          </p:spPr>
          <p:txBody>
            <a:bodyPr lIns="0" tIns="0" rIns="0" bIns="0" rtlCol="0" anchor="t">
              <a:spAutoFit/>
            </a:bodyPr>
            <a:lstStyle/>
            <a:p>
              <a:pPr marL="571500" indent="-571500" algn="just">
                <a:buFont typeface="Arial" panose="020B0604020202020204" pitchFamily="34" charset="0"/>
                <a:buChar char="•"/>
              </a:pPr>
              <a:r>
                <a:rPr lang="fr-FR" sz="3600" dirty="0">
                  <a:latin typeface="Calibri" panose="020F0502020204030204" pitchFamily="34" charset="0"/>
                  <a:cs typeface="Calibri" panose="020F0502020204030204" pitchFamily="34" charset="0"/>
                </a:rPr>
                <a:t>Le récit est l'intrigue qui présente le matériel d'apprentissage d'une manière passionnante et souvent fantaisiste. </a:t>
              </a:r>
            </a:p>
            <a:p>
              <a:pPr marL="571500" indent="-571500" algn="just">
                <a:buFont typeface="Arial" panose="020B0604020202020204" pitchFamily="34" charset="0"/>
                <a:buChar char="•"/>
              </a:pPr>
              <a:r>
                <a:rPr lang="fr-FR" sz="3600" dirty="0">
                  <a:latin typeface="Calibri" panose="020F0502020204030204" pitchFamily="34" charset="0"/>
                  <a:cs typeface="Calibri" panose="020F0502020204030204" pitchFamily="34" charset="0"/>
                </a:rPr>
                <a:t>Le récit plante le décor de l'activité et explique ce que les utilisateurs doivent faire. </a:t>
              </a:r>
            </a:p>
            <a:p>
              <a:pPr marL="571500" indent="-571500" algn="just">
                <a:buFont typeface="Arial" panose="020B0604020202020204" pitchFamily="34" charset="0"/>
                <a:buChar char="•"/>
              </a:pPr>
              <a:r>
                <a:rPr lang="fr-FR" sz="3600" dirty="0">
                  <a:latin typeface="Calibri" panose="020F0502020204030204" pitchFamily="34" charset="0"/>
                  <a:cs typeface="Calibri" panose="020F0502020204030204" pitchFamily="34" charset="0"/>
                </a:rPr>
                <a:t>Une image ou une vidéo peut être utilisée pour expliquer le récit.  </a:t>
              </a:r>
            </a:p>
            <a:p>
              <a:pPr marL="571500" indent="-571500" algn="just">
                <a:buFont typeface="Arial" panose="020B0604020202020204" pitchFamily="34" charset="0"/>
                <a:buChar char="•"/>
              </a:pPr>
              <a:r>
                <a:rPr lang="fr-FR" sz="3600" dirty="0">
                  <a:latin typeface="Calibri" panose="020F0502020204030204" pitchFamily="34" charset="0"/>
                  <a:cs typeface="Calibri" panose="020F0502020204030204" pitchFamily="34" charset="0"/>
                </a:rPr>
                <a:t>Souvent, un texte court de 100 à 150 mots peut être utilisé pour aider à planter le décor. </a:t>
              </a:r>
            </a:p>
            <a:p>
              <a:pPr marL="571500" indent="-571500" algn="just">
                <a:buFont typeface="Arial" panose="020B0604020202020204" pitchFamily="34" charset="0"/>
                <a:buChar char="•"/>
              </a:pPr>
              <a:r>
                <a:rPr lang="fr-FR" sz="3600" dirty="0">
                  <a:latin typeface="Calibri" panose="020F0502020204030204" pitchFamily="34" charset="0"/>
                  <a:cs typeface="Calibri" panose="020F0502020204030204" pitchFamily="34" charset="0"/>
                </a:rPr>
                <a:t>L'utilisation de techniques de narration permet aux utilisateurs de mieux comprendre et d'apprécier le sujet. </a:t>
              </a:r>
              <a:endParaRPr lang="en-US" sz="3500" spc="175" dirty="0">
                <a:solidFill>
                  <a:srgbClr val="222222"/>
                </a:solidFill>
                <a:latin typeface="HK Grotesk Light Bold"/>
              </a:endParaRPr>
            </a:p>
          </p:txBody>
        </p:sp>
      </p:grpSp>
      <p:pic>
        <p:nvPicPr>
          <p:cNvPr id="7" name="Picture 7"/>
          <p:cNvPicPr>
            <a:picLocks noChangeAspect="1"/>
          </p:cNvPicPr>
          <p:nvPr/>
        </p:nvPicPr>
        <p:blipFill>
          <a:blip r:embed="rId3"/>
          <a:srcRect/>
          <a:stretch>
            <a:fillRect/>
          </a:stretch>
        </p:blipFill>
        <p:spPr>
          <a:xfrm rot="5400000">
            <a:off x="16033448" y="1028700"/>
            <a:ext cx="1225852" cy="122585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7BF3381-00EF-974B-B934-C1780B49B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0" name="Picture 9" descr="A close up of a logo&#10;&#10;Description automatically generated">
            <a:extLst>
              <a:ext uri="{FF2B5EF4-FFF2-40B4-BE49-F238E27FC236}">
                <a16:creationId xmlns:a16="http://schemas.microsoft.com/office/drawing/2014/main" id="{84965645-53A1-8F4B-BC91-DD0F5C424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
        <p:nvSpPr>
          <p:cNvPr id="11" name="AutoShape 7"/>
          <p:cNvSpPr/>
          <p:nvPr/>
        </p:nvSpPr>
        <p:spPr>
          <a:xfrm>
            <a:off x="1638300" y="2523173"/>
            <a:ext cx="9182100" cy="82550"/>
          </a:xfrm>
          <a:prstGeom prst="rect">
            <a:avLst/>
          </a:prstGeom>
          <a:solidFill>
            <a:srgbClr val="FFE148"/>
          </a:solid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890823">
            <a:off x="11590213" y="-2729423"/>
            <a:ext cx="14743631" cy="14596195"/>
          </a:xfrm>
          <a:prstGeom prst="rect">
            <a:avLst/>
          </a:prstGeom>
        </p:spPr>
      </p:pic>
      <p:grpSp>
        <p:nvGrpSpPr>
          <p:cNvPr id="3" name="Group 3"/>
          <p:cNvGrpSpPr/>
          <p:nvPr/>
        </p:nvGrpSpPr>
        <p:grpSpPr>
          <a:xfrm>
            <a:off x="1638300" y="1314570"/>
            <a:ext cx="9182100" cy="7984688"/>
            <a:chOff x="0" y="57150"/>
            <a:chExt cx="9741071" cy="10646251"/>
          </a:xfrm>
        </p:grpSpPr>
        <p:sp>
          <p:nvSpPr>
            <p:cNvPr id="4" name="TextBox 4"/>
            <p:cNvSpPr txBox="1"/>
            <p:nvPr/>
          </p:nvSpPr>
          <p:spPr>
            <a:xfrm>
              <a:off x="0" y="57150"/>
              <a:ext cx="9741071" cy="1504685"/>
            </a:xfrm>
            <a:prstGeom prst="rect">
              <a:avLst/>
            </a:prstGeom>
          </p:spPr>
          <p:txBody>
            <a:bodyPr lIns="0" tIns="0" rIns="0" bIns="0" rtlCol="0" anchor="t">
              <a:spAutoFit/>
            </a:bodyPr>
            <a:lstStyle/>
            <a:p>
              <a:pPr>
                <a:lnSpc>
                  <a:spcPts val="8800"/>
                </a:lnSpc>
              </a:pPr>
              <a:r>
                <a:rPr lang="en-US" sz="8000" spc="200" dirty="0">
                  <a:solidFill>
                    <a:srgbClr val="FF2870"/>
                  </a:solidFill>
                  <a:latin typeface="Glacial Indifference Bold"/>
                </a:rPr>
                <a:t>Le </a:t>
              </a:r>
              <a:r>
                <a:rPr lang="en-US" sz="8000" spc="200" dirty="0" err="1">
                  <a:solidFill>
                    <a:srgbClr val="FF2870"/>
                  </a:solidFill>
                  <a:latin typeface="Glacial Indifference Bold"/>
                </a:rPr>
                <a:t>processus</a:t>
              </a:r>
              <a:endParaRPr lang="en-US" sz="8000" spc="200" dirty="0">
                <a:solidFill>
                  <a:srgbClr val="FF2870"/>
                </a:solidFill>
                <a:latin typeface="Glacial Indifference Bold"/>
              </a:endParaRPr>
            </a:p>
          </p:txBody>
        </p:sp>
        <p:sp>
          <p:nvSpPr>
            <p:cNvPr id="6" name="TextBox 6"/>
            <p:cNvSpPr txBox="1"/>
            <p:nvPr/>
          </p:nvSpPr>
          <p:spPr>
            <a:xfrm>
              <a:off x="0" y="2167730"/>
              <a:ext cx="9741071" cy="8535671"/>
            </a:xfrm>
            <a:prstGeom prst="rect">
              <a:avLst/>
            </a:prstGeom>
          </p:spPr>
          <p:txBody>
            <a:bodyPr lIns="0" tIns="0" rIns="0" bIns="0" rtlCol="0" anchor="t">
              <a:spAutoFit/>
            </a:bodyPr>
            <a:lstStyle/>
            <a:p>
              <a:pPr marL="457200" indent="-457200" algn="just">
                <a:buFont typeface="Arial" panose="020B0604020202020204" pitchFamily="34" charset="0"/>
                <a:buChar char="•"/>
              </a:pPr>
              <a:r>
                <a:rPr lang="fr-FR" sz="3200" dirty="0">
                  <a:latin typeface="Calibri" panose="020F0502020204030204" pitchFamily="34" charset="0"/>
                  <a:cs typeface="Calibri" panose="020F0502020204030204" pitchFamily="34" charset="0"/>
                </a:rPr>
                <a:t>Chaque digital </a:t>
              </a:r>
              <a:r>
                <a:rPr lang="fr-FR" sz="3200" dirty="0" err="1">
                  <a:latin typeface="Calibri" panose="020F0502020204030204" pitchFamily="34" charset="0"/>
                  <a:cs typeface="Calibri" panose="020F0502020204030204" pitchFamily="34" charset="0"/>
                </a:rPr>
                <a:t>breakout</a:t>
              </a:r>
              <a:r>
                <a:rPr lang="fr-FR" sz="3200" dirty="0">
                  <a:latin typeface="Calibri" panose="020F0502020204030204" pitchFamily="34" charset="0"/>
                  <a:cs typeface="Calibri" panose="020F0502020204030204" pitchFamily="34" charset="0"/>
                </a:rPr>
                <a:t> a un thème central, par exemple "la protection de l'environnement" ou "l'éducation financière". </a:t>
              </a:r>
            </a:p>
            <a:p>
              <a:pPr marL="457200" indent="-457200" algn="just">
                <a:buFont typeface="Arial" panose="020B0604020202020204" pitchFamily="34" charset="0"/>
                <a:buChar char="•"/>
              </a:pPr>
              <a:endParaRPr lang="fr-FR" sz="32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fr-FR" sz="3200" dirty="0">
                  <a:latin typeface="Calibri" panose="020F0502020204030204" pitchFamily="34" charset="0"/>
                  <a:cs typeface="Calibri" panose="020F0502020204030204" pitchFamily="34" charset="0"/>
                </a:rPr>
                <a:t>Les utilisateurs doivent résoudre une série d'indices et d'énigmes afin de passer à l'étape suivante. </a:t>
              </a:r>
            </a:p>
            <a:p>
              <a:pPr marL="457200" indent="-457200" algn="just">
                <a:buFont typeface="Arial" panose="020B0604020202020204" pitchFamily="34" charset="0"/>
                <a:buChar char="•"/>
              </a:pPr>
              <a:endParaRPr lang="fr-FR" sz="32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fr-FR" sz="3200" dirty="0">
                  <a:latin typeface="Calibri" panose="020F0502020204030204" pitchFamily="34" charset="0"/>
                  <a:cs typeface="Calibri" panose="020F0502020204030204" pitchFamily="34" charset="0"/>
                </a:rPr>
                <a:t>À mesure que chaque défi est résolu, la narration se poursuit et les énigmes deviennent plus difficiles.</a:t>
              </a:r>
            </a:p>
            <a:p>
              <a:pPr marL="457200" indent="-457200" algn="just">
                <a:buFont typeface="Arial" panose="020B0604020202020204" pitchFamily="34" charset="0"/>
                <a:buChar char="•"/>
              </a:pPr>
              <a:endParaRPr lang="fr-FR" sz="3200" dirty="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fr-FR" sz="3200" dirty="0">
                  <a:latin typeface="Calibri" panose="020F0502020204030204" pitchFamily="34" charset="0"/>
                  <a:cs typeface="Calibri" panose="020F0502020204030204" pitchFamily="34" charset="0"/>
                </a:rPr>
                <a:t>Une fois que tous les objectifs d'apprentissage ont été atteints, les utilisateurs sont félicités pour avoir terminé la digital </a:t>
              </a:r>
              <a:r>
                <a:rPr lang="fr-FR" sz="3200" dirty="0" err="1">
                  <a:latin typeface="Calibri" panose="020F0502020204030204" pitchFamily="34" charset="0"/>
                  <a:cs typeface="Calibri" panose="020F0502020204030204" pitchFamily="34" charset="0"/>
                </a:rPr>
                <a:t>breakout</a:t>
              </a:r>
              <a:r>
                <a:rPr lang="fr-FR" sz="3200" dirty="0">
                  <a:latin typeface="Calibri" panose="020F0502020204030204" pitchFamily="34" charset="0"/>
                  <a:cs typeface="Calibri" panose="020F0502020204030204" pitchFamily="34" charset="0"/>
                </a:rPr>
                <a:t>.</a:t>
              </a:r>
              <a:endParaRPr lang="en-IE" sz="3200" dirty="0">
                <a:latin typeface="Calibri" panose="020F0502020204030204" pitchFamily="34" charset="0"/>
                <a:cs typeface="Calibri" panose="020F0502020204030204" pitchFamily="34" charset="0"/>
              </a:endParaRPr>
            </a:p>
          </p:txBody>
        </p:sp>
        <p:sp>
          <p:nvSpPr>
            <p:cNvPr id="7" name="AutoShape 7"/>
            <p:cNvSpPr/>
            <p:nvPr/>
          </p:nvSpPr>
          <p:spPr>
            <a:xfrm>
              <a:off x="0" y="1668621"/>
              <a:ext cx="9741071" cy="110067"/>
            </a:xfrm>
            <a:prstGeom prst="rect">
              <a:avLst/>
            </a:prstGeom>
            <a:solidFill>
              <a:srgbClr val="FFE148"/>
            </a:solidFill>
          </p:spPr>
        </p:sp>
      </p:grpSp>
      <p:pic>
        <p:nvPicPr>
          <p:cNvPr id="8" name="Picture 8"/>
          <p:cNvPicPr>
            <a:picLocks noChangeAspect="1"/>
          </p:cNvPicPr>
          <p:nvPr/>
        </p:nvPicPr>
        <p:blipFill>
          <a:blip r:embed="rId3"/>
          <a:srcRect/>
          <a:stretch>
            <a:fillRect/>
          </a:stretch>
        </p:blipFill>
        <p:spPr>
          <a:xfrm>
            <a:off x="14241089" y="6340173"/>
            <a:ext cx="596103" cy="59610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A9F97A3-2214-3B43-8FEB-FA8598E333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2" name="Picture 11" descr="A close up of a logo&#10;&#10;Description automatically generated">
            <a:extLst>
              <a:ext uri="{FF2B5EF4-FFF2-40B4-BE49-F238E27FC236}">
                <a16:creationId xmlns:a16="http://schemas.microsoft.com/office/drawing/2014/main" id="{D221FBE4-09C9-2145-B679-61623F34F6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51207"/>
            <a:ext cx="2165350" cy="7738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647322" y="7667996"/>
            <a:ext cx="11604014" cy="4409525"/>
          </a:xfrm>
          <a:prstGeom prst="rect">
            <a:avLst/>
          </a:prstGeom>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2704739" y="1681937"/>
            <a:ext cx="7201261" cy="7062036"/>
            <a:chOff x="0" y="57150"/>
            <a:chExt cx="7900876" cy="9416045"/>
          </a:xfrm>
        </p:grpSpPr>
        <p:sp>
          <p:nvSpPr>
            <p:cNvPr id="8" name="TextBox 8"/>
            <p:cNvSpPr txBox="1"/>
            <p:nvPr/>
          </p:nvSpPr>
          <p:spPr>
            <a:xfrm>
              <a:off x="0" y="57150"/>
              <a:ext cx="7841073" cy="1564217"/>
            </a:xfrm>
            <a:prstGeom prst="rect">
              <a:avLst/>
            </a:prstGeom>
          </p:spPr>
          <p:txBody>
            <a:bodyPr lIns="0" tIns="0" rIns="0" bIns="0" rtlCol="0" anchor="t">
              <a:spAutoFit/>
            </a:bodyPr>
            <a:lstStyle/>
            <a:p>
              <a:pPr>
                <a:lnSpc>
                  <a:spcPts val="8800"/>
                </a:lnSpc>
              </a:pPr>
              <a:r>
                <a:rPr lang="en-US" sz="8000" spc="200" dirty="0" err="1">
                  <a:solidFill>
                    <a:srgbClr val="FF2870"/>
                  </a:solidFill>
                  <a:latin typeface="Glacial Indifference Bold"/>
                </a:rPr>
                <a:t>Réflexion</a:t>
              </a:r>
              <a:endParaRPr lang="en-US" sz="8000" spc="200" dirty="0">
                <a:solidFill>
                  <a:srgbClr val="FF2870"/>
                </a:solidFill>
                <a:latin typeface="Glacial Indifference Bold"/>
              </a:endParaRPr>
            </a:p>
          </p:txBody>
        </p:sp>
        <p:sp>
          <p:nvSpPr>
            <p:cNvPr id="9" name="TextBox 9"/>
            <p:cNvSpPr txBox="1"/>
            <p:nvPr/>
          </p:nvSpPr>
          <p:spPr>
            <a:xfrm>
              <a:off x="59804" y="2963808"/>
              <a:ext cx="7841072" cy="6509387"/>
            </a:xfrm>
            <a:prstGeom prst="rect">
              <a:avLst/>
            </a:prstGeom>
          </p:spPr>
          <p:txBody>
            <a:bodyPr lIns="0" tIns="0" rIns="0" bIns="0" rtlCol="0" anchor="t">
              <a:spAutoFit/>
            </a:bodyPr>
            <a:lstStyle/>
            <a:p>
              <a:pPr marL="457200" indent="-457200">
                <a:lnSpc>
                  <a:spcPts val="4800"/>
                </a:lnSpc>
                <a:buFont typeface="Arial" panose="020B0604020202020204" pitchFamily="34" charset="0"/>
                <a:buChar char="•"/>
              </a:pPr>
              <a:r>
                <a:rPr lang="fr-FR" sz="2900" spc="145" dirty="0">
                  <a:solidFill>
                    <a:srgbClr val="222222"/>
                  </a:solidFill>
                  <a:latin typeface="HK Grotesk Light"/>
                </a:rPr>
                <a:t>Quels sujets liés à l'intelligence culturelle pouvons-nous enseigner par le biais d’une DB ? </a:t>
              </a:r>
            </a:p>
            <a:p>
              <a:pPr marL="457200" indent="-457200">
                <a:lnSpc>
                  <a:spcPts val="4800"/>
                </a:lnSpc>
                <a:buFont typeface="Arial" panose="020B0604020202020204" pitchFamily="34" charset="0"/>
                <a:buChar char="•"/>
              </a:pPr>
              <a:r>
                <a:rPr lang="fr-FR" sz="2900" spc="145" dirty="0">
                  <a:solidFill>
                    <a:srgbClr val="222222"/>
                  </a:solidFill>
                  <a:latin typeface="HK Grotesk Light"/>
                </a:rPr>
                <a:t>Quels sont les défis auxquels nous pouvons penser ?</a:t>
              </a:r>
            </a:p>
            <a:p>
              <a:pPr marL="457200" indent="-457200">
                <a:lnSpc>
                  <a:spcPts val="4800"/>
                </a:lnSpc>
                <a:buFont typeface="Arial" panose="020B0604020202020204" pitchFamily="34" charset="0"/>
                <a:buChar char="•"/>
              </a:pPr>
              <a:r>
                <a:rPr lang="fr-FR" sz="2900" spc="145" dirty="0">
                  <a:solidFill>
                    <a:srgbClr val="222222"/>
                  </a:solidFill>
                  <a:latin typeface="HK Grotesk Light"/>
                </a:rPr>
                <a:t>Essayez d'imaginer une DB destinée à lutter contre les stéréotypes. Quels contenus inclurait-elle ? </a:t>
              </a:r>
              <a:endParaRPr lang="en-US" sz="2900" spc="145" dirty="0">
                <a:solidFill>
                  <a:srgbClr val="222222"/>
                </a:solidFill>
                <a:latin typeface="HK Grotesk Light"/>
              </a:endParaRPr>
            </a:p>
          </p:txBody>
        </p:sp>
        <p:sp>
          <p:nvSpPr>
            <p:cNvPr id="10" name="TextBox 10"/>
            <p:cNvSpPr txBox="1"/>
            <p:nvPr/>
          </p:nvSpPr>
          <p:spPr>
            <a:xfrm>
              <a:off x="0" y="4166658"/>
              <a:ext cx="7841073" cy="777051"/>
            </a:xfrm>
            <a:prstGeom prst="rect">
              <a:avLst/>
            </a:prstGeom>
          </p:spPr>
          <p:txBody>
            <a:bodyPr lIns="0" tIns="0" rIns="0" bIns="0" rtlCol="0" anchor="t">
              <a:spAutoFit/>
            </a:bodyPr>
            <a:lstStyle/>
            <a:p>
              <a:pPr>
                <a:lnSpc>
                  <a:spcPts val="4930"/>
                </a:lnSpc>
              </a:pPr>
              <a:endParaRPr lang="en-US" sz="2900" spc="145" dirty="0">
                <a:solidFill>
                  <a:srgbClr val="222222"/>
                </a:solidFill>
                <a:latin typeface="HK Grotesk Light"/>
              </a:endParaRPr>
            </a:p>
          </p:txBody>
        </p:sp>
        <p:sp>
          <p:nvSpPr>
            <p:cNvPr id="11" name="AutoShape 11"/>
            <p:cNvSpPr/>
            <p:nvPr/>
          </p:nvSpPr>
          <p:spPr>
            <a:xfrm>
              <a:off x="0" y="2129367"/>
              <a:ext cx="7841073" cy="110067"/>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4DFD501-BF06-C94D-9360-3095364B04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D8D18525-50EE-5C45-B8A7-B7607D2C18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78573" y="419100"/>
            <a:ext cx="2165350" cy="773846"/>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2810" y="1758743"/>
            <a:ext cx="7116490" cy="50223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86121">
            <a:off x="-3910051" y="-638849"/>
            <a:ext cx="9753141" cy="5803119"/>
          </a:xfrm>
          <a:prstGeom prst="rect">
            <a:avLst/>
          </a:prstGeom>
        </p:spPr>
      </p:pic>
      <p:sp>
        <p:nvSpPr>
          <p:cNvPr id="8" name="Rectangle 7">
            <a:extLst>
              <a:ext uri="{FF2B5EF4-FFF2-40B4-BE49-F238E27FC236}">
                <a16:creationId xmlns:a16="http://schemas.microsoft.com/office/drawing/2014/main" id="{A8095CBA-141D-8E44-973B-2B8BF0977998}"/>
              </a:ext>
            </a:extLst>
          </p:cNvPr>
          <p:cNvSpPr/>
          <p:nvPr/>
        </p:nvSpPr>
        <p:spPr>
          <a:xfrm>
            <a:off x="4495800" y="2262752"/>
            <a:ext cx="9144000" cy="5734903"/>
          </a:xfrm>
          <a:prstGeom prst="rect">
            <a:avLst/>
          </a:prstGeom>
        </p:spPr>
        <p:txBody>
          <a:bodyPr>
            <a:spAutoFit/>
          </a:bodyPr>
          <a:lstStyle/>
          <a:p>
            <a:pPr algn="ctr">
              <a:lnSpc>
                <a:spcPts val="11000"/>
              </a:lnSpc>
            </a:pPr>
            <a:r>
              <a:rPr lang="en-US" sz="9600" spc="275" dirty="0">
                <a:solidFill>
                  <a:srgbClr val="FF2870"/>
                </a:solidFill>
                <a:latin typeface="Glacial Indifference Bold"/>
              </a:rPr>
              <a:t>Comment </a:t>
            </a:r>
            <a:r>
              <a:rPr lang="en-US" sz="9600" spc="275" dirty="0" err="1">
                <a:solidFill>
                  <a:srgbClr val="FF2870"/>
                </a:solidFill>
                <a:latin typeface="Glacial Indifference Bold"/>
              </a:rPr>
              <a:t>créer</a:t>
            </a:r>
            <a:r>
              <a:rPr lang="en-US" sz="9600" spc="275" dirty="0">
                <a:solidFill>
                  <a:srgbClr val="FF2870"/>
                </a:solidFill>
                <a:latin typeface="Glacial Indifference Bold"/>
              </a:rPr>
              <a:t> </a:t>
            </a:r>
            <a:r>
              <a:rPr lang="en-US" sz="9600" spc="275" dirty="0" err="1">
                <a:solidFill>
                  <a:srgbClr val="FF2870"/>
                </a:solidFill>
                <a:latin typeface="Glacial Indifference Bold"/>
              </a:rPr>
              <a:t>une</a:t>
            </a:r>
            <a:r>
              <a:rPr lang="en-US" sz="9600" spc="275" dirty="0">
                <a:solidFill>
                  <a:srgbClr val="FF2870"/>
                </a:solidFill>
                <a:latin typeface="Glacial Indifference Bold"/>
              </a:rPr>
              <a:t> Digital Breakout</a:t>
            </a:r>
          </a:p>
        </p:txBody>
      </p:sp>
      <p:pic>
        <p:nvPicPr>
          <p:cNvPr id="6" name="Picture 5"/>
          <p:cNvPicPr>
            <a:picLocks noChangeAspect="1"/>
          </p:cNvPicPr>
          <p:nvPr/>
        </p:nvPicPr>
        <p:blipFill>
          <a:blip r:embed="rId3"/>
          <a:srcRect/>
          <a:stretch>
            <a:fillRect/>
          </a:stretch>
        </p:blipFill>
        <p:spPr>
          <a:xfrm rot="-1835334">
            <a:off x="10068144" y="7027181"/>
            <a:ext cx="11604014" cy="4409525"/>
          </a:xfrm>
          <a:prstGeom prst="rect">
            <a:avLst/>
          </a:prstGeom>
        </p:spPr>
      </p:pic>
      <p:pic>
        <p:nvPicPr>
          <p:cNvPr id="7" name="Picture 6"/>
          <p:cNvPicPr>
            <a:picLocks noChangeAspect="1"/>
          </p:cNvPicPr>
          <p:nvPr/>
        </p:nvPicPr>
        <p:blipFill>
          <a:blip r:embed="rId4"/>
          <a:srcRect/>
          <a:stretch>
            <a:fillRect/>
          </a:stretch>
        </p:blipFill>
        <p:spPr>
          <a:xfrm rot="-10800000">
            <a:off x="16663197" y="5990910"/>
            <a:ext cx="596103" cy="596103"/>
          </a:xfrm>
          <a:prstGeom prst="rect">
            <a:avLst/>
          </a:prstGeom>
        </p:spPr>
      </p:pic>
    </p:spTree>
    <p:extLst>
      <p:ext uri="{BB962C8B-B14F-4D97-AF65-F5344CB8AC3E}">
        <p14:creationId xmlns:p14="http://schemas.microsoft.com/office/powerpoint/2010/main" val="1158410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3194</TotalTime>
  <Words>749</Words>
  <Application>Microsoft Office PowerPoint</Application>
  <PresentationFormat>Personnalisé</PresentationFormat>
  <Paragraphs>82</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HK Grotesk Light</vt:lpstr>
      <vt:lpstr>Glacial Indifference Bold</vt:lpstr>
      <vt:lpstr>Glacial Indifference</vt:lpstr>
      <vt:lpstr>Arial</vt:lpstr>
      <vt:lpstr>Calibri</vt:lpstr>
      <vt:lpstr>HK Grotesk Light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 C's are depicted as 3 semi circles in a rainbow coloured gradient. The rainbow was chosen as inspiration</dc:title>
  <dc:creator>Ariane Girault</dc:creator>
  <cp:lastModifiedBy>Ariane Girault</cp:lastModifiedBy>
  <cp:revision>12</cp:revision>
  <dcterms:created xsi:type="dcterms:W3CDTF">2006-08-16T00:00:00Z</dcterms:created>
  <dcterms:modified xsi:type="dcterms:W3CDTF">2021-12-02T13:30:54Z</dcterms:modified>
  <dc:identifier>DADxvuSMa00</dc:identifier>
</cp:coreProperties>
</file>