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5"/>
  </p:notesMasterIdLst>
  <p:sldIdLst>
    <p:sldId id="256" r:id="rId2"/>
    <p:sldId id="267" r:id="rId3"/>
    <p:sldId id="285" r:id="rId4"/>
    <p:sldId id="284" r:id="rId5"/>
    <p:sldId id="276" r:id="rId6"/>
    <p:sldId id="286" r:id="rId7"/>
    <p:sldId id="280" r:id="rId8"/>
    <p:sldId id="258" r:id="rId9"/>
    <p:sldId id="281" r:id="rId10"/>
    <p:sldId id="269" r:id="rId11"/>
    <p:sldId id="282" r:id="rId12"/>
    <p:sldId id="273" r:id="rId13"/>
    <p:sldId id="266" r:id="rId14"/>
  </p:sldIdLst>
  <p:sldSz cx="18288000" cy="10287000"/>
  <p:notesSz cx="6858000" cy="9144000"/>
  <p:embeddedFontLst>
    <p:embeddedFont>
      <p:font typeface="Calibri" panose="020F0502020204030204" pitchFamily="34" charset="0"/>
      <p:regular r:id="rId16"/>
      <p:bold r:id="rId17"/>
      <p:italic r:id="rId18"/>
      <p:boldItalic r:id="rId19"/>
    </p:embeddedFont>
    <p:embeddedFont>
      <p:font typeface="Glacial Indifference Bold" panose="020B0604020202020204" charset="0"/>
      <p:regular r:id="rId20"/>
      <p:bold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A89E"/>
    <a:srgbClr val="00ACEB"/>
    <a:srgbClr val="85CC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89" autoAdjust="0"/>
    <p:restoredTop sz="94626" autoAdjust="0"/>
  </p:normalViewPr>
  <p:slideViewPr>
    <p:cSldViewPr>
      <p:cViewPr varScale="1">
        <p:scale>
          <a:sx n="41" d="100"/>
          <a:sy n="41" d="100"/>
        </p:scale>
        <p:origin x="828" y="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_trad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4DC8CF-8AC3-844E-8802-EC0498E6A8BE}" type="datetimeFigureOut">
              <a:rPr lang="es-ES_tradnl" smtClean="0"/>
              <a:pPr/>
              <a:t>01/12/2021</a:t>
            </a:fld>
            <a:endParaRPr lang="es-ES_trad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s-ES_trad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_trad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43991E-2DB9-8441-882A-D1065C5A5976}" type="slidenum">
              <a:rPr lang="es-ES_tradnl" smtClean="0"/>
              <a:pPr/>
              <a:t>‹N°›</a:t>
            </a:fld>
            <a:endParaRPr lang="es-ES_tradnl"/>
          </a:p>
        </p:txBody>
      </p:sp>
    </p:spTree>
    <p:extLst>
      <p:ext uri="{BB962C8B-B14F-4D97-AF65-F5344CB8AC3E}">
        <p14:creationId xmlns:p14="http://schemas.microsoft.com/office/powerpoint/2010/main" val="2319543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jpe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emf"/><Relationship Id="rId9"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8786121">
            <a:off x="-4009500" y="-645152"/>
            <a:ext cx="9753141" cy="5803119"/>
          </a:xfrm>
          <a:prstGeom prst="rect">
            <a:avLst/>
          </a:prstGeom>
          <a:noFill/>
        </p:spPr>
      </p:pic>
      <p:sp>
        <p:nvSpPr>
          <p:cNvPr id="5" name="TextBox 5"/>
          <p:cNvSpPr txBox="1"/>
          <p:nvPr/>
        </p:nvSpPr>
        <p:spPr>
          <a:xfrm>
            <a:off x="10134600" y="4000499"/>
            <a:ext cx="7924800" cy="4278949"/>
          </a:xfrm>
          <a:prstGeom prst="rect">
            <a:avLst/>
          </a:prstGeom>
        </p:spPr>
        <p:txBody>
          <a:bodyPr wrap="square" lIns="0" tIns="0" rIns="0" bIns="0" rtlCol="0" anchor="t">
            <a:spAutoFit/>
          </a:bodyPr>
          <a:lstStyle/>
          <a:p>
            <a:pPr>
              <a:lnSpc>
                <a:spcPts val="11000"/>
              </a:lnSpc>
            </a:pPr>
            <a:r>
              <a:rPr lang="en-US" sz="11000" spc="275" dirty="0" err="1">
                <a:solidFill>
                  <a:srgbClr val="13A89E"/>
                </a:solidFill>
                <a:latin typeface="Glacial Indifference Bold"/>
              </a:rPr>
              <a:t>Biais</a:t>
            </a:r>
            <a:r>
              <a:rPr lang="en-US" sz="11000" spc="275" dirty="0">
                <a:solidFill>
                  <a:srgbClr val="13A89E"/>
                </a:solidFill>
                <a:latin typeface="Glacial Indifference Bold"/>
              </a:rPr>
              <a:t> et </a:t>
            </a:r>
            <a:r>
              <a:rPr lang="en-US" sz="11000" spc="275" dirty="0" err="1">
                <a:solidFill>
                  <a:srgbClr val="13A89E"/>
                </a:solidFill>
                <a:latin typeface="Glacial Indifference Bold"/>
              </a:rPr>
              <a:t>intolérance</a:t>
            </a:r>
            <a:r>
              <a:rPr lang="en-US" sz="11000" spc="275" dirty="0">
                <a:solidFill>
                  <a:srgbClr val="13A89E"/>
                </a:solidFill>
                <a:latin typeface="Glacial Indifference Bold"/>
              </a:rPr>
              <a:t> </a:t>
            </a:r>
            <a:r>
              <a:rPr lang="en-US" sz="11000" spc="275" dirty="0" err="1">
                <a:solidFill>
                  <a:srgbClr val="13A89E"/>
                </a:solidFill>
                <a:latin typeface="Glacial Indifference Bold"/>
              </a:rPr>
              <a:t>culturels</a:t>
            </a:r>
            <a:endParaRPr lang="en-US" sz="11000" spc="275" dirty="0">
              <a:solidFill>
                <a:srgbClr val="13A89E"/>
              </a:solidFill>
              <a:latin typeface="Glacial Indifference Bold"/>
            </a:endParaRPr>
          </a:p>
        </p:txBody>
      </p:sp>
      <p:pic>
        <p:nvPicPr>
          <p:cNvPr id="4" name="Picture 3" descr="A picture containing food, drawing&#10;&#10;Description automatically generated">
            <a:extLst>
              <a:ext uri="{FF2B5EF4-FFF2-40B4-BE49-F238E27FC236}">
                <a16:creationId xmlns:a16="http://schemas.microsoft.com/office/drawing/2014/main" id="{92207742-D131-514F-B103-A6D93C1E5A6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00" y="1768946"/>
            <a:ext cx="8737090" cy="7284392"/>
          </a:xfrm>
          <a:prstGeom prst="rect">
            <a:avLst/>
          </a:prstGeom>
        </p:spPr>
      </p:pic>
      <p:pic>
        <p:nvPicPr>
          <p:cNvPr id="7" name="Picture 2">
            <a:extLst>
              <a:ext uri="{FF2B5EF4-FFF2-40B4-BE49-F238E27FC236}">
                <a16:creationId xmlns:a16="http://schemas.microsoft.com/office/drawing/2014/main" id="{237A1D6E-9769-464E-9B91-C7DD21FF5894}"/>
              </a:ext>
            </a:extLst>
          </p:cNvPr>
          <p:cNvPicPr>
            <a:picLocks noChangeAspect="1"/>
          </p:cNvPicPr>
          <p:nvPr/>
        </p:nvPicPr>
        <p:blipFill>
          <a:blip r:embed="rId2"/>
          <a:srcRect/>
          <a:stretch>
            <a:fillRect/>
          </a:stretch>
        </p:blipFill>
        <p:spPr>
          <a:xfrm rot="8786121">
            <a:off x="-4009501" y="-645153"/>
            <a:ext cx="9753141" cy="5803119"/>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p:cNvPicPr>
          <p:nvPr/>
        </p:nvPicPr>
        <p:blipFill>
          <a:blip r:embed="rId2"/>
          <a:srcRect/>
          <a:stretch>
            <a:fillRect/>
          </a:stretch>
        </p:blipFill>
        <p:spPr>
          <a:xfrm rot="-1835334">
            <a:off x="9807546" y="8082238"/>
            <a:ext cx="11604014" cy="4409525"/>
          </a:xfrm>
          <a:prstGeom prst="rect">
            <a:avLst/>
          </a:prstGeom>
          <a:ln>
            <a:noFill/>
          </a:ln>
        </p:spPr>
      </p:pic>
      <p:pic>
        <p:nvPicPr>
          <p:cNvPr id="6" name="Picture 6"/>
          <p:cNvPicPr>
            <a:picLocks noChangeAspect="1"/>
          </p:cNvPicPr>
          <p:nvPr/>
        </p:nvPicPr>
        <p:blipFill>
          <a:blip r:embed="rId3"/>
          <a:srcRect/>
          <a:stretch>
            <a:fillRect/>
          </a:stretch>
        </p:blipFill>
        <p:spPr>
          <a:xfrm rot="-10800000">
            <a:off x="16663197" y="5990910"/>
            <a:ext cx="596103" cy="596103"/>
          </a:xfrm>
          <a:prstGeom prst="rect">
            <a:avLst/>
          </a:prstGeom>
        </p:spPr>
      </p:pic>
      <p:grpSp>
        <p:nvGrpSpPr>
          <p:cNvPr id="7" name="Group 7"/>
          <p:cNvGrpSpPr/>
          <p:nvPr/>
        </p:nvGrpSpPr>
        <p:grpSpPr>
          <a:xfrm>
            <a:off x="3886199" y="1257300"/>
            <a:ext cx="13106402" cy="1094076"/>
            <a:chOff x="-210249" y="90007"/>
            <a:chExt cx="9886204" cy="1458767"/>
          </a:xfrm>
        </p:grpSpPr>
        <p:sp>
          <p:nvSpPr>
            <p:cNvPr id="8" name="TextBox 8"/>
            <p:cNvSpPr txBox="1"/>
            <p:nvPr/>
          </p:nvSpPr>
          <p:spPr>
            <a:xfrm>
              <a:off x="-210249" y="90007"/>
              <a:ext cx="9828725" cy="768301"/>
            </a:xfrm>
            <a:prstGeom prst="rect">
              <a:avLst/>
            </a:prstGeom>
          </p:spPr>
          <p:txBody>
            <a:bodyPr lIns="0" tIns="0" rIns="0" bIns="0" rtlCol="0" anchor="t">
              <a:spAutoFit/>
            </a:bodyPr>
            <a:lstStyle/>
            <a:p>
              <a:pPr>
                <a:lnSpc>
                  <a:spcPts val="3959"/>
                </a:lnSpc>
              </a:pPr>
              <a:r>
                <a:rPr lang="en-US" sz="5800" spc="89" dirty="0">
                  <a:solidFill>
                    <a:srgbClr val="FF2870"/>
                  </a:solidFill>
                  <a:latin typeface="Glacial Indifference Bold"/>
                </a:rPr>
                <a:t>STÉRÉOTYPES - CULTURE</a:t>
              </a:r>
            </a:p>
          </p:txBody>
        </p:sp>
        <p:sp>
          <p:nvSpPr>
            <p:cNvPr id="11" name="AutoShape 11"/>
            <p:cNvSpPr/>
            <p:nvPr/>
          </p:nvSpPr>
          <p:spPr>
            <a:xfrm>
              <a:off x="-152770" y="1410806"/>
              <a:ext cx="9828725" cy="137968"/>
            </a:xfrm>
            <a:prstGeom prst="rect">
              <a:avLst/>
            </a:prstGeom>
            <a:solidFill>
              <a:srgbClr val="FFE148"/>
            </a:solidFill>
          </p:spPr>
        </p:sp>
      </p:grpSp>
      <p:pic>
        <p:nvPicPr>
          <p:cNvPr id="12" name="Picture 12"/>
          <p:cNvPicPr>
            <a:picLocks noChangeAspect="1"/>
          </p:cNvPicPr>
          <p:nvPr/>
        </p:nvPicPr>
        <p:blipFill>
          <a:blip r:embed="rId4"/>
          <a:srcRect/>
          <a:stretch>
            <a:fillRect/>
          </a:stretch>
        </p:blipFill>
        <p:spPr>
          <a:xfrm rot="9155200">
            <a:off x="-2849373" y="-976292"/>
            <a:ext cx="8594829" cy="3266035"/>
          </a:xfrm>
          <a:prstGeom prst="rect">
            <a:avLst/>
          </a:prstGeom>
        </p:spPr>
      </p:pic>
      <p:pic>
        <p:nvPicPr>
          <p:cNvPr id="14" name="Picture 13" descr="A picture containing drawing&#10;&#10;Description automatically generated">
            <a:extLst>
              <a:ext uri="{FF2B5EF4-FFF2-40B4-BE49-F238E27FC236}">
                <a16:creationId xmlns:a16="http://schemas.microsoft.com/office/drawing/2014/main" id="{B3D7A548-69A3-E046-BCF7-9F88C18D57D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8600" y="9410700"/>
            <a:ext cx="1593850" cy="454458"/>
          </a:xfrm>
          <a:prstGeom prst="rect">
            <a:avLst/>
          </a:prstGeom>
        </p:spPr>
      </p:pic>
      <p:pic>
        <p:nvPicPr>
          <p:cNvPr id="3" name="Picture 2" descr="A close up of a logo&#10;&#10;Description automatically generated">
            <a:extLst>
              <a:ext uri="{FF2B5EF4-FFF2-40B4-BE49-F238E27FC236}">
                <a16:creationId xmlns:a16="http://schemas.microsoft.com/office/drawing/2014/main" id="{392CF7B9-91DC-0F42-A8ED-629C21219D9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852528" y="452378"/>
            <a:ext cx="2143372" cy="765992"/>
          </a:xfrm>
          <a:prstGeom prst="rect">
            <a:avLst/>
          </a:prstGeom>
        </p:spPr>
      </p:pic>
      <p:sp>
        <p:nvSpPr>
          <p:cNvPr id="13" name="Espace réservé du contenu 2">
            <a:extLst>
              <a:ext uri="{FF2B5EF4-FFF2-40B4-BE49-F238E27FC236}">
                <a16:creationId xmlns:a16="http://schemas.microsoft.com/office/drawing/2014/main" id="{C79EF19B-2CB8-544B-B784-34504EB96397}"/>
              </a:ext>
            </a:extLst>
          </p:cNvPr>
          <p:cNvSpPr txBox="1">
            <a:spLocks/>
          </p:cNvSpPr>
          <p:nvPr/>
        </p:nvSpPr>
        <p:spPr>
          <a:xfrm>
            <a:off x="1852930" y="2781300"/>
            <a:ext cx="13024100" cy="503855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r-FR" dirty="0"/>
              <a:t>Il existe également des stéréotypes concernant les cultures et les pays dans leur ensemble. Parmi les exemples de stéréotypes de ce type, citons les prémisses suivantes :  </a:t>
            </a:r>
          </a:p>
          <a:p>
            <a:r>
              <a:rPr lang="fr-FR" dirty="0"/>
              <a:t>Tous les Américains blancs sont obèses, paresseux et stupides.  </a:t>
            </a:r>
          </a:p>
          <a:p>
            <a:r>
              <a:rPr lang="fr-FR" dirty="0"/>
              <a:t>Tous les Mexicains sont paresseux et sont entrés illégalement en Amérique. </a:t>
            </a:r>
          </a:p>
          <a:p>
            <a:r>
              <a:rPr lang="fr-FR" dirty="0"/>
              <a:t>Tous les Arabes et les musulmans sont des terroristes.  </a:t>
            </a:r>
          </a:p>
          <a:p>
            <a:r>
              <a:rPr lang="fr-FR" dirty="0"/>
              <a:t>Tous les gens qui vivent en Angleterre ont de mauvaises dents.  </a:t>
            </a:r>
          </a:p>
          <a:p>
            <a:r>
              <a:rPr lang="fr-FR" dirty="0"/>
              <a:t>Les Italiens ou les Français sont les meilleurs amants.  </a:t>
            </a:r>
          </a:p>
          <a:p>
            <a:r>
              <a:rPr lang="fr-FR" dirty="0"/>
              <a:t>Tous les Noirs en dehors des États-Unis sont pauvres.  </a:t>
            </a:r>
          </a:p>
          <a:p>
            <a:r>
              <a:rPr lang="fr-FR" dirty="0"/>
              <a:t>Tous les Asiatiques sont bons en maths, aiment manger du riz et conduisent lentement.  </a:t>
            </a:r>
          </a:p>
          <a:p>
            <a:r>
              <a:rPr lang="fr-FR" dirty="0"/>
              <a:t>Tous les Irlandais sont des ivrognes et mangent des pommes de terre. </a:t>
            </a:r>
            <a:endParaRPr lang="en-GB" dirty="0"/>
          </a:p>
        </p:txBody>
      </p:sp>
    </p:spTree>
    <p:extLst>
      <p:ext uri="{BB962C8B-B14F-4D97-AF65-F5344CB8AC3E}">
        <p14:creationId xmlns:p14="http://schemas.microsoft.com/office/powerpoint/2010/main" val="33934741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p:cNvPicPr>
          <p:nvPr/>
        </p:nvPicPr>
        <p:blipFill>
          <a:blip r:embed="rId2"/>
          <a:srcRect/>
          <a:stretch>
            <a:fillRect/>
          </a:stretch>
        </p:blipFill>
        <p:spPr>
          <a:xfrm rot="-1835334">
            <a:off x="9807546" y="8082238"/>
            <a:ext cx="11604014" cy="4409525"/>
          </a:xfrm>
          <a:prstGeom prst="rect">
            <a:avLst/>
          </a:prstGeom>
          <a:ln>
            <a:noFill/>
          </a:ln>
        </p:spPr>
      </p:pic>
      <p:pic>
        <p:nvPicPr>
          <p:cNvPr id="6" name="Picture 6"/>
          <p:cNvPicPr>
            <a:picLocks noChangeAspect="1"/>
          </p:cNvPicPr>
          <p:nvPr/>
        </p:nvPicPr>
        <p:blipFill>
          <a:blip r:embed="rId3"/>
          <a:srcRect/>
          <a:stretch>
            <a:fillRect/>
          </a:stretch>
        </p:blipFill>
        <p:spPr>
          <a:xfrm rot="-10800000">
            <a:off x="16663197" y="5990910"/>
            <a:ext cx="596103" cy="596103"/>
          </a:xfrm>
          <a:prstGeom prst="rect">
            <a:avLst/>
          </a:prstGeom>
        </p:spPr>
      </p:pic>
      <p:grpSp>
        <p:nvGrpSpPr>
          <p:cNvPr id="2" name="Group 7"/>
          <p:cNvGrpSpPr/>
          <p:nvPr/>
        </p:nvGrpSpPr>
        <p:grpSpPr>
          <a:xfrm>
            <a:off x="3886199" y="1257300"/>
            <a:ext cx="13106402" cy="1094076"/>
            <a:chOff x="-210249" y="90007"/>
            <a:chExt cx="9886204" cy="1458767"/>
          </a:xfrm>
        </p:grpSpPr>
        <p:sp>
          <p:nvSpPr>
            <p:cNvPr id="8" name="TextBox 8"/>
            <p:cNvSpPr txBox="1"/>
            <p:nvPr/>
          </p:nvSpPr>
          <p:spPr>
            <a:xfrm>
              <a:off x="-210249" y="90007"/>
              <a:ext cx="9828725" cy="768301"/>
            </a:xfrm>
            <a:prstGeom prst="rect">
              <a:avLst/>
            </a:prstGeom>
          </p:spPr>
          <p:txBody>
            <a:bodyPr lIns="0" tIns="0" rIns="0" bIns="0" rtlCol="0" anchor="t">
              <a:spAutoFit/>
            </a:bodyPr>
            <a:lstStyle/>
            <a:p>
              <a:pPr>
                <a:lnSpc>
                  <a:spcPts val="3959"/>
                </a:lnSpc>
              </a:pPr>
              <a:r>
                <a:rPr lang="en-US" sz="5800" spc="89" dirty="0">
                  <a:solidFill>
                    <a:srgbClr val="FF2870"/>
                  </a:solidFill>
                  <a:latin typeface="Glacial Indifference Bold"/>
                </a:rPr>
                <a:t>STÉRÉOTYPES - INDIVIDUS</a:t>
              </a:r>
            </a:p>
          </p:txBody>
        </p:sp>
        <p:sp>
          <p:nvSpPr>
            <p:cNvPr id="11" name="AutoShape 11"/>
            <p:cNvSpPr/>
            <p:nvPr/>
          </p:nvSpPr>
          <p:spPr>
            <a:xfrm>
              <a:off x="-152770" y="1410806"/>
              <a:ext cx="9828725" cy="137968"/>
            </a:xfrm>
            <a:prstGeom prst="rect">
              <a:avLst/>
            </a:prstGeom>
            <a:solidFill>
              <a:srgbClr val="FFE148"/>
            </a:solidFill>
          </p:spPr>
        </p:sp>
      </p:grpSp>
      <p:pic>
        <p:nvPicPr>
          <p:cNvPr id="12" name="Picture 12"/>
          <p:cNvPicPr>
            <a:picLocks noChangeAspect="1"/>
          </p:cNvPicPr>
          <p:nvPr/>
        </p:nvPicPr>
        <p:blipFill>
          <a:blip r:embed="rId4"/>
          <a:srcRect/>
          <a:stretch>
            <a:fillRect/>
          </a:stretch>
        </p:blipFill>
        <p:spPr>
          <a:xfrm rot="9155200">
            <a:off x="-2849373" y="-976292"/>
            <a:ext cx="8594829" cy="3266035"/>
          </a:xfrm>
          <a:prstGeom prst="rect">
            <a:avLst/>
          </a:prstGeom>
        </p:spPr>
      </p:pic>
      <p:pic>
        <p:nvPicPr>
          <p:cNvPr id="14" name="Picture 13" descr="A picture containing drawing&#10;&#10;Description automatically generated">
            <a:extLst>
              <a:ext uri="{FF2B5EF4-FFF2-40B4-BE49-F238E27FC236}">
                <a16:creationId xmlns:a16="http://schemas.microsoft.com/office/drawing/2014/main" id="{B3D7A548-69A3-E046-BCF7-9F88C18D57D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8600" y="9410700"/>
            <a:ext cx="1593850" cy="454458"/>
          </a:xfrm>
          <a:prstGeom prst="rect">
            <a:avLst/>
          </a:prstGeom>
        </p:spPr>
      </p:pic>
      <p:pic>
        <p:nvPicPr>
          <p:cNvPr id="3" name="Picture 2" descr="A close up of a logo&#10;&#10;Description automatically generated">
            <a:extLst>
              <a:ext uri="{FF2B5EF4-FFF2-40B4-BE49-F238E27FC236}">
                <a16:creationId xmlns:a16="http://schemas.microsoft.com/office/drawing/2014/main" id="{392CF7B9-91DC-0F42-A8ED-629C21219D9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852528" y="452378"/>
            <a:ext cx="2143372" cy="765992"/>
          </a:xfrm>
          <a:prstGeom prst="rect">
            <a:avLst/>
          </a:prstGeom>
        </p:spPr>
      </p:pic>
      <p:sp>
        <p:nvSpPr>
          <p:cNvPr id="13" name="Espace réservé du contenu 2">
            <a:extLst>
              <a:ext uri="{FF2B5EF4-FFF2-40B4-BE49-F238E27FC236}">
                <a16:creationId xmlns:a16="http://schemas.microsoft.com/office/drawing/2014/main" id="{C79EF19B-2CB8-544B-B784-34504EB96397}"/>
              </a:ext>
            </a:extLst>
          </p:cNvPr>
          <p:cNvSpPr txBox="1">
            <a:spLocks/>
          </p:cNvSpPr>
          <p:nvPr/>
        </p:nvSpPr>
        <p:spPr>
          <a:xfrm>
            <a:off x="1881520" y="2373978"/>
            <a:ext cx="13691870" cy="503855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r-FR" dirty="0"/>
              <a:t>Un autre type de stéréotype implique également le regroupement d'individus. Par exemple : </a:t>
            </a:r>
          </a:p>
          <a:p>
            <a:r>
              <a:rPr lang="fr-FR" dirty="0"/>
              <a:t>Les Gothiques portent des vêtements noirs, du maquillage noir, sont déprimés et détestés par la société. </a:t>
            </a:r>
          </a:p>
          <a:p>
            <a:r>
              <a:rPr lang="fr-FR" dirty="0"/>
              <a:t>Les Punks portent des crêtes, des piques, des chaînes, sont une menace pour la société et ont toujours des problèmes.  </a:t>
            </a:r>
          </a:p>
          <a:p>
            <a:r>
              <a:rPr lang="fr-FR" dirty="0"/>
              <a:t>Tous les politiciens ne pensent qu'à leur profit et à leurs avantages personnels.</a:t>
            </a:r>
          </a:p>
          <a:p>
            <a:r>
              <a:rPr lang="fr-FR" dirty="0"/>
              <a:t>Les filles ne se préoccupent que de leur apparence physique.  </a:t>
            </a:r>
          </a:p>
          <a:p>
            <a:r>
              <a:rPr lang="fr-FR" dirty="0"/>
              <a:t>Toutes les blondes sont idiotes.  </a:t>
            </a:r>
          </a:p>
          <a:p>
            <a:r>
              <a:rPr lang="fr-FR" dirty="0"/>
              <a:t>Tous les bibliothécaires sont des femmes âgées, qui portent des lunettes, qui ont un chignon haut et qui ont un perpétuel froncement de sourcils.  </a:t>
            </a:r>
          </a:p>
          <a:p>
            <a:r>
              <a:rPr lang="fr-FR" dirty="0"/>
              <a:t>Tous les adolescents sont des rebelles.</a:t>
            </a:r>
          </a:p>
          <a:p>
            <a:r>
              <a:rPr lang="fr-FR" dirty="0"/>
              <a:t>Seules les femmes anorexiques peuvent devenir mannequins. </a:t>
            </a:r>
            <a:endParaRPr lang="en-GB" dirty="0"/>
          </a:p>
        </p:txBody>
      </p:sp>
    </p:spTree>
    <p:extLst>
      <p:ext uri="{BB962C8B-B14F-4D97-AF65-F5344CB8AC3E}">
        <p14:creationId xmlns:p14="http://schemas.microsoft.com/office/powerpoint/2010/main" val="33934741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p:cNvPicPr>
          <p:nvPr/>
        </p:nvPicPr>
        <p:blipFill>
          <a:blip r:embed="rId2"/>
          <a:srcRect/>
          <a:stretch>
            <a:fillRect/>
          </a:stretch>
        </p:blipFill>
        <p:spPr>
          <a:xfrm rot="-1835334">
            <a:off x="9807546" y="8082238"/>
            <a:ext cx="11604014" cy="4409525"/>
          </a:xfrm>
          <a:prstGeom prst="rect">
            <a:avLst/>
          </a:prstGeom>
          <a:ln>
            <a:noFill/>
          </a:ln>
        </p:spPr>
      </p:pic>
      <p:pic>
        <p:nvPicPr>
          <p:cNvPr id="6" name="Picture 6"/>
          <p:cNvPicPr>
            <a:picLocks noChangeAspect="1"/>
          </p:cNvPicPr>
          <p:nvPr/>
        </p:nvPicPr>
        <p:blipFill>
          <a:blip r:embed="rId3"/>
          <a:srcRect/>
          <a:stretch>
            <a:fillRect/>
          </a:stretch>
        </p:blipFill>
        <p:spPr>
          <a:xfrm rot="-10800000">
            <a:off x="16663197" y="5990910"/>
            <a:ext cx="596103" cy="596103"/>
          </a:xfrm>
          <a:prstGeom prst="rect">
            <a:avLst/>
          </a:prstGeom>
        </p:spPr>
      </p:pic>
      <p:grpSp>
        <p:nvGrpSpPr>
          <p:cNvPr id="7" name="Group 7"/>
          <p:cNvGrpSpPr/>
          <p:nvPr/>
        </p:nvGrpSpPr>
        <p:grpSpPr>
          <a:xfrm>
            <a:off x="3402932" y="835374"/>
            <a:ext cx="13062618" cy="1846659"/>
            <a:chOff x="0" y="-878961"/>
            <a:chExt cx="9853178" cy="2462210"/>
          </a:xfrm>
        </p:grpSpPr>
        <p:sp>
          <p:nvSpPr>
            <p:cNvPr id="8" name="TextBox 8"/>
            <p:cNvSpPr txBox="1"/>
            <p:nvPr/>
          </p:nvSpPr>
          <p:spPr>
            <a:xfrm>
              <a:off x="24453" y="-878961"/>
              <a:ext cx="9828725" cy="2462210"/>
            </a:xfrm>
            <a:prstGeom prst="rect">
              <a:avLst/>
            </a:prstGeom>
          </p:spPr>
          <p:txBody>
            <a:bodyPr lIns="0" tIns="0" rIns="0" bIns="0" rtlCol="0" anchor="t">
              <a:spAutoFit/>
            </a:bodyPr>
            <a:lstStyle/>
            <a:p>
              <a:r>
                <a:rPr lang="fr-FR" sz="6000" spc="89" dirty="0">
                  <a:solidFill>
                    <a:srgbClr val="FF2870"/>
                  </a:solidFill>
                  <a:latin typeface="Glacial Indifference Bold"/>
                </a:rPr>
                <a:t>COMMENT LES STÉRÉOTYPES NOUS AFFECTENT </a:t>
              </a:r>
              <a:endParaRPr lang="en-US" sz="6000" spc="89" dirty="0">
                <a:solidFill>
                  <a:srgbClr val="FF2870"/>
                </a:solidFill>
                <a:latin typeface="Glacial Indifference Bold"/>
              </a:endParaRPr>
            </a:p>
          </p:txBody>
        </p:sp>
        <p:sp>
          <p:nvSpPr>
            <p:cNvPr id="11" name="AutoShape 11"/>
            <p:cNvSpPr/>
            <p:nvPr/>
          </p:nvSpPr>
          <p:spPr>
            <a:xfrm>
              <a:off x="0" y="1366347"/>
              <a:ext cx="9828725" cy="137968"/>
            </a:xfrm>
            <a:prstGeom prst="rect">
              <a:avLst/>
            </a:prstGeom>
            <a:solidFill>
              <a:srgbClr val="FFE148"/>
            </a:solidFill>
          </p:spPr>
        </p:sp>
      </p:grpSp>
      <p:pic>
        <p:nvPicPr>
          <p:cNvPr id="12" name="Picture 12"/>
          <p:cNvPicPr>
            <a:picLocks noChangeAspect="1"/>
          </p:cNvPicPr>
          <p:nvPr/>
        </p:nvPicPr>
        <p:blipFill>
          <a:blip r:embed="rId4"/>
          <a:srcRect/>
          <a:stretch>
            <a:fillRect/>
          </a:stretch>
        </p:blipFill>
        <p:spPr>
          <a:xfrm rot="9155200">
            <a:off x="-2849373" y="-976292"/>
            <a:ext cx="8594829" cy="3266035"/>
          </a:xfrm>
          <a:prstGeom prst="rect">
            <a:avLst/>
          </a:prstGeom>
        </p:spPr>
      </p:pic>
      <p:pic>
        <p:nvPicPr>
          <p:cNvPr id="14" name="Picture 13" descr="A picture containing drawing&#10;&#10;Description automatically generated">
            <a:extLst>
              <a:ext uri="{FF2B5EF4-FFF2-40B4-BE49-F238E27FC236}">
                <a16:creationId xmlns:a16="http://schemas.microsoft.com/office/drawing/2014/main" id="{B3D7A548-69A3-E046-BCF7-9F88C18D57D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8600" y="9410700"/>
            <a:ext cx="1593850" cy="454458"/>
          </a:xfrm>
          <a:prstGeom prst="rect">
            <a:avLst/>
          </a:prstGeom>
        </p:spPr>
      </p:pic>
      <p:pic>
        <p:nvPicPr>
          <p:cNvPr id="3" name="Picture 2" descr="A close up of a logo&#10;&#10;Description automatically generated">
            <a:extLst>
              <a:ext uri="{FF2B5EF4-FFF2-40B4-BE49-F238E27FC236}">
                <a16:creationId xmlns:a16="http://schemas.microsoft.com/office/drawing/2014/main" id="{392CF7B9-91DC-0F42-A8ED-629C21219D9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852528" y="452378"/>
            <a:ext cx="2143372" cy="765992"/>
          </a:xfrm>
          <a:prstGeom prst="rect">
            <a:avLst/>
          </a:prstGeom>
        </p:spPr>
      </p:pic>
      <p:sp>
        <p:nvSpPr>
          <p:cNvPr id="13" name="Espace réservé du contenu 2">
            <a:extLst>
              <a:ext uri="{FF2B5EF4-FFF2-40B4-BE49-F238E27FC236}">
                <a16:creationId xmlns:a16="http://schemas.microsoft.com/office/drawing/2014/main" id="{C79EF19B-2CB8-544B-B784-34504EB96397}"/>
              </a:ext>
            </a:extLst>
          </p:cNvPr>
          <p:cNvSpPr txBox="1">
            <a:spLocks/>
          </p:cNvSpPr>
          <p:nvPr/>
        </p:nvSpPr>
        <p:spPr>
          <a:xfrm>
            <a:off x="1822450" y="2698665"/>
            <a:ext cx="13024100" cy="435133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GB" sz="5400" dirty="0"/>
          </a:p>
        </p:txBody>
      </p:sp>
      <p:sp>
        <p:nvSpPr>
          <p:cNvPr id="2" name="Rectangle 1"/>
          <p:cNvSpPr/>
          <p:nvPr/>
        </p:nvSpPr>
        <p:spPr>
          <a:xfrm>
            <a:off x="1524000" y="3238500"/>
            <a:ext cx="13715999" cy="6001643"/>
          </a:xfrm>
          <a:prstGeom prst="rect">
            <a:avLst/>
          </a:prstGeom>
        </p:spPr>
        <p:txBody>
          <a:bodyPr wrap="square">
            <a:spAutoFit/>
          </a:bodyPr>
          <a:lstStyle/>
          <a:p>
            <a:pPr algn="just"/>
            <a:r>
              <a:rPr lang="fr-FR" sz="3200" dirty="0"/>
              <a:t>Le fait de stéréotyper des groupes ou des individus peut conduire à douter de soi et à avoir une image négative de soi. Ce mécanisme est dû à ce que les psychologues appellent la "</a:t>
            </a:r>
            <a:r>
              <a:rPr lang="fr-FR" sz="3200" b="1" dirty="0">
                <a:effectLst>
                  <a:outerShdw blurRad="38100" dist="38100" dir="2700000" algn="tl">
                    <a:srgbClr val="000000">
                      <a:alpha val="43137"/>
                    </a:srgbClr>
                  </a:outerShdw>
                </a:effectLst>
              </a:rPr>
              <a:t>menace du stéréotype</a:t>
            </a:r>
            <a:r>
              <a:rPr lang="fr-FR" sz="3200" dirty="0"/>
              <a:t>" - il s'agit de la peur de faire quelque chose qui confirmerait les perceptions négatives d'un groupe stigmatisé dont nous sommes membres. </a:t>
            </a:r>
          </a:p>
          <a:p>
            <a:pPr algn="just"/>
            <a:r>
              <a:rPr lang="fr-FR" sz="3200" dirty="0"/>
              <a:t>La </a:t>
            </a:r>
            <a:r>
              <a:rPr lang="fr-FR" sz="3200" b="1" dirty="0">
                <a:effectLst>
                  <a:outerShdw blurRad="38100" dist="38100" dir="2700000" algn="tl">
                    <a:srgbClr val="000000">
                      <a:alpha val="43137"/>
                    </a:srgbClr>
                  </a:outerShdw>
                </a:effectLst>
              </a:rPr>
              <a:t>menace du stéréotype </a:t>
            </a:r>
            <a:r>
              <a:rPr lang="fr-FR" sz="3200" dirty="0"/>
              <a:t>peut conduire à un cercle vicieux. Lorsqu'elles sont confrontées à un stéréotype, les personnes stigmatisées peuvent éprouver de l'anxiété, ce qui épuise leurs ressources cognitives et entraîne une sous-performance, la confirmation du stéréotype négatif et le renforcement de la peur.</a:t>
            </a:r>
            <a:endParaRPr lang="en-GB" sz="3200" dirty="0"/>
          </a:p>
          <a:p>
            <a:pPr algn="just"/>
            <a:endParaRPr lang="en-GB" sz="3200" dirty="0"/>
          </a:p>
          <a:p>
            <a:pPr algn="just"/>
            <a:endParaRPr lang="en-GB" sz="3200" b="1" i="1" dirty="0"/>
          </a:p>
          <a:p>
            <a:pPr algn="just"/>
            <a:endParaRPr lang="en-GB" sz="3200" b="1" i="1" dirty="0"/>
          </a:p>
        </p:txBody>
      </p:sp>
    </p:spTree>
    <p:extLst>
      <p:ext uri="{BB962C8B-B14F-4D97-AF65-F5344CB8AC3E}">
        <p14:creationId xmlns:p14="http://schemas.microsoft.com/office/powerpoint/2010/main" val="29532114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2"/>
          <p:cNvPicPr>
            <a:picLocks noChangeAspect="1"/>
          </p:cNvPicPr>
          <p:nvPr/>
        </p:nvPicPr>
        <p:blipFill>
          <a:blip r:embed="rId2"/>
          <a:srcRect/>
          <a:stretch>
            <a:fillRect/>
          </a:stretch>
        </p:blipFill>
        <p:spPr>
          <a:xfrm rot="-1049447">
            <a:off x="11939434" y="5818666"/>
            <a:ext cx="8926640" cy="6025482"/>
          </a:xfrm>
          <a:prstGeom prst="rect">
            <a:avLst/>
          </a:prstGeom>
        </p:spPr>
      </p:pic>
      <p:pic>
        <p:nvPicPr>
          <p:cNvPr id="13" name="Picture 13"/>
          <p:cNvPicPr>
            <a:picLocks noChangeAspect="1"/>
          </p:cNvPicPr>
          <p:nvPr/>
        </p:nvPicPr>
        <p:blipFill>
          <a:blip r:embed="rId3"/>
          <a:srcRect/>
          <a:stretch>
            <a:fillRect/>
          </a:stretch>
        </p:blipFill>
        <p:spPr>
          <a:xfrm rot="9058896">
            <a:off x="-3837354" y="-2137071"/>
            <a:ext cx="5987024" cy="4550138"/>
          </a:xfrm>
          <a:prstGeom prst="rect">
            <a:avLst/>
          </a:prstGeom>
        </p:spPr>
      </p:pic>
      <p:pic>
        <p:nvPicPr>
          <p:cNvPr id="16" name="Picture 15">
            <a:extLst>
              <a:ext uri="{FF2B5EF4-FFF2-40B4-BE49-F238E27FC236}">
                <a16:creationId xmlns:a16="http://schemas.microsoft.com/office/drawing/2014/main" id="{3743E12B-6CE6-6F47-8743-E2A3386036CC}"/>
              </a:ext>
            </a:extLst>
          </p:cNvPr>
          <p:cNvPicPr>
            <a:picLocks noChangeAspect="1"/>
          </p:cNvPicPr>
          <p:nvPr/>
        </p:nvPicPr>
        <p:blipFill>
          <a:blip r:embed="rId4"/>
          <a:stretch>
            <a:fillRect/>
          </a:stretch>
        </p:blipFill>
        <p:spPr>
          <a:xfrm>
            <a:off x="99079" y="7786323"/>
            <a:ext cx="7660504" cy="2193357"/>
          </a:xfrm>
          <a:prstGeom prst="rect">
            <a:avLst/>
          </a:prstGeom>
        </p:spPr>
      </p:pic>
      <p:sp>
        <p:nvSpPr>
          <p:cNvPr id="17" name="TextBox 16">
            <a:extLst>
              <a:ext uri="{FF2B5EF4-FFF2-40B4-BE49-F238E27FC236}">
                <a16:creationId xmlns:a16="http://schemas.microsoft.com/office/drawing/2014/main" id="{60883682-BCFB-7A41-92D9-063EC042830F}"/>
              </a:ext>
            </a:extLst>
          </p:cNvPr>
          <p:cNvSpPr txBox="1"/>
          <p:nvPr/>
        </p:nvSpPr>
        <p:spPr>
          <a:xfrm>
            <a:off x="7543365" y="8021226"/>
            <a:ext cx="5390687" cy="1969770"/>
          </a:xfrm>
          <a:prstGeom prst="rect">
            <a:avLst/>
          </a:prstGeom>
          <a:noFill/>
        </p:spPr>
        <p:txBody>
          <a:bodyPr wrap="square" rtlCol="0">
            <a:spAutoFit/>
          </a:bodyPr>
          <a:lstStyle/>
          <a:p>
            <a:r>
              <a:rPr lang="en-IE" sz="1600" dirty="0">
                <a:latin typeface="Arial" panose="020B0604020202020204" pitchFamily="34" charset="0"/>
                <a:cs typeface="Arial" panose="020B060402020202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p>
          <a:p>
            <a:r>
              <a:rPr lang="en-US" sz="1600" spc="145" dirty="0">
                <a:solidFill>
                  <a:srgbClr val="222222"/>
                </a:solidFill>
                <a:latin typeface="Arial" panose="020B0604020202020204" pitchFamily="34" charset="0"/>
                <a:cs typeface="Arial" panose="020B0604020202020204" pitchFamily="34" charset="0"/>
              </a:rPr>
              <a:t>2020-1-DK01-KA205-074945</a:t>
            </a:r>
          </a:p>
          <a:p>
            <a:endParaRPr lang="en-US" sz="1000" dirty="0">
              <a:latin typeface="Arial" panose="020B0604020202020204" pitchFamily="34" charset="0"/>
              <a:cs typeface="Arial" panose="020B0604020202020204" pitchFamily="34" charset="0"/>
            </a:endParaRPr>
          </a:p>
        </p:txBody>
      </p:sp>
      <p:pic>
        <p:nvPicPr>
          <p:cNvPr id="15" name="Picture 14" descr="A picture containing drawing&#10;&#10;Description automatically generated">
            <a:extLst>
              <a:ext uri="{FF2B5EF4-FFF2-40B4-BE49-F238E27FC236}">
                <a16:creationId xmlns:a16="http://schemas.microsoft.com/office/drawing/2014/main" id="{47DF986A-CB3F-A341-BB5B-2D3EDDF4611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1110" y="5439410"/>
            <a:ext cx="4111256" cy="1524000"/>
          </a:xfrm>
          <a:prstGeom prst="rect">
            <a:avLst/>
          </a:prstGeom>
        </p:spPr>
      </p:pic>
      <p:pic>
        <p:nvPicPr>
          <p:cNvPr id="18" name="Picture 17" descr="A picture containing drawing&#10;&#10;Description automatically generated">
            <a:extLst>
              <a:ext uri="{FF2B5EF4-FFF2-40B4-BE49-F238E27FC236}">
                <a16:creationId xmlns:a16="http://schemas.microsoft.com/office/drawing/2014/main" id="{9547592D-7938-4046-ACF6-F84633BC319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66145" y="1949497"/>
            <a:ext cx="3784600" cy="2667000"/>
          </a:xfrm>
          <a:prstGeom prst="rect">
            <a:avLst/>
          </a:prstGeom>
        </p:spPr>
      </p:pic>
      <p:pic>
        <p:nvPicPr>
          <p:cNvPr id="20" name="Picture 19" descr="A close up of a sign&#10;&#10;Description automatically generated">
            <a:extLst>
              <a:ext uri="{FF2B5EF4-FFF2-40B4-BE49-F238E27FC236}">
                <a16:creationId xmlns:a16="http://schemas.microsoft.com/office/drawing/2014/main" id="{48179347-CE60-DA43-9210-4FA879940E2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47726" y="1613144"/>
            <a:ext cx="1615565" cy="2900232"/>
          </a:xfrm>
          <a:prstGeom prst="rect">
            <a:avLst/>
          </a:prstGeom>
        </p:spPr>
      </p:pic>
      <p:pic>
        <p:nvPicPr>
          <p:cNvPr id="22" name="Picture 21" descr="A close up of a sign&#10;&#10;Description automatically generated">
            <a:extLst>
              <a:ext uri="{FF2B5EF4-FFF2-40B4-BE49-F238E27FC236}">
                <a16:creationId xmlns:a16="http://schemas.microsoft.com/office/drawing/2014/main" id="{A3B9BE33-1225-C14F-A052-8C1B09567FC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88744" y="5836262"/>
            <a:ext cx="3517900" cy="914400"/>
          </a:xfrm>
          <a:prstGeom prst="rect">
            <a:avLst/>
          </a:prstGeom>
        </p:spPr>
      </p:pic>
      <p:pic>
        <p:nvPicPr>
          <p:cNvPr id="24" name="Picture 23" descr="A picture containing food, drawing&#10;&#10;Description automatically generated">
            <a:extLst>
              <a:ext uri="{FF2B5EF4-FFF2-40B4-BE49-F238E27FC236}">
                <a16:creationId xmlns:a16="http://schemas.microsoft.com/office/drawing/2014/main" id="{4BFB75C4-1381-1940-985B-0155EBA4A55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050792" y="876300"/>
            <a:ext cx="6962945" cy="580523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p:cNvPicPr>
          <p:nvPr/>
        </p:nvPicPr>
        <p:blipFill>
          <a:blip r:embed="rId2"/>
          <a:srcRect/>
          <a:stretch>
            <a:fillRect/>
          </a:stretch>
        </p:blipFill>
        <p:spPr>
          <a:xfrm rot="-1835334">
            <a:off x="9807546" y="8082238"/>
            <a:ext cx="11604014" cy="4409525"/>
          </a:xfrm>
          <a:prstGeom prst="rect">
            <a:avLst/>
          </a:prstGeom>
          <a:ln>
            <a:noFill/>
          </a:ln>
        </p:spPr>
      </p:pic>
      <p:pic>
        <p:nvPicPr>
          <p:cNvPr id="6" name="Picture 6"/>
          <p:cNvPicPr>
            <a:picLocks noChangeAspect="1"/>
          </p:cNvPicPr>
          <p:nvPr/>
        </p:nvPicPr>
        <p:blipFill>
          <a:blip r:embed="rId3"/>
          <a:srcRect/>
          <a:stretch>
            <a:fillRect/>
          </a:stretch>
        </p:blipFill>
        <p:spPr>
          <a:xfrm rot="-10800000">
            <a:off x="16663197" y="5990910"/>
            <a:ext cx="596103" cy="596103"/>
          </a:xfrm>
          <a:prstGeom prst="rect">
            <a:avLst/>
          </a:prstGeom>
        </p:spPr>
      </p:pic>
      <p:grpSp>
        <p:nvGrpSpPr>
          <p:cNvPr id="7" name="Group 7"/>
          <p:cNvGrpSpPr/>
          <p:nvPr/>
        </p:nvGrpSpPr>
        <p:grpSpPr>
          <a:xfrm>
            <a:off x="4164932" y="1218370"/>
            <a:ext cx="13030200" cy="1099662"/>
            <a:chOff x="0" y="38100"/>
            <a:chExt cx="9828725" cy="1466215"/>
          </a:xfrm>
        </p:grpSpPr>
        <p:sp>
          <p:nvSpPr>
            <p:cNvPr id="8" name="TextBox 8"/>
            <p:cNvSpPr txBox="1"/>
            <p:nvPr/>
          </p:nvSpPr>
          <p:spPr>
            <a:xfrm>
              <a:off x="0" y="38100"/>
              <a:ext cx="9828725" cy="820737"/>
            </a:xfrm>
            <a:prstGeom prst="rect">
              <a:avLst/>
            </a:prstGeom>
          </p:spPr>
          <p:txBody>
            <a:bodyPr lIns="0" tIns="0" rIns="0" bIns="0" rtlCol="0" anchor="t">
              <a:spAutoFit/>
            </a:bodyPr>
            <a:lstStyle/>
            <a:p>
              <a:pPr>
                <a:lnSpc>
                  <a:spcPts val="3959"/>
                </a:lnSpc>
              </a:pPr>
              <a:r>
                <a:rPr lang="en-US" sz="7200" spc="89" dirty="0">
                  <a:solidFill>
                    <a:srgbClr val="FF2870"/>
                  </a:solidFill>
                  <a:latin typeface="Glacial Indifference Bold"/>
                </a:rPr>
                <a:t>SUBJECTIVITE CULTURELLE</a:t>
              </a:r>
            </a:p>
          </p:txBody>
        </p:sp>
        <p:sp>
          <p:nvSpPr>
            <p:cNvPr id="11" name="AutoShape 11"/>
            <p:cNvSpPr/>
            <p:nvPr/>
          </p:nvSpPr>
          <p:spPr>
            <a:xfrm>
              <a:off x="0" y="1366347"/>
              <a:ext cx="9828725" cy="137968"/>
            </a:xfrm>
            <a:prstGeom prst="rect">
              <a:avLst/>
            </a:prstGeom>
            <a:solidFill>
              <a:srgbClr val="FFE148"/>
            </a:solidFill>
          </p:spPr>
        </p:sp>
      </p:grpSp>
      <p:pic>
        <p:nvPicPr>
          <p:cNvPr id="12" name="Picture 12"/>
          <p:cNvPicPr>
            <a:picLocks noChangeAspect="1"/>
          </p:cNvPicPr>
          <p:nvPr/>
        </p:nvPicPr>
        <p:blipFill>
          <a:blip r:embed="rId4"/>
          <a:srcRect/>
          <a:stretch>
            <a:fillRect/>
          </a:stretch>
        </p:blipFill>
        <p:spPr>
          <a:xfrm rot="9155200">
            <a:off x="-2849373" y="-976292"/>
            <a:ext cx="8594829" cy="3266035"/>
          </a:xfrm>
          <a:prstGeom prst="rect">
            <a:avLst/>
          </a:prstGeom>
        </p:spPr>
      </p:pic>
      <p:pic>
        <p:nvPicPr>
          <p:cNvPr id="14" name="Picture 13" descr="A picture containing drawing&#10;&#10;Description automatically generated">
            <a:extLst>
              <a:ext uri="{FF2B5EF4-FFF2-40B4-BE49-F238E27FC236}">
                <a16:creationId xmlns:a16="http://schemas.microsoft.com/office/drawing/2014/main" id="{B3D7A548-69A3-E046-BCF7-9F88C18D57D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8600" y="9410700"/>
            <a:ext cx="1593850" cy="454458"/>
          </a:xfrm>
          <a:prstGeom prst="rect">
            <a:avLst/>
          </a:prstGeom>
        </p:spPr>
      </p:pic>
      <p:pic>
        <p:nvPicPr>
          <p:cNvPr id="3" name="Picture 2" descr="A close up of a logo&#10;&#10;Description automatically generated">
            <a:extLst>
              <a:ext uri="{FF2B5EF4-FFF2-40B4-BE49-F238E27FC236}">
                <a16:creationId xmlns:a16="http://schemas.microsoft.com/office/drawing/2014/main" id="{392CF7B9-91DC-0F42-A8ED-629C21219D9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852528" y="452378"/>
            <a:ext cx="2143372" cy="765992"/>
          </a:xfrm>
          <a:prstGeom prst="rect">
            <a:avLst/>
          </a:prstGeom>
        </p:spPr>
      </p:pic>
      <p:sp>
        <p:nvSpPr>
          <p:cNvPr id="13" name="Espace réservé du contenu 2">
            <a:extLst>
              <a:ext uri="{FF2B5EF4-FFF2-40B4-BE49-F238E27FC236}">
                <a16:creationId xmlns:a16="http://schemas.microsoft.com/office/drawing/2014/main" id="{C79EF19B-2CB8-544B-B784-34504EB96397}"/>
              </a:ext>
            </a:extLst>
          </p:cNvPr>
          <p:cNvSpPr txBox="1">
            <a:spLocks/>
          </p:cNvSpPr>
          <p:nvPr/>
        </p:nvSpPr>
        <p:spPr>
          <a:xfrm>
            <a:off x="1143000" y="2813868"/>
            <a:ext cx="14782800" cy="659683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spcBef>
                <a:spcPts val="0"/>
              </a:spcBef>
              <a:buNone/>
            </a:pPr>
            <a:r>
              <a:rPr lang="en-US" sz="3600" dirty="0"/>
              <a:t>   </a:t>
            </a:r>
            <a:r>
              <a:rPr lang="fr-FR" sz="3600" dirty="0"/>
              <a:t>Les préjugés culturels peuvent être décrits comme une tendance à interpréter et à juger les phénomènes en fonction des valeurs, des croyances et des autres caractéristiques distinctives de la société ou de la communauté à laquelle une personne appartient. 	</a:t>
            </a:r>
          </a:p>
          <a:p>
            <a:pPr algn="just">
              <a:spcBef>
                <a:spcPts val="0"/>
              </a:spcBef>
              <a:buNone/>
            </a:pPr>
            <a:endParaRPr lang="fr-FR" sz="3600" dirty="0"/>
          </a:p>
          <a:p>
            <a:pPr algn="just">
              <a:spcBef>
                <a:spcPts val="0"/>
              </a:spcBef>
              <a:buNone/>
            </a:pPr>
            <a:r>
              <a:rPr lang="fr-FR" sz="3600" dirty="0"/>
              <a:t>Cela conduit parfois les gens à se forger des opinions et à prendre des décisions sur les autres avant même d'avoir eu une quelconque expérience avec eux - ce que l'on appelle aussi des</a:t>
            </a:r>
            <a:r>
              <a:rPr lang="fr-FR" sz="3600" b="1" dirty="0">
                <a:effectLst>
                  <a:outerShdw blurRad="38100" dist="38100" dir="2700000" algn="tl">
                    <a:srgbClr val="000000">
                      <a:alpha val="43137"/>
                    </a:srgbClr>
                  </a:outerShdw>
                </a:effectLst>
              </a:rPr>
              <a:t> préjugés. </a:t>
            </a:r>
            <a:endParaRPr lang="en-US" sz="3600" b="1" dirty="0">
              <a:effectLst>
                <a:outerShdw blurRad="38100" dist="38100" dir="2700000" algn="tl">
                  <a:srgbClr val="000000">
                    <a:alpha val="43137"/>
                  </a:srgbClr>
                </a:outerShdw>
              </a:effectLst>
            </a:endParaRPr>
          </a:p>
          <a:p>
            <a:pPr>
              <a:spcBef>
                <a:spcPts val="0"/>
              </a:spcBef>
              <a:buNone/>
            </a:pPr>
            <a:r>
              <a:rPr lang="en-US" sz="3600" dirty="0"/>
              <a:t>	</a:t>
            </a:r>
          </a:p>
          <a:p>
            <a:pPr marL="0" indent="0">
              <a:buNone/>
            </a:pPr>
            <a:endParaRPr lang="fr-FR" sz="3600" dirty="0"/>
          </a:p>
        </p:txBody>
      </p:sp>
    </p:spTree>
    <p:extLst>
      <p:ext uri="{BB962C8B-B14F-4D97-AF65-F5344CB8AC3E}">
        <p14:creationId xmlns:p14="http://schemas.microsoft.com/office/powerpoint/2010/main" val="4128433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p:cNvPicPr>
          <p:nvPr/>
        </p:nvPicPr>
        <p:blipFill>
          <a:blip r:embed="rId2"/>
          <a:srcRect/>
          <a:stretch>
            <a:fillRect/>
          </a:stretch>
        </p:blipFill>
        <p:spPr>
          <a:xfrm rot="-1835334">
            <a:off x="9807546" y="8082238"/>
            <a:ext cx="11604014" cy="4409525"/>
          </a:xfrm>
          <a:prstGeom prst="rect">
            <a:avLst/>
          </a:prstGeom>
          <a:ln>
            <a:noFill/>
          </a:ln>
        </p:spPr>
      </p:pic>
      <p:pic>
        <p:nvPicPr>
          <p:cNvPr id="6" name="Picture 6"/>
          <p:cNvPicPr>
            <a:picLocks noChangeAspect="1"/>
          </p:cNvPicPr>
          <p:nvPr/>
        </p:nvPicPr>
        <p:blipFill>
          <a:blip r:embed="rId3"/>
          <a:srcRect/>
          <a:stretch>
            <a:fillRect/>
          </a:stretch>
        </p:blipFill>
        <p:spPr>
          <a:xfrm rot="-10800000">
            <a:off x="16663197" y="5990910"/>
            <a:ext cx="596103" cy="596103"/>
          </a:xfrm>
          <a:prstGeom prst="rect">
            <a:avLst/>
          </a:prstGeom>
        </p:spPr>
      </p:pic>
      <p:grpSp>
        <p:nvGrpSpPr>
          <p:cNvPr id="2" name="Group 7"/>
          <p:cNvGrpSpPr/>
          <p:nvPr/>
        </p:nvGrpSpPr>
        <p:grpSpPr>
          <a:xfrm>
            <a:off x="4164932" y="1218370"/>
            <a:ext cx="13030200" cy="1099662"/>
            <a:chOff x="0" y="38100"/>
            <a:chExt cx="9828725" cy="1466215"/>
          </a:xfrm>
        </p:grpSpPr>
        <p:sp>
          <p:nvSpPr>
            <p:cNvPr id="8" name="TextBox 8"/>
            <p:cNvSpPr txBox="1"/>
            <p:nvPr/>
          </p:nvSpPr>
          <p:spPr>
            <a:xfrm>
              <a:off x="0" y="38100"/>
              <a:ext cx="9828725" cy="820737"/>
            </a:xfrm>
            <a:prstGeom prst="rect">
              <a:avLst/>
            </a:prstGeom>
          </p:spPr>
          <p:txBody>
            <a:bodyPr lIns="0" tIns="0" rIns="0" bIns="0" rtlCol="0" anchor="t">
              <a:spAutoFit/>
            </a:bodyPr>
            <a:lstStyle/>
            <a:p>
              <a:pPr>
                <a:lnSpc>
                  <a:spcPts val="3959"/>
                </a:lnSpc>
              </a:pPr>
              <a:r>
                <a:rPr lang="en-US" sz="7200" spc="89" dirty="0">
                  <a:solidFill>
                    <a:srgbClr val="FF2870"/>
                  </a:solidFill>
                  <a:latin typeface="Glacial Indifference Bold"/>
                </a:rPr>
                <a:t>SUBJECTIVITE CULTURELLE</a:t>
              </a:r>
            </a:p>
          </p:txBody>
        </p:sp>
        <p:sp>
          <p:nvSpPr>
            <p:cNvPr id="11" name="AutoShape 11"/>
            <p:cNvSpPr/>
            <p:nvPr/>
          </p:nvSpPr>
          <p:spPr>
            <a:xfrm>
              <a:off x="0" y="1366347"/>
              <a:ext cx="9828725" cy="137968"/>
            </a:xfrm>
            <a:prstGeom prst="rect">
              <a:avLst/>
            </a:prstGeom>
            <a:solidFill>
              <a:srgbClr val="FFE148"/>
            </a:solidFill>
          </p:spPr>
        </p:sp>
      </p:grpSp>
      <p:pic>
        <p:nvPicPr>
          <p:cNvPr id="12" name="Picture 12"/>
          <p:cNvPicPr>
            <a:picLocks noChangeAspect="1"/>
          </p:cNvPicPr>
          <p:nvPr/>
        </p:nvPicPr>
        <p:blipFill>
          <a:blip r:embed="rId4"/>
          <a:srcRect/>
          <a:stretch>
            <a:fillRect/>
          </a:stretch>
        </p:blipFill>
        <p:spPr>
          <a:xfrm rot="9155200">
            <a:off x="-2849373" y="-976292"/>
            <a:ext cx="8594829" cy="3266035"/>
          </a:xfrm>
          <a:prstGeom prst="rect">
            <a:avLst/>
          </a:prstGeom>
        </p:spPr>
      </p:pic>
      <p:pic>
        <p:nvPicPr>
          <p:cNvPr id="14" name="Picture 13" descr="A picture containing drawing&#10;&#10;Description automatically generated">
            <a:extLst>
              <a:ext uri="{FF2B5EF4-FFF2-40B4-BE49-F238E27FC236}">
                <a16:creationId xmlns:a16="http://schemas.microsoft.com/office/drawing/2014/main" id="{B3D7A548-69A3-E046-BCF7-9F88C18D57D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8600" y="9410700"/>
            <a:ext cx="1593850" cy="454458"/>
          </a:xfrm>
          <a:prstGeom prst="rect">
            <a:avLst/>
          </a:prstGeom>
        </p:spPr>
      </p:pic>
      <p:pic>
        <p:nvPicPr>
          <p:cNvPr id="3" name="Picture 2" descr="A close up of a logo&#10;&#10;Description automatically generated">
            <a:extLst>
              <a:ext uri="{FF2B5EF4-FFF2-40B4-BE49-F238E27FC236}">
                <a16:creationId xmlns:a16="http://schemas.microsoft.com/office/drawing/2014/main" id="{392CF7B9-91DC-0F42-A8ED-629C21219D9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852528" y="452378"/>
            <a:ext cx="2143372" cy="765992"/>
          </a:xfrm>
          <a:prstGeom prst="rect">
            <a:avLst/>
          </a:prstGeom>
        </p:spPr>
      </p:pic>
      <p:sp>
        <p:nvSpPr>
          <p:cNvPr id="13" name="Espace réservé du contenu 2">
            <a:extLst>
              <a:ext uri="{FF2B5EF4-FFF2-40B4-BE49-F238E27FC236}">
                <a16:creationId xmlns:a16="http://schemas.microsoft.com/office/drawing/2014/main" id="{C79EF19B-2CB8-544B-B784-34504EB96397}"/>
              </a:ext>
            </a:extLst>
          </p:cNvPr>
          <p:cNvSpPr txBox="1">
            <a:spLocks/>
          </p:cNvSpPr>
          <p:nvPr/>
        </p:nvSpPr>
        <p:spPr>
          <a:xfrm>
            <a:off x="1143000" y="2813868"/>
            <a:ext cx="14782800" cy="659683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base">
              <a:buNone/>
            </a:pPr>
            <a:r>
              <a:rPr lang="fr-FR" sz="3600" dirty="0"/>
              <a:t> Les préjugés culturels sont fondés sur les hypothèses qu'une personne peut avoir. Ces suppositions sont souvent dues à la culture dans laquelle ils sont élevés. </a:t>
            </a:r>
          </a:p>
          <a:p>
            <a:pPr fontAlgn="base">
              <a:buNone/>
            </a:pPr>
            <a:r>
              <a:rPr lang="fr-FR" sz="3600" dirty="0"/>
              <a:t>Voici quelques exemples d'influences culturelles qui peuvent conduire à des préjugés :</a:t>
            </a:r>
          </a:p>
          <a:p>
            <a:pPr fontAlgn="base">
              <a:buFontTx/>
              <a:buChar char="-"/>
            </a:pPr>
            <a:r>
              <a:rPr lang="fr-FR" sz="3600" dirty="0"/>
              <a:t>Interprétation linguistique </a:t>
            </a:r>
          </a:p>
          <a:p>
            <a:pPr fontAlgn="base">
              <a:buFontTx/>
              <a:buChar char="-"/>
            </a:pPr>
            <a:r>
              <a:rPr lang="fr-FR" sz="3600" dirty="0"/>
              <a:t>Concepts éthiques du bien et du mal</a:t>
            </a:r>
          </a:p>
          <a:p>
            <a:pPr fontAlgn="base">
              <a:buFontTx/>
              <a:buChar char="-"/>
            </a:pPr>
            <a:r>
              <a:rPr lang="fr-FR" sz="3600" dirty="0"/>
              <a:t>Incompréhension des faits ou des preuves</a:t>
            </a:r>
          </a:p>
          <a:p>
            <a:pPr fontAlgn="base">
              <a:buFontTx/>
              <a:buChar char="-"/>
            </a:pPr>
            <a:r>
              <a:rPr lang="fr-FR" sz="3600" dirty="0"/>
              <a:t>Préjugés ethniques ou raciaux, intentionnels ou non</a:t>
            </a:r>
          </a:p>
          <a:p>
            <a:pPr fontAlgn="base">
              <a:buFontTx/>
              <a:buChar char="-"/>
            </a:pPr>
            <a:r>
              <a:rPr lang="fr-FR" sz="3600" dirty="0"/>
              <a:t>Croyances ou compréhension religieuses</a:t>
            </a:r>
          </a:p>
          <a:p>
            <a:pPr fontAlgn="base">
              <a:buFontTx/>
              <a:buChar char="-"/>
            </a:pPr>
            <a:r>
              <a:rPr lang="fr-FR" sz="3600" dirty="0"/>
              <a:t>Attirance sexuelle</a:t>
            </a:r>
            <a:endParaRPr lang="en-US" sz="3600" dirty="0"/>
          </a:p>
          <a:p>
            <a:pPr>
              <a:spcBef>
                <a:spcPts val="0"/>
              </a:spcBef>
              <a:buNone/>
            </a:pPr>
            <a:r>
              <a:rPr lang="en-US" sz="3600" dirty="0"/>
              <a:t>	</a:t>
            </a:r>
          </a:p>
          <a:p>
            <a:pPr marL="0" indent="0">
              <a:buNone/>
            </a:pPr>
            <a:endParaRPr lang="fr-FR" sz="3600" dirty="0"/>
          </a:p>
        </p:txBody>
      </p:sp>
    </p:spTree>
    <p:extLst>
      <p:ext uri="{BB962C8B-B14F-4D97-AF65-F5344CB8AC3E}">
        <p14:creationId xmlns:p14="http://schemas.microsoft.com/office/powerpoint/2010/main" val="4128433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p:cNvPicPr>
            <a:picLocks noChangeAspect="1"/>
          </p:cNvPicPr>
          <p:nvPr/>
        </p:nvPicPr>
        <p:blipFill>
          <a:blip r:embed="rId2"/>
          <a:srcRect/>
          <a:stretch>
            <a:fillRect/>
          </a:stretch>
        </p:blipFill>
        <p:spPr>
          <a:xfrm rot="2917778">
            <a:off x="13872955" y="-1273020"/>
            <a:ext cx="6710076" cy="4529301"/>
          </a:xfrm>
          <a:prstGeom prst="rect">
            <a:avLst/>
          </a:prstGeom>
        </p:spPr>
      </p:pic>
      <p:pic>
        <p:nvPicPr>
          <p:cNvPr id="7" name="Picture 7"/>
          <p:cNvPicPr>
            <a:picLocks noChangeAspect="1"/>
          </p:cNvPicPr>
          <p:nvPr/>
        </p:nvPicPr>
        <p:blipFill>
          <a:blip r:embed="rId3"/>
          <a:srcRect/>
          <a:stretch>
            <a:fillRect/>
          </a:stretch>
        </p:blipFill>
        <p:spPr>
          <a:xfrm rot="-10800000">
            <a:off x="14656753" y="2111073"/>
            <a:ext cx="596103" cy="596103"/>
          </a:xfrm>
          <a:prstGeom prst="rect">
            <a:avLst/>
          </a:prstGeom>
        </p:spPr>
      </p:pic>
      <p:pic>
        <p:nvPicPr>
          <p:cNvPr id="8" name="Picture 8"/>
          <p:cNvPicPr>
            <a:picLocks noChangeAspect="1"/>
          </p:cNvPicPr>
          <p:nvPr/>
        </p:nvPicPr>
        <p:blipFill>
          <a:blip r:embed="rId4"/>
          <a:srcRect/>
          <a:stretch>
            <a:fillRect/>
          </a:stretch>
        </p:blipFill>
        <p:spPr>
          <a:xfrm rot="-8730587">
            <a:off x="-2897838" y="7966230"/>
            <a:ext cx="6710076" cy="4529301"/>
          </a:xfrm>
          <a:prstGeom prst="rect">
            <a:avLst/>
          </a:prstGeom>
        </p:spPr>
      </p:pic>
      <p:pic>
        <p:nvPicPr>
          <p:cNvPr id="10" name="Picture 9" descr="A picture containing drawing&#10;&#10;Description automatically generated">
            <a:extLst>
              <a:ext uri="{FF2B5EF4-FFF2-40B4-BE49-F238E27FC236}">
                <a16:creationId xmlns:a16="http://schemas.microsoft.com/office/drawing/2014/main" id="{476FB550-EF99-D746-9530-0839D906374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431068" y="9410700"/>
            <a:ext cx="1593850" cy="454458"/>
          </a:xfrm>
          <a:prstGeom prst="rect">
            <a:avLst/>
          </a:prstGeom>
        </p:spPr>
      </p:pic>
      <p:sp>
        <p:nvSpPr>
          <p:cNvPr id="13" name="TextBox 4">
            <a:extLst>
              <a:ext uri="{FF2B5EF4-FFF2-40B4-BE49-F238E27FC236}">
                <a16:creationId xmlns:a16="http://schemas.microsoft.com/office/drawing/2014/main" id="{12AFAD8B-E214-EE4A-B672-79CF6F38F04E}"/>
              </a:ext>
            </a:extLst>
          </p:cNvPr>
          <p:cNvSpPr txBox="1"/>
          <p:nvPr/>
        </p:nvSpPr>
        <p:spPr>
          <a:xfrm>
            <a:off x="311978" y="180216"/>
            <a:ext cx="15332269" cy="2167260"/>
          </a:xfrm>
          <a:prstGeom prst="rect">
            <a:avLst/>
          </a:prstGeom>
        </p:spPr>
        <p:txBody>
          <a:bodyPr wrap="square" lIns="0" tIns="0" rIns="0" bIns="0" rtlCol="0" anchor="t">
            <a:spAutoFit/>
          </a:bodyPr>
          <a:lstStyle/>
          <a:p>
            <a:pPr>
              <a:lnSpc>
                <a:spcPts val="8800"/>
              </a:lnSpc>
            </a:pPr>
            <a:r>
              <a:rPr lang="en-US" sz="6000" spc="200" dirty="0">
                <a:solidFill>
                  <a:srgbClr val="FF2870"/>
                </a:solidFill>
                <a:latin typeface="Glacial Indifference Bold"/>
              </a:rPr>
              <a:t>COMPOSANTES DES PRÉJUGÉS CULTURELS </a:t>
            </a:r>
          </a:p>
        </p:txBody>
      </p:sp>
      <p:sp>
        <p:nvSpPr>
          <p:cNvPr id="14" name="TextBox 10">
            <a:extLst>
              <a:ext uri="{FF2B5EF4-FFF2-40B4-BE49-F238E27FC236}">
                <a16:creationId xmlns:a16="http://schemas.microsoft.com/office/drawing/2014/main" id="{9AF81174-8676-8843-AD07-066FEAA95750}"/>
              </a:ext>
            </a:extLst>
          </p:cNvPr>
          <p:cNvSpPr txBox="1"/>
          <p:nvPr/>
        </p:nvSpPr>
        <p:spPr>
          <a:xfrm>
            <a:off x="1371600" y="2552700"/>
            <a:ext cx="13716000" cy="5909310"/>
          </a:xfrm>
          <a:prstGeom prst="rect">
            <a:avLst/>
          </a:prstGeom>
        </p:spPr>
        <p:txBody>
          <a:bodyPr wrap="square" lIns="0" tIns="0" rIns="0" bIns="0" rtlCol="0" anchor="t">
            <a:spAutoFit/>
          </a:bodyPr>
          <a:lstStyle/>
          <a:p>
            <a:r>
              <a:rPr lang="fr-FR" sz="3200" dirty="0"/>
              <a:t>Les préjugés culturels comprennent trois composantes différentes : </a:t>
            </a:r>
          </a:p>
          <a:p>
            <a:pPr marL="457200" indent="-457200">
              <a:buFontTx/>
              <a:buChar char="-"/>
            </a:pPr>
            <a:r>
              <a:rPr lang="fr-FR" sz="3200" dirty="0"/>
              <a:t>Une </a:t>
            </a:r>
            <a:r>
              <a:rPr lang="fr-FR" sz="3200" b="1" dirty="0">
                <a:effectLst>
                  <a:outerShdw blurRad="38100" dist="38100" dir="2700000" algn="tl">
                    <a:srgbClr val="000000">
                      <a:alpha val="43137"/>
                    </a:srgbClr>
                  </a:outerShdw>
                </a:effectLst>
              </a:rPr>
              <a:t>composante affective </a:t>
            </a:r>
            <a:r>
              <a:rPr lang="fr-FR" sz="3200" dirty="0"/>
              <a:t>:  Il s'agit d'émotions qui peuvent aller d'une légère nervosité à une haine agressive.</a:t>
            </a:r>
          </a:p>
          <a:p>
            <a:pPr marL="457200" indent="-457200">
              <a:buFontTx/>
              <a:buChar char="-"/>
            </a:pPr>
            <a:r>
              <a:rPr lang="fr-FR" sz="3200" dirty="0"/>
              <a:t>Une </a:t>
            </a:r>
            <a:r>
              <a:rPr lang="fr-FR" sz="3200" b="1" dirty="0">
                <a:effectLst>
                  <a:outerShdw blurRad="38100" dist="38100" dir="2700000" algn="tl">
                    <a:srgbClr val="000000">
                      <a:alpha val="43137"/>
                    </a:srgbClr>
                  </a:outerShdw>
                </a:effectLst>
              </a:rPr>
              <a:t>composante cognitive </a:t>
            </a:r>
            <a:r>
              <a:rPr lang="fr-FR" sz="3200" dirty="0"/>
              <a:t>: Il s'agit d'hypothèses et de croyances différentes concernant certains groupes ou individus.</a:t>
            </a:r>
          </a:p>
          <a:p>
            <a:pPr marL="457200" indent="-457200">
              <a:buFontTx/>
              <a:buChar char="-"/>
            </a:pPr>
            <a:r>
              <a:rPr lang="fr-FR" sz="3200" dirty="0"/>
              <a:t>Une </a:t>
            </a:r>
            <a:r>
              <a:rPr lang="fr-FR" sz="3200" b="1" dirty="0">
                <a:effectLst>
                  <a:outerShdw blurRad="38100" dist="38100" dir="2700000" algn="tl">
                    <a:srgbClr val="000000">
                      <a:alpha val="43137"/>
                    </a:srgbClr>
                  </a:outerShdw>
                </a:effectLst>
              </a:rPr>
              <a:t>composante comportementale </a:t>
            </a:r>
            <a:r>
              <a:rPr lang="fr-FR" sz="3200" dirty="0"/>
              <a:t>: Il s'agit de comportements négatifs à l'égard de groupes et d'individus, notamment l'exclusion, la discrimination et la violence. </a:t>
            </a:r>
          </a:p>
          <a:p>
            <a:pPr marL="457200" indent="-457200">
              <a:buFontTx/>
              <a:buChar char="-"/>
            </a:pPr>
            <a:endParaRPr lang="en-US" sz="3200" dirty="0"/>
          </a:p>
          <a:p>
            <a:r>
              <a:rPr lang="fr-FR" sz="3200" dirty="0"/>
              <a:t>Ces éléments ont tendance à résister au changement parce qu'ils déforment la perception qu'a l'individu victime de préjugés des informations relatives au groupe ou à l'individu. </a:t>
            </a:r>
            <a:endParaRPr lang="en-US" sz="3200" dirty="0"/>
          </a:p>
        </p:txBody>
      </p:sp>
      <p:pic>
        <p:nvPicPr>
          <p:cNvPr id="17" name="Picture 16" descr="A close up of a logo&#10;&#10;Description automatically generated">
            <a:extLst>
              <a:ext uri="{FF2B5EF4-FFF2-40B4-BE49-F238E27FC236}">
                <a16:creationId xmlns:a16="http://schemas.microsoft.com/office/drawing/2014/main" id="{2E7D19E0-2765-DC4A-A6EB-4D6AC1792FC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621000" y="497854"/>
            <a:ext cx="2143372" cy="76599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p:cNvPicPr>
          <p:nvPr/>
        </p:nvPicPr>
        <p:blipFill>
          <a:blip r:embed="rId2"/>
          <a:srcRect/>
          <a:stretch>
            <a:fillRect/>
          </a:stretch>
        </p:blipFill>
        <p:spPr>
          <a:xfrm rot="-1835334">
            <a:off x="9807546" y="8082238"/>
            <a:ext cx="11604014" cy="4409525"/>
          </a:xfrm>
          <a:prstGeom prst="rect">
            <a:avLst/>
          </a:prstGeom>
          <a:ln>
            <a:noFill/>
          </a:ln>
        </p:spPr>
      </p:pic>
      <p:pic>
        <p:nvPicPr>
          <p:cNvPr id="6" name="Picture 6"/>
          <p:cNvPicPr>
            <a:picLocks noChangeAspect="1"/>
          </p:cNvPicPr>
          <p:nvPr/>
        </p:nvPicPr>
        <p:blipFill>
          <a:blip r:embed="rId3"/>
          <a:srcRect/>
          <a:stretch>
            <a:fillRect/>
          </a:stretch>
        </p:blipFill>
        <p:spPr>
          <a:xfrm rot="-10800000">
            <a:off x="16663197" y="5990910"/>
            <a:ext cx="596103" cy="596103"/>
          </a:xfrm>
          <a:prstGeom prst="rect">
            <a:avLst/>
          </a:prstGeom>
        </p:spPr>
      </p:pic>
      <p:grpSp>
        <p:nvGrpSpPr>
          <p:cNvPr id="7" name="Group 7"/>
          <p:cNvGrpSpPr/>
          <p:nvPr/>
        </p:nvGrpSpPr>
        <p:grpSpPr>
          <a:xfrm>
            <a:off x="4164932" y="1218370"/>
            <a:ext cx="13030200" cy="1099662"/>
            <a:chOff x="0" y="38100"/>
            <a:chExt cx="9828725" cy="1466215"/>
          </a:xfrm>
        </p:grpSpPr>
        <p:sp>
          <p:nvSpPr>
            <p:cNvPr id="8" name="TextBox 8"/>
            <p:cNvSpPr txBox="1"/>
            <p:nvPr/>
          </p:nvSpPr>
          <p:spPr>
            <a:xfrm>
              <a:off x="0" y="38100"/>
              <a:ext cx="9828725" cy="820737"/>
            </a:xfrm>
            <a:prstGeom prst="rect">
              <a:avLst/>
            </a:prstGeom>
          </p:spPr>
          <p:txBody>
            <a:bodyPr lIns="0" tIns="0" rIns="0" bIns="0" rtlCol="0" anchor="t">
              <a:spAutoFit/>
            </a:bodyPr>
            <a:lstStyle/>
            <a:p>
              <a:pPr>
                <a:lnSpc>
                  <a:spcPts val="3959"/>
                </a:lnSpc>
              </a:pPr>
              <a:r>
                <a:rPr lang="en-US" sz="7200" spc="89" dirty="0">
                  <a:solidFill>
                    <a:srgbClr val="FF2870"/>
                  </a:solidFill>
                  <a:latin typeface="Glacial Indifference Bold"/>
                </a:rPr>
                <a:t>INTOLÉRANCE CULTURELLE</a:t>
              </a:r>
            </a:p>
          </p:txBody>
        </p:sp>
        <p:sp>
          <p:nvSpPr>
            <p:cNvPr id="11" name="AutoShape 11"/>
            <p:cNvSpPr/>
            <p:nvPr/>
          </p:nvSpPr>
          <p:spPr>
            <a:xfrm>
              <a:off x="0" y="1366347"/>
              <a:ext cx="9828725" cy="137968"/>
            </a:xfrm>
            <a:prstGeom prst="rect">
              <a:avLst/>
            </a:prstGeom>
            <a:solidFill>
              <a:srgbClr val="FFE148"/>
            </a:solidFill>
          </p:spPr>
        </p:sp>
      </p:grpSp>
      <p:pic>
        <p:nvPicPr>
          <p:cNvPr id="12" name="Picture 12"/>
          <p:cNvPicPr>
            <a:picLocks noChangeAspect="1"/>
          </p:cNvPicPr>
          <p:nvPr/>
        </p:nvPicPr>
        <p:blipFill>
          <a:blip r:embed="rId4"/>
          <a:srcRect/>
          <a:stretch>
            <a:fillRect/>
          </a:stretch>
        </p:blipFill>
        <p:spPr>
          <a:xfrm rot="9155200">
            <a:off x="-2849373" y="-976292"/>
            <a:ext cx="8594829" cy="3266035"/>
          </a:xfrm>
          <a:prstGeom prst="rect">
            <a:avLst/>
          </a:prstGeom>
        </p:spPr>
      </p:pic>
      <p:pic>
        <p:nvPicPr>
          <p:cNvPr id="14" name="Picture 13" descr="A picture containing drawing&#10;&#10;Description automatically generated">
            <a:extLst>
              <a:ext uri="{FF2B5EF4-FFF2-40B4-BE49-F238E27FC236}">
                <a16:creationId xmlns:a16="http://schemas.microsoft.com/office/drawing/2014/main" id="{B3D7A548-69A3-E046-BCF7-9F88C18D57D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8600" y="9410700"/>
            <a:ext cx="1593850" cy="454458"/>
          </a:xfrm>
          <a:prstGeom prst="rect">
            <a:avLst/>
          </a:prstGeom>
        </p:spPr>
      </p:pic>
      <p:pic>
        <p:nvPicPr>
          <p:cNvPr id="3" name="Picture 2" descr="A close up of a logo&#10;&#10;Description automatically generated">
            <a:extLst>
              <a:ext uri="{FF2B5EF4-FFF2-40B4-BE49-F238E27FC236}">
                <a16:creationId xmlns:a16="http://schemas.microsoft.com/office/drawing/2014/main" id="{392CF7B9-91DC-0F42-A8ED-629C21219D9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852528" y="452378"/>
            <a:ext cx="2143372" cy="765992"/>
          </a:xfrm>
          <a:prstGeom prst="rect">
            <a:avLst/>
          </a:prstGeom>
        </p:spPr>
      </p:pic>
      <p:sp>
        <p:nvSpPr>
          <p:cNvPr id="13" name="Espace réservé du contenu 2">
            <a:extLst>
              <a:ext uri="{FF2B5EF4-FFF2-40B4-BE49-F238E27FC236}">
                <a16:creationId xmlns:a16="http://schemas.microsoft.com/office/drawing/2014/main" id="{C79EF19B-2CB8-544B-B784-34504EB96397}"/>
              </a:ext>
            </a:extLst>
          </p:cNvPr>
          <p:cNvSpPr txBox="1">
            <a:spLocks/>
          </p:cNvSpPr>
          <p:nvPr/>
        </p:nvSpPr>
        <p:spPr>
          <a:xfrm>
            <a:off x="609600" y="3237803"/>
            <a:ext cx="14401800" cy="659683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buNone/>
            </a:pPr>
            <a:r>
              <a:rPr lang="fr-FR" dirty="0"/>
              <a:t>	Les préjugés culturels conduisent souvent à l'intolérance. 	</a:t>
            </a:r>
          </a:p>
          <a:p>
            <a:pPr>
              <a:spcBef>
                <a:spcPts val="0"/>
              </a:spcBef>
              <a:buNone/>
            </a:pPr>
            <a:endParaRPr lang="fr-FR" dirty="0"/>
          </a:p>
          <a:p>
            <a:pPr>
              <a:spcBef>
                <a:spcPts val="0"/>
              </a:spcBef>
              <a:buNone/>
            </a:pPr>
            <a:r>
              <a:rPr lang="fr-FR" b="1" dirty="0">
                <a:effectLst>
                  <a:outerShdw blurRad="38100" dist="38100" dir="2700000" algn="tl">
                    <a:srgbClr val="000000">
                      <a:alpha val="43137"/>
                    </a:srgbClr>
                  </a:outerShdw>
                </a:effectLst>
              </a:rPr>
              <a:t>L'intolérance</a:t>
            </a:r>
            <a:r>
              <a:rPr lang="fr-FR" dirty="0"/>
              <a:t> se définit comme un manque de respect pour les comportements, les pratiques ou les croyances autres que les nôtres. Elle implique également le rejet de personnes que nous percevons comme différentes, par exemple les membres d'un groupe social ou ethnique autre que le nôtre, ou les personnes qui sont différentes en termes d'orientation politique ou sexuelle. L'intolérance peut se manifester par un large éventail d'actions allant de l'évitement, en passant par les discours de haine, jusqu'aux blessures physiques, voire au meurtre.</a:t>
            </a:r>
            <a:endParaRPr lang="en-GB" dirty="0"/>
          </a:p>
        </p:txBody>
      </p:sp>
    </p:spTree>
    <p:extLst>
      <p:ext uri="{BB962C8B-B14F-4D97-AF65-F5344CB8AC3E}">
        <p14:creationId xmlns:p14="http://schemas.microsoft.com/office/powerpoint/2010/main" val="16275246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p:cNvPicPr>
          <p:nvPr/>
        </p:nvPicPr>
        <p:blipFill>
          <a:blip r:embed="rId2"/>
          <a:srcRect/>
          <a:stretch>
            <a:fillRect/>
          </a:stretch>
        </p:blipFill>
        <p:spPr>
          <a:xfrm rot="-1835334">
            <a:off x="9807546" y="8082238"/>
            <a:ext cx="11604014" cy="4409525"/>
          </a:xfrm>
          <a:prstGeom prst="rect">
            <a:avLst/>
          </a:prstGeom>
          <a:ln>
            <a:noFill/>
          </a:ln>
        </p:spPr>
      </p:pic>
      <p:pic>
        <p:nvPicPr>
          <p:cNvPr id="6" name="Picture 6"/>
          <p:cNvPicPr>
            <a:picLocks noChangeAspect="1"/>
          </p:cNvPicPr>
          <p:nvPr/>
        </p:nvPicPr>
        <p:blipFill>
          <a:blip r:embed="rId3"/>
          <a:srcRect/>
          <a:stretch>
            <a:fillRect/>
          </a:stretch>
        </p:blipFill>
        <p:spPr>
          <a:xfrm rot="-10800000">
            <a:off x="16663197" y="5990910"/>
            <a:ext cx="596103" cy="596103"/>
          </a:xfrm>
          <a:prstGeom prst="rect">
            <a:avLst/>
          </a:prstGeom>
        </p:spPr>
      </p:pic>
      <p:grpSp>
        <p:nvGrpSpPr>
          <p:cNvPr id="2" name="Group 7"/>
          <p:cNvGrpSpPr/>
          <p:nvPr/>
        </p:nvGrpSpPr>
        <p:grpSpPr>
          <a:xfrm>
            <a:off x="4164932" y="1218370"/>
            <a:ext cx="13030200" cy="1099662"/>
            <a:chOff x="0" y="38100"/>
            <a:chExt cx="9828725" cy="1466215"/>
          </a:xfrm>
        </p:grpSpPr>
        <p:sp>
          <p:nvSpPr>
            <p:cNvPr id="8" name="TextBox 8"/>
            <p:cNvSpPr txBox="1"/>
            <p:nvPr/>
          </p:nvSpPr>
          <p:spPr>
            <a:xfrm>
              <a:off x="0" y="38100"/>
              <a:ext cx="9828725" cy="820737"/>
            </a:xfrm>
            <a:prstGeom prst="rect">
              <a:avLst/>
            </a:prstGeom>
          </p:spPr>
          <p:txBody>
            <a:bodyPr lIns="0" tIns="0" rIns="0" bIns="0" rtlCol="0" anchor="t">
              <a:spAutoFit/>
            </a:bodyPr>
            <a:lstStyle/>
            <a:p>
              <a:pPr>
                <a:lnSpc>
                  <a:spcPts val="3959"/>
                </a:lnSpc>
              </a:pPr>
              <a:r>
                <a:rPr lang="en-US" sz="7200" spc="89" dirty="0">
                  <a:solidFill>
                    <a:srgbClr val="FF2870"/>
                  </a:solidFill>
                  <a:latin typeface="Glacial Indifference Bold"/>
                </a:rPr>
                <a:t>PRÉJUGÉS</a:t>
              </a:r>
            </a:p>
          </p:txBody>
        </p:sp>
        <p:sp>
          <p:nvSpPr>
            <p:cNvPr id="11" name="AutoShape 11"/>
            <p:cNvSpPr/>
            <p:nvPr/>
          </p:nvSpPr>
          <p:spPr>
            <a:xfrm>
              <a:off x="0" y="1366347"/>
              <a:ext cx="9828725" cy="137968"/>
            </a:xfrm>
            <a:prstGeom prst="rect">
              <a:avLst/>
            </a:prstGeom>
            <a:solidFill>
              <a:srgbClr val="FFE148"/>
            </a:solidFill>
          </p:spPr>
        </p:sp>
      </p:grpSp>
      <p:pic>
        <p:nvPicPr>
          <p:cNvPr id="12" name="Picture 12"/>
          <p:cNvPicPr>
            <a:picLocks noChangeAspect="1"/>
          </p:cNvPicPr>
          <p:nvPr/>
        </p:nvPicPr>
        <p:blipFill>
          <a:blip r:embed="rId4"/>
          <a:srcRect/>
          <a:stretch>
            <a:fillRect/>
          </a:stretch>
        </p:blipFill>
        <p:spPr>
          <a:xfrm rot="9155200">
            <a:off x="-2849373" y="-976292"/>
            <a:ext cx="8594829" cy="3266035"/>
          </a:xfrm>
          <a:prstGeom prst="rect">
            <a:avLst/>
          </a:prstGeom>
        </p:spPr>
      </p:pic>
      <p:pic>
        <p:nvPicPr>
          <p:cNvPr id="14" name="Picture 13" descr="A picture containing drawing&#10;&#10;Description automatically generated">
            <a:extLst>
              <a:ext uri="{FF2B5EF4-FFF2-40B4-BE49-F238E27FC236}">
                <a16:creationId xmlns:a16="http://schemas.microsoft.com/office/drawing/2014/main" id="{B3D7A548-69A3-E046-BCF7-9F88C18D57D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8600" y="9410700"/>
            <a:ext cx="1593850" cy="454458"/>
          </a:xfrm>
          <a:prstGeom prst="rect">
            <a:avLst/>
          </a:prstGeom>
        </p:spPr>
      </p:pic>
      <p:pic>
        <p:nvPicPr>
          <p:cNvPr id="3" name="Picture 2" descr="A close up of a logo&#10;&#10;Description automatically generated">
            <a:extLst>
              <a:ext uri="{FF2B5EF4-FFF2-40B4-BE49-F238E27FC236}">
                <a16:creationId xmlns:a16="http://schemas.microsoft.com/office/drawing/2014/main" id="{392CF7B9-91DC-0F42-A8ED-629C21219D9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852528" y="452378"/>
            <a:ext cx="2143372" cy="765992"/>
          </a:xfrm>
          <a:prstGeom prst="rect">
            <a:avLst/>
          </a:prstGeom>
        </p:spPr>
      </p:pic>
      <p:sp>
        <p:nvSpPr>
          <p:cNvPr id="13" name="Espace réservé du contenu 2">
            <a:extLst>
              <a:ext uri="{FF2B5EF4-FFF2-40B4-BE49-F238E27FC236}">
                <a16:creationId xmlns:a16="http://schemas.microsoft.com/office/drawing/2014/main" id="{C79EF19B-2CB8-544B-B784-34504EB96397}"/>
              </a:ext>
            </a:extLst>
          </p:cNvPr>
          <p:cNvSpPr txBox="1">
            <a:spLocks/>
          </p:cNvSpPr>
          <p:nvPr/>
        </p:nvSpPr>
        <p:spPr>
          <a:xfrm>
            <a:off x="1524000" y="3162300"/>
            <a:ext cx="14401800" cy="659683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None/>
            </a:pPr>
            <a:r>
              <a:rPr lang="fr-FR" dirty="0"/>
              <a:t>	L'intolérance est généralement dérivée ou justifiée par des biais et des préjugés culturels. 	</a:t>
            </a:r>
          </a:p>
          <a:p>
            <a:pPr>
              <a:buNone/>
            </a:pPr>
            <a:endParaRPr lang="fr-FR" dirty="0"/>
          </a:p>
          <a:p>
            <a:pPr>
              <a:buNone/>
            </a:pPr>
            <a:r>
              <a:rPr lang="fr-FR" dirty="0"/>
              <a:t>Le psychologue américain Gordon Allport décrit les préjugés comme "une attitude aversive ou hostile à l'égard d'une personne qui appartient à un groupe, simplement parce qu'elle appartient à ce groupe et qu'elle est donc supposée avoir des qualités répréhensibles attribuées à ce groupe "*.	</a:t>
            </a:r>
          </a:p>
          <a:p>
            <a:pPr>
              <a:buNone/>
            </a:pPr>
            <a:r>
              <a:rPr lang="fr-FR" dirty="0"/>
              <a:t>Nous voyons ainsi comment les attitudes préjudiciables tendent à se manifester par des comportements discriminatoires qui peuvent avoir des implications concrètes pour les personnes stigmatisées. </a:t>
            </a:r>
            <a:endParaRPr lang="en-GB" dirty="0"/>
          </a:p>
          <a:p>
            <a:pPr>
              <a:buNone/>
            </a:pPr>
            <a:endParaRPr lang="en-GB" dirty="0"/>
          </a:p>
          <a:p>
            <a:pPr>
              <a:buNone/>
            </a:pPr>
            <a:r>
              <a:rPr lang="en-GB" dirty="0"/>
              <a:t>* </a:t>
            </a:r>
            <a:r>
              <a:rPr lang="en-GB" sz="2300" dirty="0"/>
              <a:t>Extrait de : </a:t>
            </a:r>
            <a:r>
              <a:rPr lang="en-GB" sz="2300" i="1" dirty="0"/>
              <a:t>The Nature of Prejudice</a:t>
            </a:r>
            <a:r>
              <a:rPr lang="en-GB" sz="2300" dirty="0"/>
              <a:t>, 1954, par Gordon W. Allport.</a:t>
            </a:r>
            <a:endParaRPr lang="en-US" dirty="0"/>
          </a:p>
          <a:p>
            <a:pPr marL="0" indent="0" algn="just">
              <a:buNone/>
            </a:pPr>
            <a:endParaRPr lang="en-US" dirty="0"/>
          </a:p>
        </p:txBody>
      </p:sp>
    </p:spTree>
    <p:extLst>
      <p:ext uri="{BB962C8B-B14F-4D97-AF65-F5344CB8AC3E}">
        <p14:creationId xmlns:p14="http://schemas.microsoft.com/office/powerpoint/2010/main" val="16275246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p:cNvPicPr>
          <p:nvPr/>
        </p:nvPicPr>
        <p:blipFill>
          <a:blip r:embed="rId2"/>
          <a:srcRect/>
          <a:stretch>
            <a:fillRect/>
          </a:stretch>
        </p:blipFill>
        <p:spPr>
          <a:xfrm rot="-1835334">
            <a:off x="9807546" y="8082238"/>
            <a:ext cx="11604014" cy="4409525"/>
          </a:xfrm>
          <a:prstGeom prst="rect">
            <a:avLst/>
          </a:prstGeom>
          <a:ln>
            <a:noFill/>
          </a:ln>
        </p:spPr>
      </p:pic>
      <p:pic>
        <p:nvPicPr>
          <p:cNvPr id="6" name="Picture 6"/>
          <p:cNvPicPr>
            <a:picLocks noChangeAspect="1"/>
          </p:cNvPicPr>
          <p:nvPr/>
        </p:nvPicPr>
        <p:blipFill>
          <a:blip r:embed="rId3"/>
          <a:srcRect/>
          <a:stretch>
            <a:fillRect/>
          </a:stretch>
        </p:blipFill>
        <p:spPr>
          <a:xfrm rot="-10800000">
            <a:off x="16663197" y="5990910"/>
            <a:ext cx="596103" cy="596103"/>
          </a:xfrm>
          <a:prstGeom prst="rect">
            <a:avLst/>
          </a:prstGeom>
        </p:spPr>
      </p:pic>
      <p:grpSp>
        <p:nvGrpSpPr>
          <p:cNvPr id="2" name="Group 7"/>
          <p:cNvGrpSpPr/>
          <p:nvPr/>
        </p:nvGrpSpPr>
        <p:grpSpPr>
          <a:xfrm>
            <a:off x="4164932" y="1218370"/>
            <a:ext cx="13030200" cy="1099662"/>
            <a:chOff x="0" y="38100"/>
            <a:chExt cx="9828725" cy="1466215"/>
          </a:xfrm>
        </p:grpSpPr>
        <p:sp>
          <p:nvSpPr>
            <p:cNvPr id="8" name="TextBox 8"/>
            <p:cNvSpPr txBox="1"/>
            <p:nvPr/>
          </p:nvSpPr>
          <p:spPr>
            <a:xfrm>
              <a:off x="0" y="38100"/>
              <a:ext cx="9828725" cy="820737"/>
            </a:xfrm>
            <a:prstGeom prst="rect">
              <a:avLst/>
            </a:prstGeom>
          </p:spPr>
          <p:txBody>
            <a:bodyPr lIns="0" tIns="0" rIns="0" bIns="0" rtlCol="0" anchor="t">
              <a:spAutoFit/>
            </a:bodyPr>
            <a:lstStyle/>
            <a:p>
              <a:pPr>
                <a:lnSpc>
                  <a:spcPts val="3959"/>
                </a:lnSpc>
              </a:pPr>
              <a:r>
                <a:rPr lang="en-US" sz="7200" spc="89" dirty="0">
                  <a:solidFill>
                    <a:srgbClr val="FF2870"/>
                  </a:solidFill>
                  <a:latin typeface="Glacial Indifference Bold"/>
                </a:rPr>
                <a:t>PRÉJUGÉS</a:t>
              </a:r>
            </a:p>
          </p:txBody>
        </p:sp>
        <p:sp>
          <p:nvSpPr>
            <p:cNvPr id="11" name="AutoShape 11"/>
            <p:cNvSpPr/>
            <p:nvPr/>
          </p:nvSpPr>
          <p:spPr>
            <a:xfrm>
              <a:off x="0" y="1366347"/>
              <a:ext cx="9828725" cy="137968"/>
            </a:xfrm>
            <a:prstGeom prst="rect">
              <a:avLst/>
            </a:prstGeom>
            <a:solidFill>
              <a:srgbClr val="FFE148"/>
            </a:solidFill>
          </p:spPr>
        </p:sp>
      </p:grpSp>
      <p:pic>
        <p:nvPicPr>
          <p:cNvPr id="12" name="Picture 12"/>
          <p:cNvPicPr>
            <a:picLocks noChangeAspect="1"/>
          </p:cNvPicPr>
          <p:nvPr/>
        </p:nvPicPr>
        <p:blipFill>
          <a:blip r:embed="rId4"/>
          <a:srcRect/>
          <a:stretch>
            <a:fillRect/>
          </a:stretch>
        </p:blipFill>
        <p:spPr>
          <a:xfrm rot="9155200">
            <a:off x="-2849373" y="-976292"/>
            <a:ext cx="8594829" cy="3266035"/>
          </a:xfrm>
          <a:prstGeom prst="rect">
            <a:avLst/>
          </a:prstGeom>
        </p:spPr>
      </p:pic>
      <p:pic>
        <p:nvPicPr>
          <p:cNvPr id="14" name="Picture 13" descr="A picture containing drawing&#10;&#10;Description automatically generated">
            <a:extLst>
              <a:ext uri="{FF2B5EF4-FFF2-40B4-BE49-F238E27FC236}">
                <a16:creationId xmlns:a16="http://schemas.microsoft.com/office/drawing/2014/main" id="{B3D7A548-69A3-E046-BCF7-9F88C18D57D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8600" y="9410700"/>
            <a:ext cx="1593850" cy="454458"/>
          </a:xfrm>
          <a:prstGeom prst="rect">
            <a:avLst/>
          </a:prstGeom>
        </p:spPr>
      </p:pic>
      <p:pic>
        <p:nvPicPr>
          <p:cNvPr id="3" name="Picture 2" descr="A close up of a logo&#10;&#10;Description automatically generated">
            <a:extLst>
              <a:ext uri="{FF2B5EF4-FFF2-40B4-BE49-F238E27FC236}">
                <a16:creationId xmlns:a16="http://schemas.microsoft.com/office/drawing/2014/main" id="{392CF7B9-91DC-0F42-A8ED-629C21219D9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852528" y="452378"/>
            <a:ext cx="2143372" cy="765992"/>
          </a:xfrm>
          <a:prstGeom prst="rect">
            <a:avLst/>
          </a:prstGeom>
        </p:spPr>
      </p:pic>
      <p:sp>
        <p:nvSpPr>
          <p:cNvPr id="13" name="Espace réservé du contenu 2">
            <a:extLst>
              <a:ext uri="{FF2B5EF4-FFF2-40B4-BE49-F238E27FC236}">
                <a16:creationId xmlns:a16="http://schemas.microsoft.com/office/drawing/2014/main" id="{C79EF19B-2CB8-544B-B784-34504EB96397}"/>
              </a:ext>
            </a:extLst>
          </p:cNvPr>
          <p:cNvSpPr txBox="1">
            <a:spLocks/>
          </p:cNvSpPr>
          <p:nvPr/>
        </p:nvSpPr>
        <p:spPr>
          <a:xfrm>
            <a:off x="1743904" y="2345773"/>
            <a:ext cx="14097000" cy="659683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buNone/>
            </a:pPr>
            <a:r>
              <a:rPr lang="fr-FR" dirty="0"/>
              <a:t>Les préjugés peuvent être divisés en différents types de préjugés, dont voici quelques exemples :</a:t>
            </a:r>
          </a:p>
          <a:p>
            <a:pPr>
              <a:spcBef>
                <a:spcPts val="0"/>
              </a:spcBef>
              <a:buNone/>
            </a:pPr>
            <a:endParaRPr lang="fr-FR" dirty="0"/>
          </a:p>
          <a:p>
            <a:pPr>
              <a:spcBef>
                <a:spcPts val="0"/>
              </a:spcBef>
              <a:buNone/>
            </a:pPr>
            <a:r>
              <a:rPr lang="fr-FR" dirty="0"/>
              <a:t>Le préjugé basé sur le regroupement racial est le </a:t>
            </a:r>
            <a:r>
              <a:rPr lang="fr-FR" b="1" dirty="0">
                <a:effectLst>
                  <a:outerShdw blurRad="38100" dist="38100" dir="2700000" algn="tl">
                    <a:srgbClr val="000000">
                      <a:alpha val="43137"/>
                    </a:srgbClr>
                  </a:outerShdw>
                </a:effectLst>
              </a:rPr>
              <a:t>racisme</a:t>
            </a:r>
            <a:r>
              <a:rPr lang="fr-FR" dirty="0"/>
              <a:t> : Il fait référence aux catégories dans lesquelles la société place les individus sur la base de caractéristiques physiques - telles que la couleur de la peau, le type de cheveux, la forme du visage et des yeux. </a:t>
            </a:r>
          </a:p>
          <a:p>
            <a:pPr>
              <a:spcBef>
                <a:spcPts val="0"/>
              </a:spcBef>
              <a:buNone/>
            </a:pPr>
            <a:r>
              <a:rPr lang="fr-FR" dirty="0"/>
              <a:t>Les préjugés fondés sur le sexe sont le </a:t>
            </a:r>
            <a:r>
              <a:rPr lang="fr-FR" b="1" dirty="0">
                <a:effectLst>
                  <a:outerShdw blurRad="38100" dist="38100" dir="2700000" algn="tl">
                    <a:srgbClr val="000000">
                      <a:alpha val="43137"/>
                    </a:srgbClr>
                  </a:outerShdw>
                </a:effectLst>
              </a:rPr>
              <a:t>sexisme</a:t>
            </a:r>
            <a:r>
              <a:rPr lang="fr-FR" dirty="0"/>
              <a:t> : ils sont liés aux croyances concernant la nature fondamentale des femmes et des hommes et les rôles qu'ils doivent jouer dans la société. </a:t>
            </a:r>
          </a:p>
          <a:p>
            <a:pPr>
              <a:spcBef>
                <a:spcPts val="0"/>
              </a:spcBef>
              <a:buNone/>
            </a:pPr>
            <a:r>
              <a:rPr lang="fr-FR" dirty="0"/>
              <a:t>Les préjugés fondés sur l'âge sont l'</a:t>
            </a:r>
            <a:r>
              <a:rPr lang="fr-FR" b="1" dirty="0">
                <a:effectLst>
                  <a:outerShdw blurRad="38100" dist="38100" dir="2700000" algn="tl">
                    <a:srgbClr val="000000">
                      <a:alpha val="43137"/>
                    </a:srgbClr>
                  </a:outerShdw>
                </a:effectLst>
              </a:rPr>
              <a:t>âgisme</a:t>
            </a:r>
            <a:r>
              <a:rPr lang="fr-FR" dirty="0"/>
              <a:t> : ils concernent notamment la manière dont les personnes âgées sont représentées dans les médias, ce qui peut avoir un impact plus large sur les attitudes du public.</a:t>
            </a:r>
          </a:p>
          <a:p>
            <a:pPr>
              <a:spcBef>
                <a:spcPts val="0"/>
              </a:spcBef>
              <a:buNone/>
            </a:pPr>
            <a:r>
              <a:rPr lang="fr-FR" dirty="0"/>
              <a:t>Les préjugés fondés sur le </a:t>
            </a:r>
            <a:r>
              <a:rPr lang="fr-FR" b="1" dirty="0">
                <a:effectLst>
                  <a:outerShdw blurRad="38100" dist="38100" dir="2700000" algn="tl">
                    <a:srgbClr val="000000">
                      <a:alpha val="43137"/>
                    </a:srgbClr>
                  </a:outerShdw>
                </a:effectLst>
              </a:rPr>
              <a:t>handicap</a:t>
            </a:r>
            <a:r>
              <a:rPr lang="fr-FR" dirty="0"/>
              <a:t> : ils mettent l'accent sur la discrimination en faveur des personnes handicapées.</a:t>
            </a:r>
            <a:endParaRPr lang="en-US" dirty="0"/>
          </a:p>
          <a:p>
            <a:pPr marL="0" indent="0" algn="just">
              <a:buNone/>
            </a:pPr>
            <a:endParaRPr lang="en-US" dirty="0"/>
          </a:p>
        </p:txBody>
      </p:sp>
    </p:spTree>
    <p:extLst>
      <p:ext uri="{BB962C8B-B14F-4D97-AF65-F5344CB8AC3E}">
        <p14:creationId xmlns:p14="http://schemas.microsoft.com/office/powerpoint/2010/main" val="16275246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p:cNvPicPr>
            <a:picLocks noChangeAspect="1"/>
          </p:cNvPicPr>
          <p:nvPr/>
        </p:nvPicPr>
        <p:blipFill>
          <a:blip r:embed="rId2"/>
          <a:srcRect/>
          <a:stretch>
            <a:fillRect/>
          </a:stretch>
        </p:blipFill>
        <p:spPr>
          <a:xfrm rot="2917778">
            <a:off x="13872955" y="-1273020"/>
            <a:ext cx="6710076" cy="4529301"/>
          </a:xfrm>
          <a:prstGeom prst="rect">
            <a:avLst/>
          </a:prstGeom>
        </p:spPr>
      </p:pic>
      <p:pic>
        <p:nvPicPr>
          <p:cNvPr id="7" name="Picture 7"/>
          <p:cNvPicPr>
            <a:picLocks noChangeAspect="1"/>
          </p:cNvPicPr>
          <p:nvPr/>
        </p:nvPicPr>
        <p:blipFill>
          <a:blip r:embed="rId3"/>
          <a:srcRect/>
          <a:stretch>
            <a:fillRect/>
          </a:stretch>
        </p:blipFill>
        <p:spPr>
          <a:xfrm rot="-10800000">
            <a:off x="14656753" y="2111073"/>
            <a:ext cx="596103" cy="596103"/>
          </a:xfrm>
          <a:prstGeom prst="rect">
            <a:avLst/>
          </a:prstGeom>
        </p:spPr>
      </p:pic>
      <p:pic>
        <p:nvPicPr>
          <p:cNvPr id="8" name="Picture 8"/>
          <p:cNvPicPr>
            <a:picLocks noChangeAspect="1"/>
          </p:cNvPicPr>
          <p:nvPr/>
        </p:nvPicPr>
        <p:blipFill>
          <a:blip r:embed="rId4"/>
          <a:srcRect/>
          <a:stretch>
            <a:fillRect/>
          </a:stretch>
        </p:blipFill>
        <p:spPr>
          <a:xfrm rot="-8730587">
            <a:off x="-2897838" y="7966230"/>
            <a:ext cx="6710076" cy="4529301"/>
          </a:xfrm>
          <a:prstGeom prst="rect">
            <a:avLst/>
          </a:prstGeom>
        </p:spPr>
      </p:pic>
      <p:pic>
        <p:nvPicPr>
          <p:cNvPr id="10" name="Picture 9" descr="A picture containing drawing&#10;&#10;Description automatically generated">
            <a:extLst>
              <a:ext uri="{FF2B5EF4-FFF2-40B4-BE49-F238E27FC236}">
                <a16:creationId xmlns:a16="http://schemas.microsoft.com/office/drawing/2014/main" id="{476FB550-EF99-D746-9530-0839D906374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431068" y="9410700"/>
            <a:ext cx="1593850" cy="454458"/>
          </a:xfrm>
          <a:prstGeom prst="rect">
            <a:avLst/>
          </a:prstGeom>
        </p:spPr>
      </p:pic>
      <p:sp>
        <p:nvSpPr>
          <p:cNvPr id="13" name="TextBox 4">
            <a:extLst>
              <a:ext uri="{FF2B5EF4-FFF2-40B4-BE49-F238E27FC236}">
                <a16:creationId xmlns:a16="http://schemas.microsoft.com/office/drawing/2014/main" id="{12AFAD8B-E214-EE4A-B672-79CF6F38F04E}"/>
              </a:ext>
            </a:extLst>
          </p:cNvPr>
          <p:cNvSpPr txBox="1"/>
          <p:nvPr/>
        </p:nvSpPr>
        <p:spPr>
          <a:xfrm>
            <a:off x="1371600" y="917313"/>
            <a:ext cx="14056473" cy="1038746"/>
          </a:xfrm>
          <a:prstGeom prst="rect">
            <a:avLst/>
          </a:prstGeom>
        </p:spPr>
        <p:txBody>
          <a:bodyPr lIns="0" tIns="0" rIns="0" bIns="0" rtlCol="0" anchor="t">
            <a:spAutoFit/>
          </a:bodyPr>
          <a:lstStyle/>
          <a:p>
            <a:pPr>
              <a:lnSpc>
                <a:spcPts val="8800"/>
              </a:lnSpc>
            </a:pPr>
            <a:r>
              <a:rPr lang="en-US" sz="6000" spc="200" dirty="0">
                <a:solidFill>
                  <a:srgbClr val="FF2870"/>
                </a:solidFill>
                <a:latin typeface="Glacial Indifference Bold"/>
              </a:rPr>
              <a:t>STÉRÉOTYPES </a:t>
            </a:r>
          </a:p>
        </p:txBody>
      </p:sp>
      <p:sp>
        <p:nvSpPr>
          <p:cNvPr id="14" name="TextBox 10">
            <a:extLst>
              <a:ext uri="{FF2B5EF4-FFF2-40B4-BE49-F238E27FC236}">
                <a16:creationId xmlns:a16="http://schemas.microsoft.com/office/drawing/2014/main" id="{9AF81174-8676-8843-AD07-066FEAA95750}"/>
              </a:ext>
            </a:extLst>
          </p:cNvPr>
          <p:cNvSpPr txBox="1"/>
          <p:nvPr/>
        </p:nvSpPr>
        <p:spPr>
          <a:xfrm>
            <a:off x="1371600" y="2552700"/>
            <a:ext cx="13716000" cy="6894195"/>
          </a:xfrm>
          <a:prstGeom prst="rect">
            <a:avLst/>
          </a:prstGeom>
        </p:spPr>
        <p:txBody>
          <a:bodyPr wrap="square" lIns="0" tIns="0" rIns="0" bIns="0" rtlCol="0" anchor="t">
            <a:spAutoFit/>
          </a:bodyPr>
          <a:lstStyle/>
          <a:p>
            <a:r>
              <a:rPr lang="fr-FR" sz="3200" dirty="0"/>
              <a:t>Les préjugés et les stéréotypes sont étroitement liés. Un stéréotype est également basé sur une croyance ou une opinion généralisée concernant un groupe ou une classe particulière de personnes. </a:t>
            </a:r>
          </a:p>
          <a:p>
            <a:r>
              <a:rPr lang="fr-FR" sz="3200" dirty="0"/>
              <a:t>Par le biais du stéréotype, nous croyons qu'une personne possède toute une série de caractéristiques et de capacités que nous supposons que tous les membres de ce groupe possèdent. </a:t>
            </a:r>
          </a:p>
          <a:p>
            <a:r>
              <a:rPr lang="fr-FR" sz="3200" dirty="0"/>
              <a:t>La principale fonction des stéréotypes est de </a:t>
            </a:r>
            <a:r>
              <a:rPr lang="fr-FR" sz="3200" b="1" dirty="0">
                <a:effectLst>
                  <a:outerShdw blurRad="38100" dist="38100" dir="2700000" algn="tl">
                    <a:srgbClr val="000000">
                      <a:alpha val="43137"/>
                    </a:srgbClr>
                  </a:outerShdw>
                </a:effectLst>
              </a:rPr>
              <a:t>simplifier la réalité</a:t>
            </a:r>
            <a:r>
              <a:rPr lang="fr-FR" sz="3200" dirty="0"/>
              <a:t>. Les stéréotypes sont généralement fondés sur une expérience personnelle ou sur des impressions acquises au cours de la petite enfance par les adultes qui nous entourent à la maison, à l'école ou dans les médias, qui sont ensuite généralisées pour englober toutes les personnes susceptibles d'être liées au stéréotype. </a:t>
            </a:r>
            <a:endParaRPr lang="en-GB" sz="3200" dirty="0"/>
          </a:p>
          <a:p>
            <a:endParaRPr lang="en-GB" sz="3200" dirty="0"/>
          </a:p>
          <a:p>
            <a:endParaRPr lang="en-GB" sz="3200" dirty="0"/>
          </a:p>
          <a:p>
            <a:endParaRPr lang="en-GB" sz="3200" dirty="0"/>
          </a:p>
        </p:txBody>
      </p:sp>
      <p:pic>
        <p:nvPicPr>
          <p:cNvPr id="17" name="Picture 16" descr="A close up of a logo&#10;&#10;Description automatically generated">
            <a:extLst>
              <a:ext uri="{FF2B5EF4-FFF2-40B4-BE49-F238E27FC236}">
                <a16:creationId xmlns:a16="http://schemas.microsoft.com/office/drawing/2014/main" id="{2E7D19E0-2765-DC4A-A6EB-4D6AC1792FC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621000" y="497854"/>
            <a:ext cx="2143372" cy="765992"/>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p:cNvPicPr>
          <p:nvPr/>
        </p:nvPicPr>
        <p:blipFill>
          <a:blip r:embed="rId2"/>
          <a:srcRect/>
          <a:stretch>
            <a:fillRect/>
          </a:stretch>
        </p:blipFill>
        <p:spPr>
          <a:xfrm rot="-1835334">
            <a:off x="9807546" y="8082238"/>
            <a:ext cx="11604014" cy="4409525"/>
          </a:xfrm>
          <a:prstGeom prst="rect">
            <a:avLst/>
          </a:prstGeom>
          <a:ln>
            <a:noFill/>
          </a:ln>
        </p:spPr>
      </p:pic>
      <p:pic>
        <p:nvPicPr>
          <p:cNvPr id="6" name="Picture 6"/>
          <p:cNvPicPr>
            <a:picLocks noChangeAspect="1"/>
          </p:cNvPicPr>
          <p:nvPr/>
        </p:nvPicPr>
        <p:blipFill>
          <a:blip r:embed="rId3"/>
          <a:srcRect/>
          <a:stretch>
            <a:fillRect/>
          </a:stretch>
        </p:blipFill>
        <p:spPr>
          <a:xfrm rot="-10800000">
            <a:off x="16663197" y="5990910"/>
            <a:ext cx="596103" cy="596103"/>
          </a:xfrm>
          <a:prstGeom prst="rect">
            <a:avLst/>
          </a:prstGeom>
        </p:spPr>
      </p:pic>
      <p:grpSp>
        <p:nvGrpSpPr>
          <p:cNvPr id="2" name="Group 7"/>
          <p:cNvGrpSpPr/>
          <p:nvPr/>
        </p:nvGrpSpPr>
        <p:grpSpPr>
          <a:xfrm>
            <a:off x="4164932" y="1218370"/>
            <a:ext cx="13030200" cy="1099662"/>
            <a:chOff x="0" y="38100"/>
            <a:chExt cx="9828725" cy="1466215"/>
          </a:xfrm>
        </p:grpSpPr>
        <p:sp>
          <p:nvSpPr>
            <p:cNvPr id="8" name="TextBox 8"/>
            <p:cNvSpPr txBox="1"/>
            <p:nvPr/>
          </p:nvSpPr>
          <p:spPr>
            <a:xfrm>
              <a:off x="0" y="38100"/>
              <a:ext cx="9828725" cy="768301"/>
            </a:xfrm>
            <a:prstGeom prst="rect">
              <a:avLst/>
            </a:prstGeom>
          </p:spPr>
          <p:txBody>
            <a:bodyPr lIns="0" tIns="0" rIns="0" bIns="0" rtlCol="0" anchor="t">
              <a:spAutoFit/>
            </a:bodyPr>
            <a:lstStyle/>
            <a:p>
              <a:pPr>
                <a:lnSpc>
                  <a:spcPts val="3959"/>
                </a:lnSpc>
              </a:pPr>
              <a:r>
                <a:rPr lang="en-US" sz="5800" spc="89" dirty="0">
                  <a:solidFill>
                    <a:srgbClr val="FF2870"/>
                  </a:solidFill>
                  <a:latin typeface="Glacial Indifference Bold"/>
                </a:rPr>
                <a:t>STÉRÉOTYPES - GENRE</a:t>
              </a:r>
            </a:p>
          </p:txBody>
        </p:sp>
        <p:sp>
          <p:nvSpPr>
            <p:cNvPr id="11" name="AutoShape 11"/>
            <p:cNvSpPr/>
            <p:nvPr/>
          </p:nvSpPr>
          <p:spPr>
            <a:xfrm>
              <a:off x="0" y="1366347"/>
              <a:ext cx="9828725" cy="137968"/>
            </a:xfrm>
            <a:prstGeom prst="rect">
              <a:avLst/>
            </a:prstGeom>
            <a:solidFill>
              <a:srgbClr val="FFE148"/>
            </a:solidFill>
          </p:spPr>
        </p:sp>
      </p:grpSp>
      <p:pic>
        <p:nvPicPr>
          <p:cNvPr id="12" name="Picture 12"/>
          <p:cNvPicPr>
            <a:picLocks noChangeAspect="1"/>
          </p:cNvPicPr>
          <p:nvPr/>
        </p:nvPicPr>
        <p:blipFill>
          <a:blip r:embed="rId4"/>
          <a:srcRect/>
          <a:stretch>
            <a:fillRect/>
          </a:stretch>
        </p:blipFill>
        <p:spPr>
          <a:xfrm rot="9155200">
            <a:off x="-2849373" y="-976292"/>
            <a:ext cx="8594829" cy="3266035"/>
          </a:xfrm>
          <a:prstGeom prst="rect">
            <a:avLst/>
          </a:prstGeom>
        </p:spPr>
      </p:pic>
      <p:pic>
        <p:nvPicPr>
          <p:cNvPr id="14" name="Picture 13" descr="A picture containing drawing&#10;&#10;Description automatically generated">
            <a:extLst>
              <a:ext uri="{FF2B5EF4-FFF2-40B4-BE49-F238E27FC236}">
                <a16:creationId xmlns:a16="http://schemas.microsoft.com/office/drawing/2014/main" id="{B3D7A548-69A3-E046-BCF7-9F88C18D57D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8600" y="9410700"/>
            <a:ext cx="1593850" cy="454458"/>
          </a:xfrm>
          <a:prstGeom prst="rect">
            <a:avLst/>
          </a:prstGeom>
        </p:spPr>
      </p:pic>
      <p:pic>
        <p:nvPicPr>
          <p:cNvPr id="3" name="Picture 2" descr="A close up of a logo&#10;&#10;Description automatically generated">
            <a:extLst>
              <a:ext uri="{FF2B5EF4-FFF2-40B4-BE49-F238E27FC236}">
                <a16:creationId xmlns:a16="http://schemas.microsoft.com/office/drawing/2014/main" id="{392CF7B9-91DC-0F42-A8ED-629C21219D9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852528" y="452378"/>
            <a:ext cx="2143372" cy="765992"/>
          </a:xfrm>
          <a:prstGeom prst="rect">
            <a:avLst/>
          </a:prstGeom>
        </p:spPr>
      </p:pic>
      <p:sp>
        <p:nvSpPr>
          <p:cNvPr id="13" name="Espace réservé du contenu 2">
            <a:extLst>
              <a:ext uri="{FF2B5EF4-FFF2-40B4-BE49-F238E27FC236}">
                <a16:creationId xmlns:a16="http://schemas.microsoft.com/office/drawing/2014/main" id="{C79EF19B-2CB8-544B-B784-34504EB96397}"/>
              </a:ext>
            </a:extLst>
          </p:cNvPr>
          <p:cNvSpPr txBox="1">
            <a:spLocks/>
          </p:cNvSpPr>
          <p:nvPr/>
        </p:nvSpPr>
        <p:spPr>
          <a:xfrm>
            <a:off x="1905000" y="3086100"/>
            <a:ext cx="13539470" cy="435133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r-FR" dirty="0">
                <a:latin typeface="Calibri (Tekst)"/>
                <a:cs typeface="Calibri (Tekst)"/>
              </a:rPr>
              <a:t>Il existe également des stéréotypes communs sur les hommes et les femmes, tels que :  </a:t>
            </a:r>
          </a:p>
          <a:p>
            <a:r>
              <a:rPr lang="fr-FR" dirty="0">
                <a:latin typeface="Calibri (Tekst)"/>
                <a:cs typeface="Calibri (Tekst)"/>
              </a:rPr>
              <a:t>Les hommes sont forts et font tout le travail.  </a:t>
            </a:r>
          </a:p>
          <a:p>
            <a:r>
              <a:rPr lang="fr-FR" dirty="0">
                <a:latin typeface="Calibri (Tekst)"/>
                <a:cs typeface="Calibri (Tekst)"/>
              </a:rPr>
              <a:t>Les hommes sont la "colonne vertébrale" de la société.  </a:t>
            </a:r>
          </a:p>
          <a:p>
            <a:r>
              <a:rPr lang="fr-FR" dirty="0">
                <a:latin typeface="Calibri (Tekst)"/>
                <a:cs typeface="Calibri (Tekst)"/>
              </a:rPr>
              <a:t>Les femmes ne sont pas aussi intelligentes que les hommes.  </a:t>
            </a:r>
          </a:p>
          <a:p>
            <a:r>
              <a:rPr lang="fr-FR" dirty="0">
                <a:latin typeface="Calibri (Tekst)"/>
                <a:cs typeface="Calibri (Tekst)"/>
              </a:rPr>
              <a:t>Les femmes ne peuvent pas faire un travail aussi bien qu'un homme. </a:t>
            </a:r>
          </a:p>
          <a:p>
            <a:r>
              <a:rPr lang="fr-FR" dirty="0">
                <a:latin typeface="Calibri (Tekst)"/>
                <a:cs typeface="Calibri (Tekst)"/>
              </a:rPr>
              <a:t>Les femmes ne sont pas bonnes en sport.  </a:t>
            </a:r>
          </a:p>
          <a:p>
            <a:r>
              <a:rPr lang="fr-FR" dirty="0">
                <a:latin typeface="Calibri (Tekst)"/>
                <a:cs typeface="Calibri (Tekst)"/>
              </a:rPr>
              <a:t>Les hommes sont désordonnés et sales.  </a:t>
            </a:r>
          </a:p>
          <a:p>
            <a:r>
              <a:rPr lang="fr-FR" dirty="0">
                <a:latin typeface="Calibri (Tekst)"/>
                <a:cs typeface="Calibri (Tekst)"/>
              </a:rPr>
              <a:t>Les hommes qui passent trop de temps sur l'ordinateur ou qui lisent sont des geeks. </a:t>
            </a:r>
          </a:p>
          <a:p>
            <a:r>
              <a:rPr lang="fr-FR" dirty="0">
                <a:latin typeface="Calibri (Tekst)"/>
                <a:cs typeface="Calibri (Tekst)"/>
              </a:rPr>
              <a:t>Tout homme féminin est gay et toute femme masculine est lesbienne.</a:t>
            </a:r>
            <a:endParaRPr lang="en-GB" dirty="0">
              <a:latin typeface="Calibri (Tekst)"/>
              <a:cs typeface="Calibri (Tekst)"/>
            </a:endParaRPr>
          </a:p>
        </p:txBody>
      </p:sp>
    </p:spTree>
    <p:extLst>
      <p:ext uri="{BB962C8B-B14F-4D97-AF65-F5344CB8AC3E}">
        <p14:creationId xmlns:p14="http://schemas.microsoft.com/office/powerpoint/2010/main" val="33934741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18040</TotalTime>
  <Words>1286</Words>
  <Application>Microsoft Office PowerPoint</Application>
  <PresentationFormat>Personnalisé</PresentationFormat>
  <Paragraphs>82</Paragraphs>
  <Slides>13</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13</vt:i4>
      </vt:variant>
    </vt:vector>
  </HeadingPairs>
  <TitlesOfParts>
    <vt:vector size="18" baseType="lpstr">
      <vt:lpstr>Glacial Indifference Bold</vt:lpstr>
      <vt:lpstr>Arial</vt:lpstr>
      <vt:lpstr>Calibri</vt:lpstr>
      <vt:lpstr>Calibri (Tekst)</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E-seniors</dc:creator>
  <cp:lastModifiedBy>Ariane Girault</cp:lastModifiedBy>
  <cp:revision>62</cp:revision>
  <dcterms:created xsi:type="dcterms:W3CDTF">2021-02-01T08:50:56Z</dcterms:created>
  <dcterms:modified xsi:type="dcterms:W3CDTF">2021-12-02T09:50:40Z</dcterms:modified>
  <dc:identifier>DADxvuSMa00</dc:identifier>
</cp:coreProperties>
</file>